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4" r:id="rId3"/>
    <p:sldId id="268" r:id="rId4"/>
    <p:sldId id="269" r:id="rId5"/>
    <p:sldId id="275" r:id="rId6"/>
    <p:sldId id="267" r:id="rId7"/>
    <p:sldId id="265" r:id="rId8"/>
    <p:sldId id="257" r:id="rId9"/>
    <p:sldId id="274" r:id="rId10"/>
    <p:sldId id="273" r:id="rId11"/>
    <p:sldId id="270" r:id="rId12"/>
    <p:sldId id="258" r:id="rId13"/>
    <p:sldId id="290" r:id="rId14"/>
    <p:sldId id="291" r:id="rId15"/>
    <p:sldId id="289" r:id="rId16"/>
    <p:sldId id="288" r:id="rId17"/>
    <p:sldId id="259" r:id="rId18"/>
    <p:sldId id="282" r:id="rId19"/>
    <p:sldId id="292" r:id="rId20"/>
    <p:sldId id="283" r:id="rId21"/>
    <p:sldId id="284" r:id="rId22"/>
    <p:sldId id="285" r:id="rId23"/>
    <p:sldId id="293" r:id="rId24"/>
    <p:sldId id="301" r:id="rId25"/>
    <p:sldId id="286" r:id="rId26"/>
    <p:sldId id="287" r:id="rId27"/>
    <p:sldId id="278" r:id="rId28"/>
    <p:sldId id="279" r:id="rId29"/>
    <p:sldId id="260" r:id="rId30"/>
    <p:sldId id="261" r:id="rId31"/>
    <p:sldId id="295" r:id="rId32"/>
    <p:sldId id="294" r:id="rId33"/>
    <p:sldId id="296" r:id="rId34"/>
    <p:sldId id="262" r:id="rId35"/>
    <p:sldId id="299" r:id="rId36"/>
    <p:sldId id="300" r:id="rId37"/>
    <p:sldId id="304" r:id="rId38"/>
    <p:sldId id="263" r:id="rId39"/>
    <p:sldId id="302" r:id="rId40"/>
    <p:sldId id="303" r:id="rId41"/>
    <p:sldId id="297" r:id="rId42"/>
    <p:sldId id="298" r:id="rId43"/>
    <p:sldId id="266" r:id="rId44"/>
    <p:sldId id="305" r:id="rId45"/>
    <p:sldId id="306" r:id="rId46"/>
    <p:sldId id="307" r:id="rId47"/>
    <p:sldId id="311" r:id="rId48"/>
    <p:sldId id="308" r:id="rId49"/>
    <p:sldId id="309" r:id="rId50"/>
    <p:sldId id="310" r:id="rId51"/>
    <p:sldId id="312" r:id="rId52"/>
    <p:sldId id="313" r:id="rId53"/>
    <p:sldId id="314" r:id="rId54"/>
    <p:sldId id="315" r:id="rId55"/>
    <p:sldId id="316" r:id="rId56"/>
    <p:sldId id="317" r:id="rId57"/>
    <p:sldId id="318" r:id="rId58"/>
    <p:sldId id="319" r:id="rId59"/>
    <p:sldId id="320" r:id="rId60"/>
    <p:sldId id="32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p:cViewPr varScale="1">
        <p:scale>
          <a:sx n="79" d="100"/>
          <a:sy n="79" d="100"/>
        </p:scale>
        <p:origin x="15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10/17/2024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10/17/2024</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10/17/2024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eyqwLiowZi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alve" TargetMode="External"/><Relationship Id="rId2" Type="http://schemas.openxmlformats.org/officeDocument/2006/relationships/hyperlink" Target="https://en.wikipedia.org/wiki/Electromechanica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Hydraulic_manifold" TargetMode="External"/><Relationship Id="rId3" Type="http://schemas.openxmlformats.org/officeDocument/2006/relationships/hyperlink" Target="https://en.wikipedia.org/wiki/Magnetic_field" TargetMode="External"/><Relationship Id="rId7" Type="http://schemas.openxmlformats.org/officeDocument/2006/relationships/hyperlink" Target="https://en.wikipedia.org/wiki/Solenoid" TargetMode="External"/><Relationship Id="rId2" Type="http://schemas.openxmlformats.org/officeDocument/2006/relationships/hyperlink" Target="https://en.wikipedia.org/wiki/Electric_current" TargetMode="External"/><Relationship Id="rId1" Type="http://schemas.openxmlformats.org/officeDocument/2006/relationships/slideLayout" Target="../slideLayouts/slideLayout7.xml"/><Relationship Id="rId6" Type="http://schemas.openxmlformats.org/officeDocument/2006/relationships/hyperlink" Target="https://en.wikipedia.org/wiki/Actuator" TargetMode="External"/><Relationship Id="rId5" Type="http://schemas.openxmlformats.org/officeDocument/2006/relationships/hyperlink" Target="https://en.wikipedia.org/wiki/Linear_actuator" TargetMode="External"/><Relationship Id="rId4" Type="http://schemas.openxmlformats.org/officeDocument/2006/relationships/hyperlink" Target="https://en.wikipedia.org/wiki/Flui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Switch" TargetMode="External"/><Relationship Id="rId2" Type="http://schemas.openxmlformats.org/officeDocument/2006/relationships/hyperlink" Target="https://en.wikipedia.org/wiki/Electric"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en.wikipedia.org/wiki/Electrical_contact#Contact_for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ircuitbread.com/ee-faq/how-do-hall-effect-sensors-work"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Voltage" TargetMode="External"/><Relationship Id="rId2" Type="http://schemas.openxmlformats.org/officeDocument/2006/relationships/hyperlink" Target="https://en.wikipedia.org/wiki/Electronic_switch" TargetMode="External"/><Relationship Id="rId1" Type="http://schemas.openxmlformats.org/officeDocument/2006/relationships/slideLayout" Target="../slideLayouts/slideLayout7.xml"/><Relationship Id="rId6" Type="http://schemas.openxmlformats.org/officeDocument/2006/relationships/hyperlink" Target="https://en.wikipedia.org/wiki/Moving_parts" TargetMode="External"/><Relationship Id="rId5" Type="http://schemas.openxmlformats.org/officeDocument/2006/relationships/hyperlink" Target="https://en.wikipedia.org/wiki/Solid-state_electronics" TargetMode="External"/><Relationship Id="rId4" Type="http://schemas.openxmlformats.org/officeDocument/2006/relationships/hyperlink" Target="https://en.wikipedia.org/wiki/Electromechanical_rela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irect_current" TargetMode="External"/><Relationship Id="rId7" Type="http://schemas.openxmlformats.org/officeDocument/2006/relationships/hyperlink" Target="https://en.wikipedia.org/wiki/Ampere" TargetMode="External"/><Relationship Id="rId2" Type="http://schemas.openxmlformats.org/officeDocument/2006/relationships/hyperlink" Target="https://en.wikipedia.org/wiki/Alternating_current" TargetMode="External"/><Relationship Id="rId1" Type="http://schemas.openxmlformats.org/officeDocument/2006/relationships/slideLayout" Target="../slideLayouts/slideLayout7.xml"/><Relationship Id="rId6" Type="http://schemas.openxmlformats.org/officeDocument/2006/relationships/hyperlink" Target="https://en.wikipedia.org/wiki/Transistor" TargetMode="External"/><Relationship Id="rId5" Type="http://schemas.openxmlformats.org/officeDocument/2006/relationships/hyperlink" Target="https://en.wikipedia.org/wiki/Thyristor" TargetMode="External"/><Relationship Id="rId4" Type="http://schemas.openxmlformats.org/officeDocument/2006/relationships/hyperlink" Target="https://en.wikipedia.org/wiki/Semiconducto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Mechanical_work" TargetMode="External"/><Relationship Id="rId2" Type="http://schemas.openxmlformats.org/officeDocument/2006/relationships/hyperlink" Target="https://en.wikipedia.org/wiki/Engine" TargetMode="External"/><Relationship Id="rId1" Type="http://schemas.openxmlformats.org/officeDocument/2006/relationships/slideLayout" Target="../slideLayouts/slideLayout7.xml"/><Relationship Id="rId4" Type="http://schemas.openxmlformats.org/officeDocument/2006/relationships/hyperlink" Target="https://en.wikipedia.org/wiki/Compressed_ai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iFhG57-dTa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J5DEB88dPok"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instrumentationtools.com/topic/networks-and-bu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5816977"/>
          </a:xfrm>
          <a:prstGeom prst="rect">
            <a:avLst/>
          </a:prstGeom>
          <a:noFill/>
        </p:spPr>
        <p:txBody>
          <a:bodyPr wrap="square" rtlCol="0">
            <a:spAutoFit/>
          </a:bodyPr>
          <a:lstStyle/>
          <a:p>
            <a:endParaRPr lang="en-US" sz="2800" b="1" dirty="0">
              <a:solidFill>
                <a:schemeClr val="accent5">
                  <a:lumMod val="75000"/>
                </a:schemeClr>
              </a:solidFill>
            </a:endParaRPr>
          </a:p>
          <a:p>
            <a:pPr algn="ctr"/>
            <a:r>
              <a:rPr lang="en-US" sz="2800" b="1" dirty="0">
                <a:solidFill>
                  <a:srgbClr val="0070C0"/>
                </a:solidFill>
              </a:rPr>
              <a:t>UNIT-V</a:t>
            </a:r>
          </a:p>
          <a:p>
            <a:pPr algn="ctr"/>
            <a:r>
              <a:rPr lang="en-US" sz="2800" b="1" dirty="0">
                <a:solidFill>
                  <a:srgbClr val="0070C0"/>
                </a:solidFill>
              </a:rPr>
              <a:t>	 Electrical Actuators, Electron-</a:t>
            </a:r>
          </a:p>
          <a:p>
            <a:pPr algn="ctr"/>
            <a:r>
              <a:rPr lang="en-US" sz="2800" b="1" dirty="0">
                <a:solidFill>
                  <a:srgbClr val="0070C0"/>
                </a:solidFill>
              </a:rPr>
              <a:t>Mechanical Actuators 			07 Hours</a:t>
            </a:r>
          </a:p>
          <a:p>
            <a:pPr marL="457200" indent="-457200">
              <a:buFont typeface="Arial" pitchFamily="34" charset="0"/>
              <a:buChar char="•"/>
            </a:pPr>
            <a:r>
              <a:rPr lang="en-US" sz="2600" dirty="0"/>
              <a:t>Electrical-Actuation system: Selection criteria and specifications of stepper motors</a:t>
            </a:r>
          </a:p>
          <a:p>
            <a:pPr marL="457200" indent="-457200">
              <a:buFont typeface="Arial" pitchFamily="34" charset="0"/>
              <a:buChar char="•"/>
            </a:pPr>
            <a:r>
              <a:rPr lang="en-US" sz="2600" dirty="0"/>
              <a:t>Solenoid  valves</a:t>
            </a:r>
          </a:p>
          <a:p>
            <a:pPr marL="457200" indent="-457200">
              <a:buFont typeface="Arial" pitchFamily="34" charset="0"/>
              <a:buChar char="•"/>
            </a:pPr>
            <a:r>
              <a:rPr lang="en-US" sz="2600" dirty="0"/>
              <a:t>Relays (Solid State relays and Electromechanical relays). </a:t>
            </a:r>
          </a:p>
          <a:p>
            <a:pPr marL="457200" indent="-457200">
              <a:buFont typeface="Arial" pitchFamily="34" charset="0"/>
              <a:buChar char="•"/>
            </a:pPr>
            <a:r>
              <a:rPr lang="en-US" sz="2600" dirty="0"/>
              <a:t>Selection Criterion of control valve</a:t>
            </a:r>
          </a:p>
          <a:p>
            <a:pPr marL="457200" indent="-457200">
              <a:buFont typeface="Arial" pitchFamily="34" charset="0"/>
              <a:buChar char="•"/>
            </a:pPr>
            <a:r>
              <a:rPr lang="en-US" sz="2600" dirty="0"/>
              <a:t>Single acting and Double acting Cylinders. </a:t>
            </a:r>
          </a:p>
          <a:p>
            <a:pPr marL="457200" indent="-457200">
              <a:buFont typeface="Arial" pitchFamily="34" charset="0"/>
              <a:buChar char="•"/>
            </a:pPr>
            <a:r>
              <a:rPr lang="en-US" sz="2600" dirty="0"/>
              <a:t>Electro-Pneumatic: Pneumatic Motors </a:t>
            </a:r>
          </a:p>
          <a:p>
            <a:pPr marL="457200" indent="-457200">
              <a:buFont typeface="Arial" pitchFamily="34" charset="0"/>
              <a:buChar char="•"/>
            </a:pPr>
            <a:r>
              <a:rPr lang="en-US" sz="2600" dirty="0"/>
              <a:t>Valves: Electro Hydraulic: 3/2 Valves, 4/2 Valves, 5/3 Valves Cables: Power cable and Signal cables</a:t>
            </a:r>
          </a:p>
        </p:txBody>
      </p:sp>
    </p:spTree>
    <p:extLst>
      <p:ext uri="{BB962C8B-B14F-4D97-AF65-F5344CB8AC3E}">
        <p14:creationId xmlns:p14="http://schemas.microsoft.com/office/powerpoint/2010/main" val="98898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534400" cy="6370975"/>
          </a:xfrm>
          <a:prstGeom prst="rect">
            <a:avLst/>
          </a:prstGeom>
          <a:noFill/>
        </p:spPr>
        <p:txBody>
          <a:bodyPr wrap="square" rtlCol="0">
            <a:spAutoFit/>
          </a:bodyPr>
          <a:lstStyle/>
          <a:p>
            <a:pPr algn="just"/>
            <a:r>
              <a:rPr lang="en-US" sz="2400" dirty="0"/>
              <a:t>The step angle depends on the method of construction and is generally in the range </a:t>
            </a:r>
            <a:r>
              <a:rPr lang="en-US" sz="2400" b="1" dirty="0"/>
              <a:t>0.9-5°</a:t>
            </a:r>
            <a:r>
              <a:rPr lang="en-US" sz="2400" dirty="0"/>
              <a:t>. </a:t>
            </a:r>
          </a:p>
          <a:p>
            <a:pPr algn="just"/>
            <a:r>
              <a:rPr lang="en-US" sz="2400" dirty="0"/>
              <a:t>The most popular step angle is 1.8°. </a:t>
            </a:r>
          </a:p>
          <a:p>
            <a:r>
              <a:rPr lang="en-US" sz="2400" dirty="0"/>
              <a:t>Stepper motor is a brushless motor. </a:t>
            </a:r>
          </a:p>
          <a:p>
            <a:endParaRPr lang="en-US" sz="2400" dirty="0"/>
          </a:p>
          <a:p>
            <a:r>
              <a:rPr lang="en-US" sz="2400" b="1" dirty="0"/>
              <a:t>Stepper motors require some voltage but they really depend on current</a:t>
            </a:r>
            <a:r>
              <a:rPr lang="en-US" sz="2400" dirty="0"/>
              <a:t>, you can supply them with 3, 6, 12, 24.36,48 as long as you don't exceed the current capability of the stepper. </a:t>
            </a:r>
          </a:p>
          <a:p>
            <a:r>
              <a:rPr lang="en-US" sz="2400" dirty="0"/>
              <a:t>You can use most steppers that work at 12v on 24v as long as you set the current limits correctly.</a:t>
            </a:r>
            <a:endParaRPr lang="en-US" sz="2000" dirty="0"/>
          </a:p>
          <a:p>
            <a:pPr algn="just"/>
            <a:endParaRPr lang="en-US" sz="2400" dirty="0"/>
          </a:p>
          <a:p>
            <a:pPr algn="just"/>
            <a:r>
              <a:rPr lang="en-US" sz="2400" dirty="0"/>
              <a:t>The principle of operation of a stepper motor can be illustrated with reference to a variable-reluctance, four-phase machine.</a:t>
            </a:r>
          </a:p>
          <a:p>
            <a:pPr algn="just"/>
            <a:r>
              <a:rPr lang="en-US" sz="2400" dirty="0">
                <a:hlinkClick r:id="rId2"/>
              </a:rPr>
              <a:t>https://www.youtube.com/watch?v=eyqwLiowZiU</a:t>
            </a:r>
            <a:endParaRPr lang="en-US" sz="2400" dirty="0"/>
          </a:p>
          <a:p>
            <a:pPr algn="just"/>
            <a:endParaRPr lang="en-US" sz="2400" dirty="0"/>
          </a:p>
        </p:txBody>
      </p:sp>
    </p:spTree>
    <p:extLst>
      <p:ext uri="{BB962C8B-B14F-4D97-AF65-F5344CB8AC3E}">
        <p14:creationId xmlns:p14="http://schemas.microsoft.com/office/powerpoint/2010/main" val="387176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830997"/>
          </a:xfrm>
          <a:prstGeom prst="rect">
            <a:avLst/>
          </a:prstGeom>
          <a:noFill/>
        </p:spPr>
        <p:txBody>
          <a:bodyPr wrap="square" rtlCol="0">
            <a:spAutoFit/>
          </a:bodyPr>
          <a:lstStyle/>
          <a:p>
            <a:r>
              <a:rPr lang="en-US" sz="2400" dirty="0"/>
              <a:t>Stepper motors are controlled by a driver, which sends the pulses into the motor causing it to turn.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45" y="1455285"/>
            <a:ext cx="8763000" cy="555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25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33626"/>
            <a:ext cx="8610600" cy="5970865"/>
          </a:xfrm>
          <a:prstGeom prst="rect">
            <a:avLst/>
          </a:prstGeom>
          <a:noFill/>
        </p:spPr>
        <p:txBody>
          <a:bodyPr wrap="square" rtlCol="0">
            <a:spAutoFit/>
          </a:bodyPr>
          <a:lstStyle/>
          <a:p>
            <a:pPr algn="ctr"/>
            <a:r>
              <a:rPr lang="en-US" sz="3200" b="1" dirty="0">
                <a:solidFill>
                  <a:srgbClr val="0070C0"/>
                </a:solidFill>
              </a:rPr>
              <a:t>Solenoid  valves</a:t>
            </a:r>
          </a:p>
          <a:p>
            <a:pPr algn="just"/>
            <a:r>
              <a:rPr lang="en-US" sz="2500" dirty="0"/>
              <a:t>A </a:t>
            </a:r>
            <a:r>
              <a:rPr lang="en-US" sz="2500" b="1" dirty="0"/>
              <a:t>solenoid valve</a:t>
            </a:r>
            <a:r>
              <a:rPr lang="en-US" sz="2500" dirty="0"/>
              <a:t> is an </a:t>
            </a:r>
            <a:r>
              <a:rPr lang="en-US" sz="2500" dirty="0">
                <a:hlinkClick r:id="rId2" tooltip="Electromechanical"/>
              </a:rPr>
              <a:t>electromechanically</a:t>
            </a:r>
            <a:r>
              <a:rPr lang="en-US" sz="2500" dirty="0"/>
              <a:t> operated </a:t>
            </a:r>
            <a:r>
              <a:rPr lang="en-US" sz="2500" dirty="0">
                <a:hlinkClick r:id="rId3" tooltip="Valve"/>
              </a:rPr>
              <a:t>valve</a:t>
            </a:r>
            <a:r>
              <a:rPr lang="en-US" sz="2500" dirty="0"/>
              <a:t>.</a:t>
            </a:r>
          </a:p>
          <a:p>
            <a:pPr algn="just"/>
            <a:r>
              <a:rPr lang="en-US" sz="2500" dirty="0"/>
              <a:t>Solenoid valves are the </a:t>
            </a:r>
            <a:r>
              <a:rPr lang="en-US" sz="2500" b="1" dirty="0">
                <a:solidFill>
                  <a:srgbClr val="FF0000"/>
                </a:solidFill>
              </a:rPr>
              <a:t>most frequently used control elements in fluidics i. e. </a:t>
            </a:r>
            <a:r>
              <a:rPr lang="en-US" sz="2500" dirty="0"/>
              <a:t>it</a:t>
            </a:r>
            <a:r>
              <a:rPr lang="en-US" sz="2500" b="1" dirty="0">
                <a:solidFill>
                  <a:srgbClr val="FF0000"/>
                </a:solidFill>
              </a:rPr>
              <a:t> </a:t>
            </a:r>
            <a:r>
              <a:rPr lang="en-US" sz="2500" dirty="0"/>
              <a:t>controls the flow of liquid or gas through a system.</a:t>
            </a:r>
          </a:p>
          <a:p>
            <a:pPr algn="just"/>
            <a:endParaRPr lang="en-US" sz="2500" dirty="0"/>
          </a:p>
          <a:p>
            <a:pPr algn="just"/>
            <a:r>
              <a:rPr lang="en-US" sz="2500" dirty="0"/>
              <a:t>They are commonly used </a:t>
            </a:r>
            <a:r>
              <a:rPr lang="en-US" sz="2500" b="1" dirty="0">
                <a:solidFill>
                  <a:srgbClr val="FF0000"/>
                </a:solidFill>
              </a:rPr>
              <a:t>to shut off, release, dose, distribute or mix fluids</a:t>
            </a:r>
            <a:r>
              <a:rPr lang="en-US" sz="2500" dirty="0"/>
              <a:t>. For that reason, they are found in many application areas.</a:t>
            </a:r>
          </a:p>
          <a:p>
            <a:pPr algn="just"/>
            <a:endParaRPr lang="en-US" sz="2500" dirty="0"/>
          </a:p>
          <a:p>
            <a:pPr algn="just"/>
            <a:r>
              <a:rPr lang="en-US" sz="2500" dirty="0"/>
              <a:t>Solenoid valves can also be </a:t>
            </a:r>
            <a:r>
              <a:rPr lang="en-US" sz="2500" b="1" dirty="0">
                <a:solidFill>
                  <a:srgbClr val="0070C0"/>
                </a:solidFill>
              </a:rPr>
              <a:t>normally closed</a:t>
            </a:r>
            <a:r>
              <a:rPr lang="en-US" sz="2500" dirty="0"/>
              <a:t>. </a:t>
            </a:r>
          </a:p>
          <a:p>
            <a:pPr algn="just"/>
            <a:endParaRPr lang="en-US" sz="2500" dirty="0"/>
          </a:p>
          <a:p>
            <a:pPr algn="just"/>
            <a:r>
              <a:rPr lang="en-US" sz="2500" dirty="0"/>
              <a:t> Normally closed solenoid valves include a plunger that remains in a closed position when the system is running smoothly, like pressure relief valves.</a:t>
            </a:r>
          </a:p>
        </p:txBody>
      </p:sp>
    </p:spTree>
    <p:extLst>
      <p:ext uri="{BB962C8B-B14F-4D97-AF65-F5344CB8AC3E}">
        <p14:creationId xmlns:p14="http://schemas.microsoft.com/office/powerpoint/2010/main" val="269446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534400" cy="2739211"/>
          </a:xfrm>
          <a:prstGeom prst="rect">
            <a:avLst/>
          </a:prstGeom>
          <a:noFill/>
        </p:spPr>
        <p:txBody>
          <a:bodyPr wrap="square" rtlCol="0">
            <a:spAutoFit/>
          </a:bodyPr>
          <a:lstStyle/>
          <a:p>
            <a:pPr algn="just"/>
            <a:r>
              <a:rPr lang="en-US" sz="2800" b="1" dirty="0">
                <a:solidFill>
                  <a:srgbClr val="FF0000"/>
                </a:solidFill>
              </a:rPr>
              <a:t>Working:</a:t>
            </a:r>
          </a:p>
          <a:p>
            <a:pPr algn="just"/>
            <a:r>
              <a:rPr lang="en-US" sz="2400" dirty="0"/>
              <a:t>A solenoid  is </a:t>
            </a:r>
            <a:r>
              <a:rPr lang="en-US" sz="2400" b="1" dirty="0"/>
              <a:t>a type of electromagnet formed by a helical coil of wire (whose length is substantially greater than its diameter,) which generates a controlled magnetic field</a:t>
            </a:r>
            <a:r>
              <a:rPr lang="en-US" sz="2400" dirty="0"/>
              <a:t>.</a:t>
            </a:r>
          </a:p>
          <a:p>
            <a:pPr algn="just"/>
            <a:r>
              <a:rPr lang="en-US" sz="2400" dirty="0"/>
              <a:t> The coil can produce a uniform magnetic field in a volume of space when an electric current is passed through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26765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5886450"/>
            <a:ext cx="24193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86200" y="3276600"/>
            <a:ext cx="5029200" cy="3416320"/>
          </a:xfrm>
          <a:prstGeom prst="rect">
            <a:avLst/>
          </a:prstGeom>
          <a:noFill/>
        </p:spPr>
        <p:txBody>
          <a:bodyPr wrap="square" rtlCol="0">
            <a:spAutoFit/>
          </a:bodyPr>
          <a:lstStyle/>
          <a:p>
            <a:pPr algn="just"/>
            <a:r>
              <a:rPr lang="en-US" sz="2400" dirty="0"/>
              <a:t>A solenoid works by producing an electromagnetic field around a </a:t>
            </a:r>
            <a:r>
              <a:rPr lang="en-US" sz="2400" dirty="0">
                <a:solidFill>
                  <a:srgbClr val="FF0000"/>
                </a:solidFill>
              </a:rPr>
              <a:t>movable core, called an armature</a:t>
            </a:r>
            <a:r>
              <a:rPr lang="en-US" sz="2400" dirty="0"/>
              <a:t>. When compelled to move by the electromagnetic field, the motion of that armature opens and closes valves or switches and </a:t>
            </a:r>
            <a:r>
              <a:rPr lang="en-US" sz="2400" b="1" dirty="0">
                <a:solidFill>
                  <a:srgbClr val="FF0000"/>
                </a:solidFill>
              </a:rPr>
              <a:t>turns electrical energy into mechanical motion and force.</a:t>
            </a:r>
          </a:p>
        </p:txBody>
      </p:sp>
    </p:spTree>
    <p:extLst>
      <p:ext uri="{BB962C8B-B14F-4D97-AF65-F5344CB8AC3E}">
        <p14:creationId xmlns:p14="http://schemas.microsoft.com/office/powerpoint/2010/main" val="56777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1766"/>
            <a:ext cx="3452813"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914400"/>
            <a:ext cx="34861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486400"/>
            <a:ext cx="8610600" cy="830997"/>
          </a:xfrm>
          <a:prstGeom prst="rect">
            <a:avLst/>
          </a:prstGeom>
          <a:noFill/>
        </p:spPr>
        <p:txBody>
          <a:bodyPr wrap="square" rtlCol="0">
            <a:spAutoFit/>
          </a:bodyPr>
          <a:lstStyle/>
          <a:p>
            <a:r>
              <a:rPr lang="en-US" sz="2400" dirty="0"/>
              <a:t>Solenoids are basically, electromechanical devices that converts </a:t>
            </a:r>
            <a:r>
              <a:rPr lang="en-US" sz="2400" b="1" dirty="0"/>
              <a:t>AC or DC</a:t>
            </a:r>
            <a:r>
              <a:rPr lang="en-US" sz="2400" dirty="0"/>
              <a:t> electrical energy into linear motion</a:t>
            </a:r>
          </a:p>
        </p:txBody>
      </p:sp>
    </p:spTree>
    <p:extLst>
      <p:ext uri="{BB962C8B-B14F-4D97-AF65-F5344CB8AC3E}">
        <p14:creationId xmlns:p14="http://schemas.microsoft.com/office/powerpoint/2010/main" val="92761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686800" cy="6124754"/>
          </a:xfrm>
          <a:prstGeom prst="rect">
            <a:avLst/>
          </a:prstGeom>
          <a:noFill/>
        </p:spPr>
        <p:txBody>
          <a:bodyPr wrap="square" rtlCol="0">
            <a:spAutoFit/>
          </a:bodyPr>
          <a:lstStyle/>
          <a:p>
            <a:pPr algn="just"/>
            <a:r>
              <a:rPr lang="en-US" sz="2800" dirty="0"/>
              <a:t>Solenoid valves differ in the characteristics like …</a:t>
            </a:r>
          </a:p>
          <a:p>
            <a:pPr marL="342900" indent="-342900" algn="just">
              <a:buFont typeface="Arial" pitchFamily="34" charset="0"/>
              <a:buChar char="•"/>
            </a:pPr>
            <a:r>
              <a:rPr lang="en-US" sz="2800" dirty="0"/>
              <a:t>the </a:t>
            </a:r>
            <a:r>
              <a:rPr lang="en-US" sz="2800" dirty="0">
                <a:hlinkClick r:id="rId2" tooltip="Electric current"/>
              </a:rPr>
              <a:t>electric current</a:t>
            </a:r>
            <a:r>
              <a:rPr lang="en-US" sz="2800" dirty="0"/>
              <a:t> they use, </a:t>
            </a:r>
          </a:p>
          <a:p>
            <a:pPr marL="342900" indent="-342900" algn="just">
              <a:buFont typeface="Arial" pitchFamily="34" charset="0"/>
              <a:buChar char="•"/>
            </a:pPr>
            <a:r>
              <a:rPr lang="en-US" sz="2800" dirty="0"/>
              <a:t>the strength of the </a:t>
            </a:r>
            <a:r>
              <a:rPr lang="en-US" sz="2800" dirty="0">
                <a:hlinkClick r:id="rId3" tooltip="Magnetic field"/>
              </a:rPr>
              <a:t>magnetic field</a:t>
            </a:r>
            <a:r>
              <a:rPr lang="en-US" sz="2800" dirty="0"/>
              <a:t> they generate,</a:t>
            </a:r>
          </a:p>
          <a:p>
            <a:pPr marL="342900" indent="-342900" algn="just">
              <a:buFont typeface="Arial" pitchFamily="34" charset="0"/>
              <a:buChar char="•"/>
            </a:pPr>
            <a:r>
              <a:rPr lang="en-US" sz="2800" dirty="0"/>
              <a:t>the mechanism they use to regulate the </a:t>
            </a:r>
            <a:r>
              <a:rPr lang="en-US" sz="2800" dirty="0">
                <a:hlinkClick r:id="rId4" tooltip="Fluid"/>
              </a:rPr>
              <a:t>fluid</a:t>
            </a:r>
            <a:r>
              <a:rPr lang="en-US" sz="2800" dirty="0"/>
              <a:t>,  and </a:t>
            </a:r>
          </a:p>
          <a:p>
            <a:pPr marL="342900" indent="-342900" algn="just">
              <a:buFont typeface="Arial" pitchFamily="34" charset="0"/>
              <a:buChar char="•"/>
            </a:pPr>
            <a:r>
              <a:rPr lang="en-US" sz="2800" dirty="0"/>
              <a:t>the type and characteristics of fluid they control.</a:t>
            </a:r>
          </a:p>
          <a:p>
            <a:pPr algn="just"/>
            <a:endParaRPr lang="en-US" sz="2800" dirty="0"/>
          </a:p>
          <a:p>
            <a:pPr algn="just"/>
            <a:r>
              <a:rPr lang="en-US" sz="2800" dirty="0"/>
              <a:t> The mechanism varies from </a:t>
            </a:r>
            <a:r>
              <a:rPr lang="en-US" sz="2800" dirty="0">
                <a:hlinkClick r:id="rId5" tooltip="Linear actuator"/>
              </a:rPr>
              <a:t>linear action</a:t>
            </a:r>
            <a:r>
              <a:rPr lang="en-US" sz="2800" dirty="0"/>
              <a:t>, plunger-type </a:t>
            </a:r>
            <a:r>
              <a:rPr lang="en-US" sz="2800" dirty="0">
                <a:hlinkClick r:id="rId6" tooltip="Actuator"/>
              </a:rPr>
              <a:t>actuators</a:t>
            </a:r>
            <a:r>
              <a:rPr lang="en-US" sz="2800" dirty="0"/>
              <a:t> to pivoted-armature actuators and rocker actuators. </a:t>
            </a:r>
          </a:p>
          <a:p>
            <a:pPr algn="just"/>
            <a:r>
              <a:rPr lang="en-US" sz="2800" dirty="0"/>
              <a:t>The valve can use a </a:t>
            </a:r>
            <a:r>
              <a:rPr lang="en-US" sz="2800" b="1" dirty="0">
                <a:solidFill>
                  <a:srgbClr val="FF0000"/>
                </a:solidFill>
              </a:rPr>
              <a:t>two-port design to regulate a flow </a:t>
            </a:r>
            <a:r>
              <a:rPr lang="en-US" sz="2800" dirty="0"/>
              <a:t>or use </a:t>
            </a:r>
            <a:r>
              <a:rPr lang="en-US" sz="2800" b="1" dirty="0">
                <a:solidFill>
                  <a:srgbClr val="FF0000"/>
                </a:solidFill>
              </a:rPr>
              <a:t>a three or more port design to switch flows between ports</a:t>
            </a:r>
            <a:r>
              <a:rPr lang="en-US" sz="2800" dirty="0"/>
              <a:t>. Multiple </a:t>
            </a:r>
            <a:r>
              <a:rPr lang="en-US" sz="2800" dirty="0">
                <a:hlinkClick r:id="rId7" tooltip="Solenoid"/>
              </a:rPr>
              <a:t>solenoid</a:t>
            </a:r>
            <a:r>
              <a:rPr lang="en-US" sz="2800" dirty="0"/>
              <a:t> valves can be placed together on a </a:t>
            </a:r>
            <a:r>
              <a:rPr lang="en-US" sz="2800" dirty="0">
                <a:hlinkClick r:id="rId8" tooltip="Hydraulic manifold"/>
              </a:rPr>
              <a:t>manifold</a:t>
            </a:r>
            <a:r>
              <a:rPr lang="en-US" sz="2800" dirty="0"/>
              <a:t>.</a:t>
            </a:r>
          </a:p>
        </p:txBody>
      </p:sp>
    </p:spTree>
    <p:extLst>
      <p:ext uri="{BB962C8B-B14F-4D97-AF65-F5344CB8AC3E}">
        <p14:creationId xmlns:p14="http://schemas.microsoft.com/office/powerpoint/2010/main" val="386372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olenoid valves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Solenoid Valve Working Animation | InstrumentationTool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439" y="838200"/>
            <a:ext cx="762935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5" y="4953000"/>
            <a:ext cx="8226425" cy="1815882"/>
          </a:xfrm>
          <a:prstGeom prst="rect">
            <a:avLst/>
          </a:prstGeom>
          <a:noFill/>
        </p:spPr>
        <p:txBody>
          <a:bodyPr wrap="square" rtlCol="0">
            <a:spAutoFit/>
          </a:bodyPr>
          <a:lstStyle/>
          <a:p>
            <a:pPr algn="just"/>
            <a:r>
              <a:rPr lang="en-US" sz="2800" dirty="0"/>
              <a:t>Solenoids offer fast and safe switching, high-reliability, long service life, good medium compatibility of the materials used, low control power and compact design.</a:t>
            </a:r>
          </a:p>
        </p:txBody>
      </p:sp>
    </p:spTree>
    <p:extLst>
      <p:ext uri="{BB962C8B-B14F-4D97-AF65-F5344CB8AC3E}">
        <p14:creationId xmlns:p14="http://schemas.microsoft.com/office/powerpoint/2010/main" val="252430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229" y="381000"/>
            <a:ext cx="8458200" cy="3816429"/>
          </a:xfrm>
          <a:prstGeom prst="rect">
            <a:avLst/>
          </a:prstGeom>
          <a:noFill/>
        </p:spPr>
        <p:txBody>
          <a:bodyPr wrap="square" rtlCol="0">
            <a:spAutoFit/>
          </a:bodyPr>
          <a:lstStyle/>
          <a:p>
            <a:pPr algn="ctr"/>
            <a:r>
              <a:rPr lang="en-US" sz="2800" b="1" dirty="0">
                <a:solidFill>
                  <a:srgbClr val="FF3399"/>
                </a:solidFill>
              </a:rPr>
              <a:t>Relays</a:t>
            </a:r>
            <a:endParaRPr lang="en-US" dirty="0"/>
          </a:p>
          <a:p>
            <a:pPr algn="just"/>
            <a:r>
              <a:rPr lang="en-US" sz="2400" dirty="0"/>
              <a:t>A </a:t>
            </a:r>
            <a:r>
              <a:rPr lang="en-US" sz="2400" b="1" dirty="0"/>
              <a:t>relay</a:t>
            </a:r>
            <a:r>
              <a:rPr lang="en-US" sz="2400" dirty="0"/>
              <a:t> is an </a:t>
            </a:r>
            <a:r>
              <a:rPr lang="en-US" sz="2400" dirty="0">
                <a:hlinkClick r:id="rId2" tooltip="Electric"/>
              </a:rPr>
              <a:t>electrically</a:t>
            </a:r>
            <a:r>
              <a:rPr lang="en-US" sz="2400" dirty="0"/>
              <a:t> operated </a:t>
            </a:r>
            <a:r>
              <a:rPr lang="en-US" sz="2400" dirty="0">
                <a:hlinkClick r:id="rId3" tooltip="Switch"/>
              </a:rPr>
              <a:t>switch</a:t>
            </a:r>
            <a:r>
              <a:rPr lang="en-US" sz="2400" dirty="0"/>
              <a:t>. </a:t>
            </a:r>
          </a:p>
          <a:p>
            <a:pPr algn="just"/>
            <a:r>
              <a:rPr lang="en-US" sz="2400" dirty="0"/>
              <a:t>It consists of a set of input terminals for a single or multiple control signals, and a set of operating contact terminals. </a:t>
            </a:r>
          </a:p>
          <a:p>
            <a:pPr algn="just"/>
            <a:r>
              <a:rPr lang="en-US" sz="2400" dirty="0"/>
              <a:t>The switch may have any number of contacts in multiple </a:t>
            </a:r>
            <a:r>
              <a:rPr lang="en-US" sz="2400" dirty="0">
                <a:hlinkClick r:id="rId4" tooltip="Electrical contact"/>
              </a:rPr>
              <a:t>contact forms</a:t>
            </a:r>
            <a:r>
              <a:rPr lang="en-US" sz="2400" dirty="0"/>
              <a:t>, such as make contacts, break contacts, or combinations thereof.</a:t>
            </a:r>
          </a:p>
          <a:p>
            <a:pPr algn="just"/>
            <a:endParaRPr lang="en-US" sz="2400" dirty="0"/>
          </a:p>
          <a:p>
            <a:pPr algn="ctr"/>
            <a:r>
              <a:rPr lang="en-US" sz="2800" b="1" dirty="0">
                <a:solidFill>
                  <a:srgbClr val="FF3399"/>
                </a:solidFill>
              </a:rPr>
              <a:t>Components of Relay</a:t>
            </a:r>
          </a:p>
          <a:p>
            <a:pPr algn="just"/>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38600"/>
            <a:ext cx="645275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3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3785652"/>
          </a:xfrm>
          <a:prstGeom prst="rect">
            <a:avLst/>
          </a:prstGeom>
          <a:noFill/>
        </p:spPr>
        <p:txBody>
          <a:bodyPr wrap="square" rtlCol="0">
            <a:spAutoFit/>
          </a:bodyPr>
          <a:lstStyle/>
          <a:p>
            <a:pPr algn="ctr"/>
            <a:r>
              <a:rPr lang="en-US" sz="2400" b="1" dirty="0">
                <a:solidFill>
                  <a:srgbClr val="FF0000"/>
                </a:solidFill>
              </a:rPr>
              <a:t>Internal Structure of a Relay</a:t>
            </a:r>
          </a:p>
          <a:p>
            <a:pPr algn="just"/>
            <a:r>
              <a:rPr lang="en-US" sz="2400" dirty="0"/>
              <a:t>There is a </a:t>
            </a:r>
            <a:r>
              <a:rPr lang="en-US" sz="2400" b="1" dirty="0">
                <a:solidFill>
                  <a:srgbClr val="FF0000"/>
                </a:solidFill>
              </a:rPr>
              <a:t>primary circuit </a:t>
            </a:r>
            <a:r>
              <a:rPr lang="en-US" sz="2400" dirty="0"/>
              <a:t>(control circuit) and a </a:t>
            </a:r>
            <a:r>
              <a:rPr lang="en-US" sz="2400" b="1" dirty="0">
                <a:solidFill>
                  <a:srgbClr val="FF0000"/>
                </a:solidFill>
              </a:rPr>
              <a:t>secondary circuit</a:t>
            </a:r>
            <a:r>
              <a:rPr lang="en-US" sz="2400" dirty="0"/>
              <a:t> (load circuit) in the relay. The primary circuit consists of an electromagnetic coil of wire wrapped around a soft iron core and a movable armature. The armature and the coil are separated by </a:t>
            </a:r>
            <a:r>
              <a:rPr lang="en-US" sz="2400" dirty="0">
                <a:solidFill>
                  <a:srgbClr val="FF0000"/>
                </a:solidFill>
              </a:rPr>
              <a:t>a small air gap </a:t>
            </a:r>
            <a:r>
              <a:rPr lang="en-US" sz="2400" dirty="0"/>
              <a:t>when the coil is not energized. The primary side is powered through a low voltage DC signal. The armature is present at the end of the coil which is pivoted at a point and can move towards the yoke of the electromagnet if the coil is energized.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245" y="4038600"/>
            <a:ext cx="645275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2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85800"/>
            <a:ext cx="8763000" cy="3416320"/>
          </a:xfrm>
          <a:prstGeom prst="rect">
            <a:avLst/>
          </a:prstGeom>
          <a:noFill/>
        </p:spPr>
        <p:txBody>
          <a:bodyPr wrap="square" rtlCol="0">
            <a:spAutoFit/>
          </a:bodyPr>
          <a:lstStyle/>
          <a:p>
            <a:pPr algn="just"/>
            <a:r>
              <a:rPr lang="en-US" sz="2400" dirty="0"/>
              <a:t>The other end of the armature is connected to a spring which helps the armature return to its original position.</a:t>
            </a:r>
          </a:p>
          <a:p>
            <a:pPr algn="just"/>
            <a:endParaRPr lang="en-US" sz="2400" dirty="0"/>
          </a:p>
          <a:p>
            <a:pPr algn="just"/>
            <a:r>
              <a:rPr lang="en-US" sz="2400" dirty="0"/>
              <a:t>On the secondary side, we have our load circuit, the circuit on which we have to perform the switching, connected between the normally open and common terminal of the relay. The common terminal is a movable contact and the normally open terminal is a fixed contact. The connected load could be anything that consumes electricity like a fan, motor, light bulb, etc.</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245" y="4038600"/>
            <a:ext cx="645275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4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5262979"/>
          </a:xfrm>
          <a:prstGeom prst="rect">
            <a:avLst/>
          </a:prstGeom>
          <a:noFill/>
        </p:spPr>
        <p:txBody>
          <a:bodyPr wrap="square" rtlCol="0">
            <a:spAutoFit/>
          </a:bodyPr>
          <a:lstStyle/>
          <a:p>
            <a:pPr algn="ctr"/>
            <a:endParaRPr lang="en-US" sz="2800" b="1" dirty="0"/>
          </a:p>
          <a:p>
            <a:pPr algn="ctr"/>
            <a:endParaRPr lang="en-US" sz="2800" b="1" dirty="0"/>
          </a:p>
          <a:p>
            <a:pPr algn="ctr"/>
            <a:r>
              <a:rPr lang="en-US" sz="2800" b="1" dirty="0"/>
              <a:t>Electrical-Actuation system </a:t>
            </a:r>
          </a:p>
          <a:p>
            <a:pPr algn="ctr"/>
            <a:endParaRPr lang="en-US" sz="2800" b="1" dirty="0"/>
          </a:p>
          <a:p>
            <a:r>
              <a:rPr lang="en-US" sz="2800" dirty="0">
                <a:solidFill>
                  <a:srgbClr val="0070C0"/>
                </a:solidFill>
              </a:rPr>
              <a:t>An electric actuator is a mechanical device used to convert electricity into kinetic energy in either a single linear or rotary motion.</a:t>
            </a:r>
          </a:p>
          <a:p>
            <a:endParaRPr lang="en-US" sz="2800" dirty="0">
              <a:solidFill>
                <a:srgbClr val="0070C0"/>
              </a:solidFill>
            </a:endParaRPr>
          </a:p>
          <a:p>
            <a:pPr algn="just"/>
            <a:r>
              <a:rPr lang="en-US" sz="2800" dirty="0">
                <a:solidFill>
                  <a:srgbClr val="00B050"/>
                </a:solidFill>
              </a:rPr>
              <a:t>Actuation systems are the elements of control systems which are responsible for transforming the output of a microprocessor or control system into a controlling action on a machine or device.</a:t>
            </a:r>
          </a:p>
        </p:txBody>
      </p:sp>
    </p:spTree>
    <p:extLst>
      <p:ext uri="{BB962C8B-B14F-4D97-AF65-F5344CB8AC3E}">
        <p14:creationId xmlns:p14="http://schemas.microsoft.com/office/powerpoint/2010/main" val="216168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85800"/>
            <a:ext cx="8686800" cy="2369880"/>
          </a:xfrm>
          <a:prstGeom prst="rect">
            <a:avLst/>
          </a:prstGeom>
          <a:noFill/>
        </p:spPr>
        <p:txBody>
          <a:bodyPr wrap="square" rtlCol="0">
            <a:spAutoFit/>
          </a:bodyPr>
          <a:lstStyle/>
          <a:p>
            <a:r>
              <a:rPr lang="en-US" sz="2800" b="1" dirty="0">
                <a:solidFill>
                  <a:srgbClr val="FF0000"/>
                </a:solidFill>
              </a:rPr>
              <a:t>Working of a Relay in the circuit</a:t>
            </a:r>
          </a:p>
          <a:p>
            <a:r>
              <a:rPr lang="en-US" sz="2000" dirty="0"/>
              <a:t>A relay works on the principle of electromagnetism.</a:t>
            </a:r>
            <a:r>
              <a:rPr lang="en-US" sz="2000" dirty="0">
                <a:hlinkClick r:id="rId2"/>
              </a:rPr>
              <a:t> We know that passing a current through a wire generates a magnetic field.</a:t>
            </a:r>
            <a:r>
              <a:rPr lang="en-US" sz="2000" dirty="0"/>
              <a:t> Relays use the same principle to perform switching. The coil of the relay or the primary side is powered with a 24V DC source with the help of a control input switch. On the secondary side is our load connected between the other terminals of the relay and powered by a 120V AC source.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3228975"/>
            <a:ext cx="39719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40767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638800"/>
            <a:ext cx="8610600" cy="1200329"/>
          </a:xfrm>
          <a:prstGeom prst="rect">
            <a:avLst/>
          </a:prstGeom>
          <a:noFill/>
        </p:spPr>
        <p:txBody>
          <a:bodyPr wrap="square" rtlCol="0">
            <a:spAutoFit/>
          </a:bodyPr>
          <a:lstStyle/>
          <a:p>
            <a:r>
              <a:rPr lang="en-US" sz="2400" dirty="0"/>
              <a:t>Initially, the control input is kept off and the coil stays in the </a:t>
            </a:r>
            <a:r>
              <a:rPr lang="en-US" sz="2400" dirty="0" err="1"/>
              <a:t>unenergized</a:t>
            </a:r>
            <a:r>
              <a:rPr lang="en-US" sz="2400" dirty="0"/>
              <a:t> state. As a result, our load stays in the OFF condition.</a:t>
            </a:r>
          </a:p>
        </p:txBody>
      </p:sp>
    </p:spTree>
    <p:extLst>
      <p:ext uri="{BB962C8B-B14F-4D97-AF65-F5344CB8AC3E}">
        <p14:creationId xmlns:p14="http://schemas.microsoft.com/office/powerpoint/2010/main" val="291657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43" y="609600"/>
            <a:ext cx="8382000" cy="3785652"/>
          </a:xfrm>
          <a:prstGeom prst="rect">
            <a:avLst/>
          </a:prstGeom>
          <a:noFill/>
        </p:spPr>
        <p:txBody>
          <a:bodyPr wrap="square" rtlCol="0">
            <a:spAutoFit/>
          </a:bodyPr>
          <a:lstStyle/>
          <a:p>
            <a:pPr algn="just"/>
            <a:r>
              <a:rPr lang="en-US" sz="2400" dirty="0">
                <a:solidFill>
                  <a:srgbClr val="FF0000"/>
                </a:solidFill>
              </a:rPr>
              <a:t>When the control input is turned on</a:t>
            </a:r>
            <a:r>
              <a:rPr lang="en-US" sz="2400" dirty="0"/>
              <a:t>, the current starts flowing through the coil and it gets energized. </a:t>
            </a:r>
          </a:p>
          <a:p>
            <a:pPr algn="just"/>
            <a:r>
              <a:rPr lang="en-US" sz="2400" dirty="0"/>
              <a:t>The energized coil generates a magnetic field around it, strong enough to attract the movable armature towards itself. </a:t>
            </a:r>
          </a:p>
          <a:p>
            <a:pPr algn="just"/>
            <a:r>
              <a:rPr lang="en-US" sz="2400" dirty="0"/>
              <a:t>This motion of the armature pushes the common terminal (movable contact), present at the other end of the armature, towards the normally open terminal (fixed contact). They come in contact, complete the load circuit and our load is turned ON.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4371975"/>
            <a:ext cx="39719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7543" y="4495800"/>
            <a:ext cx="4191000" cy="2308324"/>
          </a:xfrm>
          <a:prstGeom prst="rect">
            <a:avLst/>
          </a:prstGeom>
          <a:noFill/>
        </p:spPr>
        <p:txBody>
          <a:bodyPr wrap="square" rtlCol="0">
            <a:spAutoFit/>
          </a:bodyPr>
          <a:lstStyle/>
          <a:p>
            <a:pPr algn="just"/>
            <a:r>
              <a:rPr lang="en-US" sz="2400" b="1" dirty="0">
                <a:solidFill>
                  <a:srgbClr val="FF0000"/>
                </a:solidFill>
              </a:rPr>
              <a:t>Important: </a:t>
            </a:r>
            <a:r>
              <a:rPr lang="en-US" sz="2400" dirty="0"/>
              <a:t>The AC power supply of the load side is completely isolated from the DC supply in the primary circuit but still, we were able to perform the switching.</a:t>
            </a:r>
          </a:p>
        </p:txBody>
      </p:sp>
    </p:spTree>
    <p:extLst>
      <p:ext uri="{BB962C8B-B14F-4D97-AF65-F5344CB8AC3E}">
        <p14:creationId xmlns:p14="http://schemas.microsoft.com/office/powerpoint/2010/main" val="291481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6124754"/>
          </a:xfrm>
          <a:prstGeom prst="rect">
            <a:avLst/>
          </a:prstGeom>
          <a:noFill/>
        </p:spPr>
        <p:txBody>
          <a:bodyPr wrap="square" rtlCol="0">
            <a:spAutoFit/>
          </a:bodyPr>
          <a:lstStyle/>
          <a:p>
            <a:pPr algn="ctr"/>
            <a:r>
              <a:rPr lang="en-US" sz="3200" b="1" dirty="0">
                <a:solidFill>
                  <a:srgbClr val="FF3399"/>
                </a:solidFill>
              </a:rPr>
              <a:t>Solid State Relays (SSR) </a:t>
            </a:r>
          </a:p>
          <a:p>
            <a:pPr algn="just"/>
            <a:r>
              <a:rPr lang="en-US" sz="2400" dirty="0"/>
              <a:t>Solid-state relays are the </a:t>
            </a:r>
            <a:r>
              <a:rPr lang="en-US" sz="2400" b="1" dirty="0">
                <a:solidFill>
                  <a:srgbClr val="FF0000"/>
                </a:solidFill>
              </a:rPr>
              <a:t>semiconductor equivalents </a:t>
            </a:r>
            <a:r>
              <a:rPr lang="en-US" sz="2400" dirty="0"/>
              <a:t>of the electromechanical relays, and therefore can be used </a:t>
            </a:r>
            <a:r>
              <a:rPr lang="en-US" sz="2400" b="1" dirty="0"/>
              <a:t>to </a:t>
            </a:r>
            <a:r>
              <a:rPr lang="en-US" sz="2400" b="1" dirty="0">
                <a:solidFill>
                  <a:srgbClr val="FF0000"/>
                </a:solidFill>
              </a:rPr>
              <a:t>control electrical loads</a:t>
            </a:r>
            <a:r>
              <a:rPr lang="en-US" sz="2400" dirty="0"/>
              <a:t>. </a:t>
            </a:r>
          </a:p>
          <a:p>
            <a:pPr algn="just"/>
            <a:r>
              <a:rPr lang="en-US" sz="2400" dirty="0"/>
              <a:t>The solid-state relay is a fairly </a:t>
            </a:r>
            <a:r>
              <a:rPr lang="en-US" sz="2400" b="1" dirty="0">
                <a:solidFill>
                  <a:srgbClr val="FF0000"/>
                </a:solidFill>
              </a:rPr>
              <a:t>complex device, but it has a simple purpose</a:t>
            </a:r>
            <a:r>
              <a:rPr lang="en-US" sz="2400" dirty="0"/>
              <a:t> – to activate a single output load when energized.</a:t>
            </a:r>
          </a:p>
          <a:p>
            <a:pPr algn="just"/>
            <a:endParaRPr lang="en-US" sz="2400" dirty="0"/>
          </a:p>
          <a:p>
            <a:pPr algn="just"/>
            <a:r>
              <a:rPr lang="en-US" sz="2400" dirty="0"/>
              <a:t> </a:t>
            </a:r>
            <a:r>
              <a:rPr lang="en-US" sz="2400" b="1" dirty="0"/>
              <a:t>SSR </a:t>
            </a:r>
            <a:r>
              <a:rPr lang="en-US" sz="2400" dirty="0"/>
              <a:t>is an </a:t>
            </a:r>
            <a:r>
              <a:rPr lang="en-US" sz="2400" dirty="0">
                <a:hlinkClick r:id="rId2" tooltip="Electronic switch"/>
              </a:rPr>
              <a:t>electronic switching device</a:t>
            </a:r>
            <a:r>
              <a:rPr lang="en-US" sz="2400" dirty="0"/>
              <a:t> that switches </a:t>
            </a:r>
            <a:r>
              <a:rPr lang="en-US" sz="2400" b="1" dirty="0">
                <a:solidFill>
                  <a:srgbClr val="00B050"/>
                </a:solidFill>
              </a:rPr>
              <a:t>ON or OFF </a:t>
            </a:r>
            <a:r>
              <a:rPr lang="en-US" sz="2400" dirty="0"/>
              <a:t>when an external </a:t>
            </a:r>
            <a:r>
              <a:rPr lang="en-US" sz="2400" dirty="0">
                <a:hlinkClick r:id="rId3" tooltip="Voltage"/>
              </a:rPr>
              <a:t>voltage</a:t>
            </a:r>
            <a:r>
              <a:rPr lang="en-US" sz="2400" dirty="0"/>
              <a:t> (AC or DC) is applied across its control terminals  voltage </a:t>
            </a:r>
          </a:p>
          <a:p>
            <a:pPr algn="just"/>
            <a:r>
              <a:rPr lang="en-US" sz="2400" dirty="0">
                <a:solidFill>
                  <a:srgbClr val="FF0000"/>
                </a:solidFill>
              </a:rPr>
              <a:t>ADVANTAGES:</a:t>
            </a:r>
          </a:p>
          <a:p>
            <a:pPr algn="just"/>
            <a:r>
              <a:rPr lang="en-US" sz="2400" dirty="0"/>
              <a:t> They serve the same function as an </a:t>
            </a:r>
            <a:r>
              <a:rPr lang="en-US" sz="2400" dirty="0">
                <a:hlinkClick r:id="rId4" tooltip="Electromechanical relay"/>
              </a:rPr>
              <a:t>electromechanical relay</a:t>
            </a:r>
            <a:r>
              <a:rPr lang="en-US" sz="2400" dirty="0"/>
              <a:t>.</a:t>
            </a:r>
          </a:p>
          <a:p>
            <a:pPr algn="just"/>
            <a:endParaRPr lang="en-US" sz="2400" dirty="0"/>
          </a:p>
          <a:p>
            <a:pPr algn="just"/>
            <a:r>
              <a:rPr lang="en-US" sz="2400" dirty="0"/>
              <a:t> But as </a:t>
            </a:r>
            <a:r>
              <a:rPr lang="en-US" sz="2400" dirty="0">
                <a:hlinkClick r:id="rId5" tooltip="Solid-state electronics"/>
              </a:rPr>
              <a:t>solid-state electronics</a:t>
            </a:r>
            <a:r>
              <a:rPr lang="en-US" sz="2400" dirty="0"/>
              <a:t> contain no </a:t>
            </a:r>
            <a:r>
              <a:rPr lang="en-US" sz="2400" b="1" dirty="0">
                <a:hlinkClick r:id="rId6" tooltip="Moving parts"/>
              </a:rPr>
              <a:t>moving parts</a:t>
            </a:r>
            <a:r>
              <a:rPr lang="en-US" sz="2400" dirty="0"/>
              <a:t> and have a </a:t>
            </a:r>
            <a:r>
              <a:rPr lang="en-US" sz="2400" b="1" dirty="0">
                <a:solidFill>
                  <a:srgbClr val="FF0000"/>
                </a:solidFill>
              </a:rPr>
              <a:t>longer operational lifetime</a:t>
            </a:r>
            <a:r>
              <a:rPr lang="en-US" sz="2400" dirty="0"/>
              <a:t>.</a:t>
            </a:r>
          </a:p>
        </p:txBody>
      </p:sp>
    </p:spTree>
    <p:extLst>
      <p:ext uri="{BB962C8B-B14F-4D97-AF65-F5344CB8AC3E}">
        <p14:creationId xmlns:p14="http://schemas.microsoft.com/office/powerpoint/2010/main" val="277370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2012"/>
            <a:ext cx="8763000" cy="3046988"/>
          </a:xfrm>
          <a:prstGeom prst="rect">
            <a:avLst/>
          </a:prstGeom>
          <a:noFill/>
        </p:spPr>
        <p:txBody>
          <a:bodyPr wrap="square" rtlCol="0">
            <a:spAutoFit/>
          </a:bodyPr>
          <a:lstStyle/>
          <a:p>
            <a:pPr algn="just"/>
            <a:r>
              <a:rPr lang="en-US" sz="2400" dirty="0"/>
              <a:t>      </a:t>
            </a:r>
            <a:r>
              <a:rPr lang="en-US" sz="2400" b="1" dirty="0">
                <a:solidFill>
                  <a:srgbClr val="FF0000"/>
                </a:solidFill>
              </a:rPr>
              <a:t>SSRs consist of </a:t>
            </a:r>
          </a:p>
          <a:p>
            <a:pPr marL="342900" indent="-342900" algn="just">
              <a:buFont typeface="Arial" pitchFamily="34" charset="0"/>
              <a:buChar char="•"/>
            </a:pPr>
            <a:r>
              <a:rPr lang="en-US" sz="2400" dirty="0"/>
              <a:t>1. a sensor which responds to an appropriate input (control signal), </a:t>
            </a:r>
          </a:p>
          <a:p>
            <a:pPr marL="342900" indent="-342900" algn="just">
              <a:buFont typeface="Arial" pitchFamily="34" charset="0"/>
              <a:buChar char="•"/>
            </a:pPr>
            <a:r>
              <a:rPr lang="en-US" sz="2400" dirty="0"/>
              <a:t>2. an electronic switching device which switches power to the load circuitry, and </a:t>
            </a:r>
          </a:p>
          <a:p>
            <a:pPr marL="342900" indent="-342900" algn="just">
              <a:buFont typeface="Arial" pitchFamily="34" charset="0"/>
              <a:buChar char="•"/>
            </a:pPr>
            <a:r>
              <a:rPr lang="en-US" sz="2400" dirty="0"/>
              <a:t>3. a coupling mechanism to enable the control signal to activate this switch without mechanical parts.</a:t>
            </a:r>
          </a:p>
          <a:p>
            <a:pPr algn="just"/>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023974"/>
            <a:ext cx="5676900" cy="38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3733800"/>
            <a:ext cx="1600200" cy="2308324"/>
          </a:xfrm>
          <a:prstGeom prst="rect">
            <a:avLst/>
          </a:prstGeom>
          <a:noFill/>
        </p:spPr>
        <p:txBody>
          <a:bodyPr wrap="square" rtlCol="0">
            <a:spAutoFit/>
          </a:bodyPr>
          <a:lstStyle/>
          <a:p>
            <a:pPr algn="ctr"/>
            <a:r>
              <a:rPr lang="en-US" sz="2400" b="1" dirty="0">
                <a:solidFill>
                  <a:srgbClr val="FF0000"/>
                </a:solidFill>
              </a:rPr>
              <a:t>Solid State Relay DC Input Circuit</a:t>
            </a:r>
          </a:p>
        </p:txBody>
      </p:sp>
    </p:spTree>
    <p:extLst>
      <p:ext uri="{BB962C8B-B14F-4D97-AF65-F5344CB8AC3E}">
        <p14:creationId xmlns:p14="http://schemas.microsoft.com/office/powerpoint/2010/main" val="125543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686800" cy="5262979"/>
          </a:xfrm>
          <a:prstGeom prst="rect">
            <a:avLst/>
          </a:prstGeom>
          <a:noFill/>
        </p:spPr>
        <p:txBody>
          <a:bodyPr wrap="square" rtlCol="0">
            <a:spAutoFit/>
          </a:bodyPr>
          <a:lstStyle/>
          <a:p>
            <a:pPr algn="just"/>
            <a:r>
              <a:rPr lang="en-US" sz="2400" b="1" dirty="0">
                <a:solidFill>
                  <a:srgbClr val="FF0000"/>
                </a:solidFill>
              </a:rPr>
              <a:t>Features:</a:t>
            </a:r>
          </a:p>
          <a:p>
            <a:pPr marL="342900" indent="-342900" algn="just">
              <a:buFont typeface="Arial" pitchFamily="34" charset="0"/>
              <a:buChar char="•"/>
            </a:pPr>
            <a:r>
              <a:rPr lang="en-US" sz="2400" dirty="0"/>
              <a:t>They may be designed to switch either </a:t>
            </a:r>
            <a:r>
              <a:rPr lang="en-US" sz="2400" dirty="0">
                <a:hlinkClick r:id="rId2" tooltip="Alternating current"/>
              </a:rPr>
              <a:t>AC</a:t>
            </a:r>
            <a:r>
              <a:rPr lang="en-US" sz="2400" dirty="0"/>
              <a:t> or </a:t>
            </a:r>
            <a:r>
              <a:rPr lang="en-US" sz="2400" dirty="0">
                <a:hlinkClick r:id="rId3" tooltip="Direct current"/>
              </a:rPr>
              <a:t>DC</a:t>
            </a:r>
            <a:r>
              <a:rPr lang="en-US" sz="2400" dirty="0"/>
              <a:t> loads.</a:t>
            </a:r>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a:t>Packaged SSRs use power </a:t>
            </a:r>
            <a:r>
              <a:rPr lang="en-US" sz="2400" dirty="0">
                <a:hlinkClick r:id="rId4" tooltip="Semiconductor"/>
              </a:rPr>
              <a:t>semiconductor</a:t>
            </a:r>
            <a:r>
              <a:rPr lang="en-US" sz="2400" dirty="0"/>
              <a:t> devices such as </a:t>
            </a:r>
            <a:r>
              <a:rPr lang="en-US" sz="2400" dirty="0" err="1">
                <a:hlinkClick r:id="rId5" tooltip="Thyristor"/>
              </a:rPr>
              <a:t>thyristors</a:t>
            </a:r>
            <a:r>
              <a:rPr lang="en-US" sz="2400" dirty="0"/>
              <a:t> and </a:t>
            </a:r>
            <a:r>
              <a:rPr lang="en-US" sz="2400" dirty="0">
                <a:hlinkClick r:id="rId6" tooltip="Transistor"/>
              </a:rPr>
              <a:t>transistors</a:t>
            </a:r>
            <a:r>
              <a:rPr lang="en-US" sz="2400" dirty="0"/>
              <a:t>, to switch currents up to around a hundred </a:t>
            </a:r>
            <a:r>
              <a:rPr lang="en-US" sz="2400" dirty="0">
                <a:hlinkClick r:id="rId7" tooltip="Ampere"/>
              </a:rPr>
              <a:t>amperes</a:t>
            </a:r>
            <a:r>
              <a:rPr lang="en-US" sz="2400" dirty="0"/>
              <a:t>.</a:t>
            </a:r>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a:t>SSRs have </a:t>
            </a:r>
            <a:r>
              <a:rPr lang="en-US" sz="2400" b="1" dirty="0">
                <a:solidFill>
                  <a:srgbClr val="FF0000"/>
                </a:solidFill>
              </a:rPr>
              <a:t>fast switching speeds </a:t>
            </a:r>
            <a:r>
              <a:rPr lang="en-US" sz="2400" dirty="0"/>
              <a:t>compared with electromechanical relays, and have </a:t>
            </a:r>
            <a:r>
              <a:rPr lang="en-US" sz="2400" b="1" dirty="0">
                <a:solidFill>
                  <a:srgbClr val="FF0000"/>
                </a:solidFill>
              </a:rPr>
              <a:t>no physical contacts to wear out (isolation).</a:t>
            </a:r>
          </a:p>
          <a:p>
            <a:pPr marL="342900" indent="-342900" algn="just">
              <a:buFont typeface="Arial" pitchFamily="34" charset="0"/>
              <a:buChar char="•"/>
            </a:pPr>
            <a:endParaRPr lang="en-US" sz="2400" b="1" dirty="0">
              <a:solidFill>
                <a:srgbClr val="FF0000"/>
              </a:solidFill>
            </a:endParaRPr>
          </a:p>
          <a:p>
            <a:pPr marL="342900" indent="-342900" algn="just">
              <a:buFont typeface="Arial" pitchFamily="34" charset="0"/>
              <a:buChar char="•"/>
            </a:pPr>
            <a:r>
              <a:rPr lang="en-US" sz="2400" dirty="0"/>
              <a:t>SSRs are </a:t>
            </a:r>
            <a:r>
              <a:rPr lang="en-US" sz="2400" b="1" dirty="0">
                <a:solidFill>
                  <a:srgbClr val="FF0000"/>
                </a:solidFill>
              </a:rPr>
              <a:t>unable to withstand a large momentary overload </a:t>
            </a:r>
            <a:r>
              <a:rPr lang="en-US" sz="2400" dirty="0"/>
              <a:t>the way an electromechanical relay can, as well as having a higher "on" resistance.</a:t>
            </a:r>
          </a:p>
        </p:txBody>
      </p:sp>
    </p:spTree>
    <p:extLst>
      <p:ext uri="{BB962C8B-B14F-4D97-AF65-F5344CB8AC3E}">
        <p14:creationId xmlns:p14="http://schemas.microsoft.com/office/powerpoint/2010/main" val="168723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534400" cy="6370975"/>
          </a:xfrm>
          <a:prstGeom prst="rect">
            <a:avLst/>
          </a:prstGeom>
          <a:noFill/>
        </p:spPr>
        <p:txBody>
          <a:bodyPr wrap="square" rtlCol="0">
            <a:spAutoFit/>
          </a:bodyPr>
          <a:lstStyle/>
          <a:p>
            <a:pPr algn="just"/>
            <a:endParaRPr lang="en-US" sz="2400" dirty="0"/>
          </a:p>
          <a:p>
            <a:pPr algn="just"/>
            <a:r>
              <a:rPr lang="en-US" sz="2400" dirty="0"/>
              <a:t>SSRs can be designed to switch </a:t>
            </a:r>
            <a:r>
              <a:rPr lang="en-US" sz="2400" b="1" dirty="0">
                <a:solidFill>
                  <a:srgbClr val="FF0000"/>
                </a:solidFill>
              </a:rPr>
              <a:t>both AC or DC </a:t>
            </a:r>
            <a:r>
              <a:rPr lang="en-US" sz="2400" dirty="0"/>
              <a:t>currents by using an </a:t>
            </a:r>
            <a:r>
              <a:rPr lang="en-US" sz="2400" b="1" dirty="0">
                <a:solidFill>
                  <a:srgbClr val="FF0000"/>
                </a:solidFill>
              </a:rPr>
              <a:t>SCR, TRIAC, or switching transistor </a:t>
            </a:r>
            <a:r>
              <a:rPr lang="en-US" sz="2400" dirty="0"/>
              <a:t>output instead of the </a:t>
            </a:r>
            <a:r>
              <a:rPr lang="en-US" sz="2400" b="1" dirty="0">
                <a:solidFill>
                  <a:srgbClr val="0070C0"/>
                </a:solidFill>
              </a:rPr>
              <a:t>usual mechanical normally-open (NO) contacts</a:t>
            </a:r>
            <a:r>
              <a:rPr lang="en-US" sz="2400" dirty="0"/>
              <a:t>.</a:t>
            </a:r>
          </a:p>
          <a:p>
            <a:pPr algn="just"/>
            <a:endParaRPr lang="en-US" sz="2400" dirty="0"/>
          </a:p>
          <a:p>
            <a:pPr algn="just"/>
            <a:r>
              <a:rPr lang="en-US" sz="2400" b="1" dirty="0">
                <a:solidFill>
                  <a:srgbClr val="FF0000"/>
                </a:solidFill>
              </a:rPr>
              <a:t>Advantages:</a:t>
            </a:r>
            <a:r>
              <a:rPr lang="en-US" sz="2400" dirty="0"/>
              <a:t> </a:t>
            </a:r>
          </a:p>
          <a:p>
            <a:pPr algn="just"/>
            <a:r>
              <a:rPr lang="en-US" sz="2400" b="1" dirty="0">
                <a:solidFill>
                  <a:srgbClr val="7030A0"/>
                </a:solidFill>
              </a:rPr>
              <a:t>No moving parts to wear out</a:t>
            </a:r>
            <a:r>
              <a:rPr lang="en-US" sz="2400" dirty="0"/>
              <a:t>, and </a:t>
            </a:r>
          </a:p>
          <a:p>
            <a:pPr algn="just"/>
            <a:r>
              <a:rPr lang="en-US" sz="2400" b="1" dirty="0">
                <a:solidFill>
                  <a:srgbClr val="7030A0"/>
                </a:solidFill>
              </a:rPr>
              <a:t>Therefore no contact bounce issues</a:t>
            </a:r>
            <a:r>
              <a:rPr lang="en-US" sz="2400" dirty="0"/>
              <a:t>, </a:t>
            </a:r>
          </a:p>
          <a:p>
            <a:pPr algn="just"/>
            <a:r>
              <a:rPr lang="en-US" sz="2400" dirty="0"/>
              <a:t>They are able to </a:t>
            </a:r>
            <a:r>
              <a:rPr lang="en-US" sz="2400" b="1" dirty="0">
                <a:solidFill>
                  <a:srgbClr val="FF0000"/>
                </a:solidFill>
              </a:rPr>
              <a:t>switch both “ON” and “OFF” much faster than a mechanical relays </a:t>
            </a:r>
          </a:p>
          <a:p>
            <a:pPr algn="just"/>
            <a:r>
              <a:rPr lang="en-US" sz="2400" b="1" dirty="0">
                <a:solidFill>
                  <a:srgbClr val="0070C0"/>
                </a:solidFill>
              </a:rPr>
              <a:t>Eliminating electrical noise and transients</a:t>
            </a:r>
            <a:r>
              <a:rPr lang="en-US" sz="2400" dirty="0">
                <a:solidFill>
                  <a:srgbClr val="0070C0"/>
                </a:solidFill>
              </a:rPr>
              <a:t>.</a:t>
            </a:r>
          </a:p>
          <a:p>
            <a:pPr algn="just"/>
            <a:endParaRPr lang="en-US" sz="2400" dirty="0">
              <a:solidFill>
                <a:srgbClr val="0070C0"/>
              </a:solidFill>
            </a:endParaRPr>
          </a:p>
          <a:p>
            <a:pPr algn="just"/>
            <a:r>
              <a:rPr lang="en-US" sz="2400" b="1" dirty="0">
                <a:solidFill>
                  <a:srgbClr val="00B050"/>
                </a:solidFill>
              </a:rPr>
              <a:t>This makes them </a:t>
            </a:r>
            <a:r>
              <a:rPr lang="en-US" sz="2400" b="1" dirty="0">
                <a:solidFill>
                  <a:srgbClr val="FF3399"/>
                </a:solidFill>
              </a:rPr>
              <a:t>ideal for microcontroller, PIC and </a:t>
            </a:r>
            <a:r>
              <a:rPr lang="en-US" sz="2400" b="1" dirty="0" err="1">
                <a:solidFill>
                  <a:srgbClr val="FF3399"/>
                </a:solidFill>
              </a:rPr>
              <a:t>Arduino</a:t>
            </a:r>
            <a:r>
              <a:rPr lang="en-US" sz="2400" b="1" dirty="0">
                <a:solidFill>
                  <a:srgbClr val="FF3399"/>
                </a:solidFill>
              </a:rPr>
              <a:t> interfacing</a:t>
            </a:r>
            <a:r>
              <a:rPr lang="en-US" sz="2400" b="1" dirty="0">
                <a:solidFill>
                  <a:srgbClr val="00B050"/>
                </a:solidFill>
              </a:rPr>
              <a:t> as the </a:t>
            </a:r>
            <a:r>
              <a:rPr lang="en-US" sz="2400" b="1" dirty="0" err="1">
                <a:solidFill>
                  <a:srgbClr val="FF3399"/>
                </a:solidFill>
              </a:rPr>
              <a:t>opto</a:t>
            </a:r>
            <a:r>
              <a:rPr lang="en-US" sz="2400" b="1" dirty="0">
                <a:solidFill>
                  <a:srgbClr val="FF3399"/>
                </a:solidFill>
              </a:rPr>
              <a:t>-isolators.</a:t>
            </a:r>
            <a:r>
              <a:rPr lang="en-US" sz="2400" b="1" dirty="0">
                <a:solidFill>
                  <a:srgbClr val="00B050"/>
                </a:solidFill>
              </a:rPr>
              <a:t> </a:t>
            </a:r>
          </a:p>
          <a:p>
            <a:pPr algn="just"/>
            <a:endParaRPr lang="en-US" sz="2400" dirty="0">
              <a:solidFill>
                <a:srgbClr val="0070C0"/>
              </a:solidFill>
            </a:endParaRPr>
          </a:p>
          <a:p>
            <a:pPr algn="just"/>
            <a:r>
              <a:rPr lang="en-US" sz="2400" dirty="0"/>
              <a:t>.</a:t>
            </a:r>
          </a:p>
        </p:txBody>
      </p:sp>
    </p:spTree>
    <p:extLst>
      <p:ext uri="{BB962C8B-B14F-4D97-AF65-F5344CB8AC3E}">
        <p14:creationId xmlns:p14="http://schemas.microsoft.com/office/powerpoint/2010/main" val="4245397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870466"/>
            <a:ext cx="8534400" cy="4985980"/>
          </a:xfrm>
          <a:prstGeom prst="rect">
            <a:avLst/>
          </a:prstGeom>
          <a:noFill/>
        </p:spPr>
        <p:txBody>
          <a:bodyPr wrap="square" rtlCol="0">
            <a:spAutoFit/>
          </a:bodyPr>
          <a:lstStyle/>
          <a:p>
            <a:r>
              <a:rPr lang="en-US" sz="2400" b="1" dirty="0">
                <a:solidFill>
                  <a:srgbClr val="FF0000"/>
                </a:solidFill>
              </a:rPr>
              <a:t>Disadvantages</a:t>
            </a:r>
          </a:p>
          <a:p>
            <a:endParaRPr lang="en-US" sz="2400" b="1" dirty="0">
              <a:solidFill>
                <a:srgbClr val="FF0000"/>
              </a:solidFill>
            </a:endParaRPr>
          </a:p>
          <a:p>
            <a:r>
              <a:rPr lang="en-US" sz="2400" dirty="0"/>
              <a:t>Solid state relays can be bought in standard off-the-shelf packages ranging from just </a:t>
            </a:r>
            <a:r>
              <a:rPr lang="en-US" sz="2400" b="1" dirty="0">
                <a:solidFill>
                  <a:srgbClr val="0070C0"/>
                </a:solidFill>
              </a:rPr>
              <a:t>a few volts or amperes to many hundreds of volts and amperes of output switching capability</a:t>
            </a:r>
            <a:r>
              <a:rPr lang="en-US" sz="2400" dirty="0"/>
              <a:t>. </a:t>
            </a:r>
          </a:p>
          <a:p>
            <a:endParaRPr lang="en-US" sz="2400" dirty="0"/>
          </a:p>
          <a:p>
            <a:r>
              <a:rPr lang="en-US" sz="2400" dirty="0"/>
              <a:t>However, solid state relays with very high current ratings (150A plus) are still </a:t>
            </a:r>
            <a:r>
              <a:rPr lang="en-US" sz="2800" b="1" dirty="0">
                <a:solidFill>
                  <a:srgbClr val="FF0000"/>
                </a:solidFill>
              </a:rPr>
              <a:t>too expensive </a:t>
            </a:r>
            <a:r>
              <a:rPr lang="en-US" sz="2800" dirty="0">
                <a:solidFill>
                  <a:srgbClr val="0070C0"/>
                </a:solidFill>
              </a:rPr>
              <a:t>to buy due to their power semiconductor and heat sinking requirements,</a:t>
            </a:r>
            <a:r>
              <a:rPr lang="en-US" sz="2400" dirty="0"/>
              <a:t> and as such, </a:t>
            </a:r>
            <a:r>
              <a:rPr lang="en-US" sz="2400" b="1" dirty="0">
                <a:solidFill>
                  <a:srgbClr val="FF0000"/>
                </a:solidFill>
              </a:rPr>
              <a:t>cheaper electro-mechanical contactors are still used</a:t>
            </a:r>
            <a:r>
              <a:rPr lang="en-US" sz="2400" dirty="0"/>
              <a:t>.</a:t>
            </a:r>
          </a:p>
          <a:p>
            <a:endParaRPr lang="en-US" dirty="0"/>
          </a:p>
        </p:txBody>
      </p:sp>
    </p:spTree>
    <p:extLst>
      <p:ext uri="{BB962C8B-B14F-4D97-AF65-F5344CB8AC3E}">
        <p14:creationId xmlns:p14="http://schemas.microsoft.com/office/powerpoint/2010/main" val="136338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8686800" cy="461665"/>
          </a:xfrm>
          <a:prstGeom prst="rect">
            <a:avLst/>
          </a:prstGeom>
          <a:noFill/>
        </p:spPr>
        <p:txBody>
          <a:bodyPr wrap="square" rtlCol="0">
            <a:spAutoFit/>
          </a:bodyPr>
          <a:lstStyle/>
          <a:p>
            <a:r>
              <a:rPr lang="en-US" sz="2400" b="1" dirty="0">
                <a:solidFill>
                  <a:srgbClr val="FF3399"/>
                </a:solidFill>
              </a:rPr>
              <a:t>Solid State relays and Electromechanical relays</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4" y="906090"/>
            <a:ext cx="8542176" cy="595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1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715000"/>
            <a:ext cx="7848600" cy="369332"/>
          </a:xfrm>
          <a:prstGeom prst="rect">
            <a:avLst/>
          </a:prstGeom>
          <a:noFill/>
        </p:spPr>
        <p:txBody>
          <a:bodyPr wrap="square" rtlCol="0">
            <a:spAutoFit/>
          </a:bodyPr>
          <a:lstStyle/>
          <a:p>
            <a:endParaRPr lang="en-US" dirty="0"/>
          </a:p>
        </p:txBody>
      </p:sp>
      <p:sp>
        <p:nvSpPr>
          <p:cNvPr id="3" name="TextBox 2"/>
          <p:cNvSpPr txBox="1"/>
          <p:nvPr/>
        </p:nvSpPr>
        <p:spPr>
          <a:xfrm>
            <a:off x="228600" y="5486400"/>
            <a:ext cx="8077200" cy="738664"/>
          </a:xfrm>
          <a:prstGeom prst="rect">
            <a:avLst/>
          </a:prstGeom>
          <a:noFill/>
        </p:spPr>
        <p:txBody>
          <a:bodyPr wrap="square" rtlCol="0">
            <a:spAutoFit/>
          </a:bodyPr>
          <a:lstStyle/>
          <a:p>
            <a:r>
              <a:rPr lang="en-US" sz="2400" b="1" dirty="0">
                <a:solidFill>
                  <a:srgbClr val="FF3399"/>
                </a:solidFill>
              </a:rPr>
              <a:t>Solid State relays and Electromechanical relays</a:t>
            </a:r>
            <a:endParaRPr lang="en-US" sz="2400" dirty="0"/>
          </a:p>
          <a:p>
            <a:endParaRPr lang="en-US" dirty="0"/>
          </a:p>
        </p:txBody>
      </p:sp>
    </p:spTree>
    <p:extLst>
      <p:ext uri="{BB962C8B-B14F-4D97-AF65-F5344CB8AC3E}">
        <p14:creationId xmlns:p14="http://schemas.microsoft.com/office/powerpoint/2010/main" val="377477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610600" cy="6432530"/>
          </a:xfrm>
          <a:prstGeom prst="rect">
            <a:avLst/>
          </a:prstGeom>
          <a:noFill/>
        </p:spPr>
        <p:txBody>
          <a:bodyPr wrap="square" rtlCol="0">
            <a:spAutoFit/>
          </a:bodyPr>
          <a:lstStyle/>
          <a:p>
            <a:pPr algn="ctr"/>
            <a:r>
              <a:rPr lang="en-US" sz="2800" b="1" dirty="0">
                <a:solidFill>
                  <a:srgbClr val="FF3399"/>
                </a:solidFill>
              </a:rPr>
              <a:t>Selection Criterion of Control valve</a:t>
            </a:r>
          </a:p>
          <a:p>
            <a:pPr algn="just"/>
            <a:r>
              <a:rPr lang="en-US" sz="2400" b="1" dirty="0">
                <a:solidFill>
                  <a:srgbClr val="0070C0"/>
                </a:solidFill>
              </a:rPr>
              <a:t>To properly select a control valve, the following fluid and system properties must be known: </a:t>
            </a:r>
          </a:p>
          <a:p>
            <a:pPr marL="342900" indent="-342900" algn="just">
              <a:buFont typeface="Arial" pitchFamily="34" charset="0"/>
              <a:buChar char="•"/>
            </a:pPr>
            <a:r>
              <a:rPr lang="en-US" sz="2400" dirty="0"/>
              <a:t>its state (vapor, liquid or two-phase), </a:t>
            </a:r>
          </a:p>
          <a:p>
            <a:pPr marL="342900" indent="-342900" algn="just">
              <a:buFont typeface="Arial" pitchFamily="34" charset="0"/>
              <a:buChar char="•"/>
            </a:pPr>
            <a:r>
              <a:rPr lang="en-US" sz="2400" dirty="0"/>
              <a:t>vapor pressure, </a:t>
            </a:r>
          </a:p>
          <a:p>
            <a:pPr marL="342900" indent="-342900" algn="just">
              <a:buFont typeface="Arial" pitchFamily="34" charset="0"/>
              <a:buChar char="•"/>
            </a:pPr>
            <a:r>
              <a:rPr lang="en-US" sz="2400" dirty="0"/>
              <a:t>Flow rate, inlet and outlet pressures, inlet temperature, </a:t>
            </a:r>
          </a:p>
          <a:p>
            <a:pPr marL="342900" indent="-342900" algn="just">
              <a:buFont typeface="Arial" pitchFamily="34" charset="0"/>
              <a:buChar char="•"/>
            </a:pPr>
            <a:r>
              <a:rPr lang="en-US" sz="2400" dirty="0"/>
              <a:t>density, molecular weight, viscosity, specific heat ratio, critical temperature and critical pressure.</a:t>
            </a:r>
          </a:p>
          <a:p>
            <a:pPr marL="342900" indent="-342900">
              <a:buFont typeface="Arial" pitchFamily="34" charset="0"/>
              <a:buChar char="•"/>
            </a:pPr>
            <a:r>
              <a:rPr lang="en-US" sz="2400" dirty="0"/>
              <a:t>Type of fluid to be controlled.</a:t>
            </a:r>
          </a:p>
          <a:p>
            <a:pPr marL="342900" indent="-342900">
              <a:buFont typeface="Arial" pitchFamily="34" charset="0"/>
              <a:buChar char="•"/>
            </a:pPr>
            <a:r>
              <a:rPr lang="en-US" sz="2400" dirty="0"/>
              <a:t>Temperature range of fluid.</a:t>
            </a:r>
          </a:p>
          <a:p>
            <a:pPr marL="342900" indent="-342900">
              <a:buFont typeface="Arial" pitchFamily="34" charset="0"/>
              <a:buChar char="•"/>
            </a:pPr>
            <a:r>
              <a:rPr lang="en-US" sz="2400" dirty="0"/>
              <a:t>Viscosity range of fluid.</a:t>
            </a:r>
          </a:p>
          <a:p>
            <a:pPr marL="342900" indent="-342900">
              <a:buFont typeface="Arial" pitchFamily="34" charset="0"/>
              <a:buChar char="•"/>
            </a:pPr>
            <a:r>
              <a:rPr lang="en-US" sz="2400" dirty="0"/>
              <a:t>Specific gravity range of fluid.</a:t>
            </a:r>
          </a:p>
          <a:p>
            <a:pPr marL="342900" indent="-342900">
              <a:buFont typeface="Arial" pitchFamily="34" charset="0"/>
              <a:buChar char="•"/>
            </a:pPr>
            <a:r>
              <a:rPr lang="en-US" sz="2400" dirty="0"/>
              <a:t>Minimum and maximum flow required.</a:t>
            </a:r>
          </a:p>
          <a:p>
            <a:pPr marL="342900" indent="-342900">
              <a:buFont typeface="Arial" pitchFamily="34" charset="0"/>
              <a:buChar char="•"/>
            </a:pPr>
            <a:r>
              <a:rPr lang="en-US" sz="2400" dirty="0"/>
              <a:t>Minimum and maximum inlet pressure at the control valve.</a:t>
            </a:r>
          </a:p>
          <a:p>
            <a:pPr marL="342900" indent="-342900">
              <a:buFont typeface="Arial" pitchFamily="34" charset="0"/>
              <a:buChar char="•"/>
            </a:pPr>
            <a:r>
              <a:rPr lang="en-US" sz="2400" dirty="0"/>
              <a:t>Minimum and maximum outlet pressure at the control valve.</a:t>
            </a:r>
          </a:p>
          <a:p>
            <a:pPr algn="just"/>
            <a:endParaRPr lang="en-US" sz="2400" b="1" dirty="0">
              <a:solidFill>
                <a:srgbClr val="FF3399"/>
              </a:solidFill>
            </a:endParaRPr>
          </a:p>
        </p:txBody>
      </p:sp>
    </p:spTree>
    <p:extLst>
      <p:ext uri="{BB962C8B-B14F-4D97-AF65-F5344CB8AC3E}">
        <p14:creationId xmlns:p14="http://schemas.microsoft.com/office/powerpoint/2010/main" val="22856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5181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91200" y="685800"/>
            <a:ext cx="3200400" cy="6093976"/>
          </a:xfrm>
          <a:prstGeom prst="rect">
            <a:avLst/>
          </a:prstGeom>
          <a:noFill/>
        </p:spPr>
        <p:txBody>
          <a:bodyPr wrap="square" rtlCol="0">
            <a:spAutoFit/>
          </a:bodyPr>
          <a:lstStyle/>
          <a:p>
            <a:pPr algn="just"/>
            <a:r>
              <a:rPr lang="en-US" sz="2600" dirty="0"/>
              <a:t>The coil is connected to an external current supply. </a:t>
            </a:r>
          </a:p>
          <a:p>
            <a:pPr algn="just"/>
            <a:endParaRPr lang="en-US" sz="2600" dirty="0"/>
          </a:p>
          <a:p>
            <a:pPr algn="just"/>
            <a:r>
              <a:rPr lang="en-US" sz="2600" dirty="0"/>
              <a:t>The spring rests on the armature to force it downward.</a:t>
            </a:r>
          </a:p>
          <a:p>
            <a:pPr algn="just"/>
            <a:endParaRPr lang="en-US" sz="2600" dirty="0"/>
          </a:p>
          <a:p>
            <a:pPr algn="just"/>
            <a:r>
              <a:rPr lang="en-US" sz="2600" dirty="0"/>
              <a:t> The armature moves vertically inside the coil and transmits its motion through the stem to the valve.</a:t>
            </a:r>
          </a:p>
        </p:txBody>
      </p:sp>
    </p:spTree>
    <p:extLst>
      <p:ext uri="{BB962C8B-B14F-4D97-AF65-F5344CB8AC3E}">
        <p14:creationId xmlns:p14="http://schemas.microsoft.com/office/powerpoint/2010/main" val="403278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458200" cy="2739211"/>
          </a:xfrm>
          <a:prstGeom prst="rect">
            <a:avLst/>
          </a:prstGeom>
          <a:noFill/>
        </p:spPr>
        <p:txBody>
          <a:bodyPr wrap="square" rtlCol="0">
            <a:spAutoFit/>
          </a:bodyPr>
          <a:lstStyle/>
          <a:p>
            <a:pPr algn="ctr"/>
            <a:r>
              <a:rPr lang="en-US" sz="2800" b="1" dirty="0">
                <a:solidFill>
                  <a:srgbClr val="FF3399"/>
                </a:solidFill>
              </a:rPr>
              <a:t>Single acting and Double acting Cylinders</a:t>
            </a:r>
          </a:p>
          <a:p>
            <a:pPr marL="342900" indent="-342900" algn="just">
              <a:buFont typeface="Arial" pitchFamily="34" charset="0"/>
              <a:buChar char="•"/>
            </a:pPr>
            <a:r>
              <a:rPr lang="en-US" sz="2400" dirty="0"/>
              <a:t>A single-acting hydraulic cylinder includes just one port. </a:t>
            </a:r>
          </a:p>
          <a:p>
            <a:pPr marL="342900" indent="-342900" algn="just">
              <a:buFont typeface="Arial" pitchFamily="34" charset="0"/>
              <a:buChar char="•"/>
            </a:pPr>
            <a:r>
              <a:rPr lang="en-US" sz="2400" dirty="0"/>
              <a:t>This is where the hydraulic fluid enters and forces the plunger out in one direction. </a:t>
            </a:r>
          </a:p>
          <a:p>
            <a:pPr marL="342900" indent="-342900" algn="just">
              <a:buFont typeface="Arial" pitchFamily="34" charset="0"/>
              <a:buChar char="•"/>
            </a:pPr>
            <a:r>
              <a:rPr lang="en-US" sz="2400" dirty="0"/>
              <a:t>A double-acting cylinder includes two ports. </a:t>
            </a:r>
          </a:p>
          <a:p>
            <a:pPr marL="342900" indent="-342900" algn="just">
              <a:buFont typeface="Arial" pitchFamily="34" charset="0"/>
              <a:buChar char="•"/>
            </a:pPr>
            <a:r>
              <a:rPr lang="en-US" sz="2400" dirty="0"/>
              <a:t>One for the hydraulic fluid to enter and extend the plunger, and the other for retracting the cylinder.</a:t>
            </a: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96411"/>
            <a:ext cx="8229599" cy="373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3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6863417"/>
          </a:xfrm>
          <a:prstGeom prst="rect">
            <a:avLst/>
          </a:prstGeom>
          <a:noFill/>
        </p:spPr>
        <p:txBody>
          <a:bodyPr wrap="square" rtlCol="0">
            <a:spAutoFit/>
          </a:bodyPr>
          <a:lstStyle/>
          <a:p>
            <a:pPr algn="ctr"/>
            <a:r>
              <a:rPr lang="en-US" sz="2800" b="1" dirty="0">
                <a:solidFill>
                  <a:srgbClr val="FF3399"/>
                </a:solidFill>
              </a:rPr>
              <a:t>Double Acting Cylinders</a:t>
            </a:r>
          </a:p>
          <a:p>
            <a:pPr marL="342900" indent="-342900">
              <a:buFont typeface="Arial" pitchFamily="34" charset="0"/>
              <a:buChar char="•"/>
            </a:pPr>
            <a:r>
              <a:rPr lang="en-US" sz="2400" dirty="0"/>
              <a:t>A double-acting cylinder is a cylinder in which the working fluid acts alternately on both sides of the piston.</a:t>
            </a:r>
          </a:p>
          <a:p>
            <a:pPr marL="342900" indent="-342900">
              <a:buFont typeface="Arial" pitchFamily="34" charset="0"/>
              <a:buChar char="•"/>
            </a:pPr>
            <a:r>
              <a:rPr lang="en-US" sz="2400" dirty="0"/>
              <a:t>Double acting cylinders are a useful application </a:t>
            </a:r>
            <a:r>
              <a:rPr lang="en-US" sz="2400" b="1" dirty="0"/>
              <a:t>when your machine requires more than one movement</a:t>
            </a:r>
            <a:r>
              <a:rPr lang="en-US" sz="2400" dirty="0"/>
              <a:t>. </a:t>
            </a:r>
          </a:p>
          <a:p>
            <a:pPr marL="342900" indent="-342900">
              <a:buFont typeface="Arial" pitchFamily="34" charset="0"/>
              <a:buChar char="•"/>
            </a:pPr>
            <a:r>
              <a:rPr lang="en-US" sz="2400" dirty="0"/>
              <a:t>Double acting cylinders can extend and retract without the need of a spring.</a:t>
            </a:r>
          </a:p>
          <a:p>
            <a:r>
              <a:rPr lang="en-US" sz="2400" dirty="0"/>
              <a:t>A double-acting cylinder is bidirectional and can seal dynamic pressure from both sides. </a:t>
            </a:r>
          </a:p>
          <a:p>
            <a:endParaRPr lang="en-US" sz="2400" dirty="0"/>
          </a:p>
          <a:p>
            <a:r>
              <a:rPr lang="en-US" sz="2800" b="1" dirty="0">
                <a:solidFill>
                  <a:srgbClr val="0070C0"/>
                </a:solidFill>
              </a:rPr>
              <a:t>An excavator</a:t>
            </a:r>
            <a:r>
              <a:rPr lang="en-US" sz="2400" dirty="0"/>
              <a:t> is one example. </a:t>
            </a:r>
          </a:p>
          <a:p>
            <a:r>
              <a:rPr lang="en-US" sz="2400" dirty="0"/>
              <a:t>When digging a trench, the excavator's arm </a:t>
            </a:r>
          </a:p>
          <a:p>
            <a:r>
              <a:rPr lang="en-US" sz="2400" dirty="0"/>
              <a:t>is first pushed in one direction by extending </a:t>
            </a:r>
          </a:p>
          <a:p>
            <a:r>
              <a:rPr lang="en-US" sz="2400" dirty="0"/>
              <a:t>the rod. </a:t>
            </a:r>
          </a:p>
          <a:p>
            <a:r>
              <a:rPr lang="en-US" sz="2400" dirty="0"/>
              <a:t>Then it is pulled </a:t>
            </a:r>
          </a:p>
          <a:p>
            <a:r>
              <a:rPr lang="en-US" sz="2400" dirty="0"/>
              <a:t>down in another direction </a:t>
            </a:r>
          </a:p>
          <a:p>
            <a:r>
              <a:rPr lang="en-US" sz="2400" dirty="0"/>
              <a:t>by retracting the rod.</a:t>
            </a:r>
            <a:endParaRPr lang="en-US" sz="2400" dirty="0">
              <a:solidFill>
                <a:srgbClr val="FF3399"/>
              </a:solidFill>
            </a:endParaRPr>
          </a:p>
          <a:p>
            <a:pPr marL="342900" indent="-342900">
              <a:buFont typeface="Arial" pitchFamily="34" charset="0"/>
              <a:buChar char="•"/>
            </a:pP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932" y="3505200"/>
            <a:ext cx="2636668" cy="306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33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28233"/>
            <a:ext cx="8686800" cy="2800767"/>
          </a:xfrm>
          <a:prstGeom prst="rect">
            <a:avLst/>
          </a:prstGeom>
          <a:noFill/>
        </p:spPr>
        <p:txBody>
          <a:bodyPr wrap="square" rtlCol="0">
            <a:spAutoFit/>
          </a:bodyPr>
          <a:lstStyle/>
          <a:p>
            <a:pPr algn="ctr"/>
            <a:r>
              <a:rPr lang="en-US" sz="3200" b="1" dirty="0">
                <a:solidFill>
                  <a:srgbClr val="FF0000"/>
                </a:solidFill>
              </a:rPr>
              <a:t>Single acting cylinder</a:t>
            </a:r>
          </a:p>
          <a:p>
            <a:pPr algn="just"/>
            <a:r>
              <a:rPr lang="en-US" sz="2400" dirty="0"/>
              <a:t>A single-acting cylinder in a reciprocating engine is </a:t>
            </a:r>
            <a:r>
              <a:rPr lang="en-US" sz="2400" b="1" dirty="0"/>
              <a:t>a cylinder in which the working fluid acts on one side of the piston only</a:t>
            </a:r>
            <a:r>
              <a:rPr lang="en-US" sz="2400" dirty="0"/>
              <a:t>.</a:t>
            </a:r>
          </a:p>
          <a:p>
            <a:pPr algn="just"/>
            <a:r>
              <a:rPr lang="en-US" sz="2400" dirty="0"/>
              <a:t> A single-acting cylinder relies on the load, springs, other cylinders, or the momentum of a flywheel, to push the piston back in the other direction.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89684"/>
            <a:ext cx="7162800" cy="30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5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478"/>
            <a:ext cx="9092508" cy="64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644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382000" cy="6063198"/>
          </a:xfrm>
          <a:prstGeom prst="rect">
            <a:avLst/>
          </a:prstGeom>
          <a:noFill/>
        </p:spPr>
        <p:txBody>
          <a:bodyPr wrap="square" rtlCol="0">
            <a:spAutoFit/>
          </a:bodyPr>
          <a:lstStyle/>
          <a:p>
            <a:pPr algn="ctr"/>
            <a:r>
              <a:rPr lang="en-US" sz="2800" b="1" dirty="0">
                <a:solidFill>
                  <a:srgbClr val="FF3399"/>
                </a:solidFill>
              </a:rPr>
              <a:t>Electro-Pneumatic: Pneumatic Motors</a:t>
            </a:r>
          </a:p>
          <a:p>
            <a:pPr algn="just"/>
            <a:r>
              <a:rPr lang="en-US" sz="2400" dirty="0"/>
              <a:t>Electro-pneumatic systems </a:t>
            </a:r>
            <a:r>
              <a:rPr lang="en-US" sz="2400" b="1" dirty="0"/>
              <a:t>use electrical technologies to control the compressed air used as the working medium</a:t>
            </a:r>
            <a:r>
              <a:rPr lang="en-US" sz="2400" dirty="0"/>
              <a:t>. </a:t>
            </a:r>
          </a:p>
          <a:p>
            <a:pPr algn="just"/>
            <a:r>
              <a:rPr lang="en-US" sz="2400" dirty="0"/>
              <a:t>Electrical devices such as solenoids, limits switches, valves, and relays are some of the mechanisms used. </a:t>
            </a:r>
          </a:p>
          <a:p>
            <a:pPr algn="just"/>
            <a:r>
              <a:rPr lang="en-US" sz="2400" dirty="0"/>
              <a:t>In a typical electro-pneumatic setup, electrical power is applied to a directional control valve. </a:t>
            </a:r>
          </a:p>
          <a:p>
            <a:pPr algn="just"/>
            <a:endParaRPr lang="en-US" sz="2400" dirty="0"/>
          </a:p>
          <a:p>
            <a:pPr algn="just"/>
            <a:r>
              <a:rPr lang="en-US" sz="2400" dirty="0"/>
              <a:t>Electro-pneumatic actuators are widely used </a:t>
            </a:r>
            <a:r>
              <a:rPr lang="en-US" sz="2400" b="1" dirty="0"/>
              <a:t>to automate a number of areas of industrial applications, from production to assembly and packaging systems</a:t>
            </a:r>
            <a:r>
              <a:rPr lang="en-US" sz="2400" dirty="0"/>
              <a:t>.</a:t>
            </a:r>
          </a:p>
          <a:p>
            <a:pPr algn="just"/>
            <a:r>
              <a:rPr lang="en-US" sz="2400" dirty="0"/>
              <a:t> With electro-pneumatic actuators, the pneumatic components are controlled by electrical components including sensors, switches and industrial computer systems.</a:t>
            </a:r>
          </a:p>
        </p:txBody>
      </p:sp>
    </p:spTree>
    <p:extLst>
      <p:ext uri="{BB962C8B-B14F-4D97-AF65-F5344CB8AC3E}">
        <p14:creationId xmlns:p14="http://schemas.microsoft.com/office/powerpoint/2010/main" val="350381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763000" cy="5693866"/>
          </a:xfrm>
          <a:prstGeom prst="rect">
            <a:avLst/>
          </a:prstGeom>
          <a:noFill/>
        </p:spPr>
        <p:txBody>
          <a:bodyPr wrap="square" rtlCol="0">
            <a:spAutoFit/>
          </a:bodyPr>
          <a:lstStyle/>
          <a:p>
            <a:pPr algn="ctr"/>
            <a:r>
              <a:rPr lang="en-US" sz="2800" b="1" dirty="0">
                <a:solidFill>
                  <a:srgbClr val="FF0000"/>
                </a:solidFill>
              </a:rPr>
              <a:t>Pneumatic Motor </a:t>
            </a:r>
          </a:p>
          <a:p>
            <a:r>
              <a:rPr lang="en-US" sz="2400" dirty="0"/>
              <a:t>A </a:t>
            </a:r>
            <a:r>
              <a:rPr lang="en-US" sz="2400" b="1" dirty="0"/>
              <a:t>pneumatic motor</a:t>
            </a:r>
            <a:r>
              <a:rPr lang="en-US" sz="2400" dirty="0"/>
              <a:t> (</a:t>
            </a:r>
            <a:r>
              <a:rPr lang="en-US" sz="2400" b="1" dirty="0"/>
              <a:t>air motor</a:t>
            </a:r>
            <a:r>
              <a:rPr lang="en-US" sz="2400" dirty="0"/>
              <a:t>), or </a:t>
            </a:r>
            <a:r>
              <a:rPr lang="en-US" sz="2400" b="1" dirty="0"/>
              <a:t>compressed air engine</a:t>
            </a:r>
            <a:r>
              <a:rPr lang="en-US" sz="2400" dirty="0"/>
              <a:t>, is a type of </a:t>
            </a:r>
            <a:r>
              <a:rPr lang="en-US" sz="2400" dirty="0">
                <a:hlinkClick r:id="rId2" tooltip="Engine"/>
              </a:rPr>
              <a:t>motor</a:t>
            </a:r>
            <a:r>
              <a:rPr lang="en-US" sz="2400" dirty="0"/>
              <a:t> which does </a:t>
            </a:r>
            <a:r>
              <a:rPr lang="en-US" sz="2400" dirty="0">
                <a:hlinkClick r:id="rId3" tooltip="Mechanical work"/>
              </a:rPr>
              <a:t>mechanical work</a:t>
            </a:r>
            <a:r>
              <a:rPr lang="en-US" sz="2400" dirty="0"/>
              <a:t> by expanding </a:t>
            </a:r>
            <a:r>
              <a:rPr lang="en-US" sz="2400" dirty="0">
                <a:hlinkClick r:id="rId4" tooltip="Compressed air"/>
              </a:rPr>
              <a:t>compressed air</a:t>
            </a:r>
            <a:r>
              <a:rPr lang="en-US" sz="2400" dirty="0"/>
              <a:t>. </a:t>
            </a:r>
          </a:p>
          <a:p>
            <a:endParaRPr lang="en-US" sz="2400" dirty="0"/>
          </a:p>
          <a:p>
            <a:r>
              <a:rPr lang="en-US" sz="2400" dirty="0"/>
              <a:t>Pneumatic motors generally convert the compressed air energy to mechanical work through either linear or rotary motion. </a:t>
            </a:r>
          </a:p>
          <a:p>
            <a:endParaRPr lang="en-US" sz="2400" dirty="0"/>
          </a:p>
          <a:p>
            <a:r>
              <a:rPr lang="en-US" sz="2400" dirty="0"/>
              <a:t>A pneumatic motor (air motor), or compressed air engine, is a type of motor which </a:t>
            </a:r>
            <a:r>
              <a:rPr lang="en-US" sz="2400" b="1" dirty="0"/>
              <a:t>does mechanical work by expanding compressed air</a:t>
            </a:r>
            <a:r>
              <a:rPr lang="en-US" sz="2400" dirty="0"/>
              <a:t>. </a:t>
            </a:r>
          </a:p>
          <a:p>
            <a:r>
              <a:rPr lang="en-US" sz="2400" dirty="0"/>
              <a:t>Linear motion can come from either a diaphragm or piston actuator, while rotary motion is supplied by either a vane type air motor, piston air motor, air turbine or gear type motor.</a:t>
            </a:r>
          </a:p>
          <a:p>
            <a:endParaRPr lang="en-US" sz="2400" dirty="0"/>
          </a:p>
        </p:txBody>
      </p:sp>
    </p:spTree>
    <p:extLst>
      <p:ext uri="{BB962C8B-B14F-4D97-AF65-F5344CB8AC3E}">
        <p14:creationId xmlns:p14="http://schemas.microsoft.com/office/powerpoint/2010/main" val="2916298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685800"/>
            <a:ext cx="8683625" cy="3785652"/>
          </a:xfrm>
          <a:prstGeom prst="rect">
            <a:avLst/>
          </a:prstGeom>
          <a:noFill/>
        </p:spPr>
        <p:txBody>
          <a:bodyPr wrap="square" rtlCol="0">
            <a:spAutoFit/>
          </a:bodyPr>
          <a:lstStyle/>
          <a:p>
            <a:pPr algn="just"/>
            <a:endParaRPr lang="en-US" sz="2400" dirty="0"/>
          </a:p>
          <a:p>
            <a:pPr algn="just"/>
            <a:r>
              <a:rPr lang="en-US" sz="2400" dirty="0"/>
              <a:t>There are several types of air motor. The most commonly used types are </a:t>
            </a:r>
            <a:r>
              <a:rPr lang="en-US" sz="2400" b="1" dirty="0"/>
              <a:t>vane, piston and turbine motors</a:t>
            </a:r>
            <a:r>
              <a:rPr lang="en-US" sz="2400" dirty="0"/>
              <a:t>. This technical guide deals with vane motors only. Vane motors are produced with power ratings up to approximately 5 kW.</a:t>
            </a:r>
          </a:p>
          <a:p>
            <a:pPr algn="just"/>
            <a:r>
              <a:rPr lang="en-US" sz="2400" dirty="0"/>
              <a:t>Air motors are used </a:t>
            </a:r>
            <a:r>
              <a:rPr lang="en-US" sz="2400" b="1" dirty="0"/>
              <a:t>to produce continuous rotary power from a compressed air system</a:t>
            </a:r>
            <a:r>
              <a:rPr lang="en-US" sz="2400" dirty="0"/>
              <a:t>. They boast a number of advantages over electric motors: Because they do not require electrical power, air motors can be used in volatile atmospheres.</a:t>
            </a:r>
          </a:p>
        </p:txBody>
      </p:sp>
    </p:spTree>
    <p:extLst>
      <p:ext uri="{BB962C8B-B14F-4D97-AF65-F5344CB8AC3E}">
        <p14:creationId xmlns:p14="http://schemas.microsoft.com/office/powerpoint/2010/main" val="53624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458200" cy="2031325"/>
          </a:xfrm>
          <a:prstGeom prst="rect">
            <a:avLst/>
          </a:prstGeom>
          <a:noFill/>
        </p:spPr>
        <p:txBody>
          <a:bodyPr wrap="square" rtlCol="0">
            <a:spAutoFit/>
          </a:bodyPr>
          <a:lstStyle/>
          <a:p>
            <a:r>
              <a:rPr lang="en-US" dirty="0"/>
              <a:t>Valve function outlines the number of flow paths a valve has as well as the positions of a valve. The flow paths or ports are referred to as ways in the valve function. The number of positions is how many different positions that valve can be in.</a:t>
            </a:r>
          </a:p>
          <a:p>
            <a:r>
              <a:rPr lang="en-US" dirty="0"/>
              <a:t>A 2-way 2 position valve is known as a 2/2 valve. A basic example of a 2/2 valve is a ball valve. </a:t>
            </a:r>
            <a:r>
              <a:rPr lang="en-US"/>
              <a:t>A basic ball valve has two ports (in and out) along with two positions (open or closed).</a:t>
            </a:r>
            <a:endParaRPr lang="en-US" dirty="0"/>
          </a:p>
        </p:txBody>
      </p:sp>
    </p:spTree>
    <p:extLst>
      <p:ext uri="{BB962C8B-B14F-4D97-AF65-F5344CB8AC3E}">
        <p14:creationId xmlns:p14="http://schemas.microsoft.com/office/powerpoint/2010/main" val="724269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45403"/>
            <a:ext cx="8686800" cy="5139869"/>
          </a:xfrm>
          <a:prstGeom prst="rect">
            <a:avLst/>
          </a:prstGeom>
          <a:noFill/>
        </p:spPr>
        <p:txBody>
          <a:bodyPr wrap="square" rtlCol="0">
            <a:spAutoFit/>
          </a:bodyPr>
          <a:lstStyle/>
          <a:p>
            <a:pPr algn="ctr"/>
            <a:r>
              <a:rPr lang="en-US" sz="2800" b="1" dirty="0">
                <a:solidFill>
                  <a:srgbClr val="FF3399"/>
                </a:solidFill>
              </a:rPr>
              <a:t>Valves: Electro Hydraulic: 3/2 Valves</a:t>
            </a:r>
          </a:p>
          <a:p>
            <a:pPr algn="just"/>
            <a:r>
              <a:rPr lang="en-US" sz="2000" dirty="0"/>
              <a:t>A 3/2-way valve has three connection ports and two positions that can be driven pneumatically, mechanically, manually or electrically via a solenoid valve. </a:t>
            </a:r>
          </a:p>
          <a:p>
            <a:pPr algn="just"/>
            <a:r>
              <a:rPr lang="en-US" sz="2000" dirty="0"/>
              <a:t>They are used to control a single-action cylinder, for driving pneumatic actuators, used as a blow-off valve, as pressure release valve and in vacuum applications.</a:t>
            </a:r>
          </a:p>
          <a:p>
            <a:pPr algn="just"/>
            <a:r>
              <a:rPr lang="en-US" sz="2000" b="1" dirty="0">
                <a:solidFill>
                  <a:srgbClr val="FF3399"/>
                </a:solidFill>
              </a:rPr>
              <a:t> </a:t>
            </a:r>
            <a:r>
              <a:rPr lang="en-US" sz="2000" b="1" dirty="0">
                <a:solidFill>
                  <a:srgbClr val="FF3399"/>
                </a:solidFill>
                <a:hlinkClick r:id="rId2"/>
              </a:rPr>
              <a:t>https://www.youtube.com/watch?v=iFhG57-dTaM</a:t>
            </a:r>
            <a:endParaRPr lang="en-US" sz="2000" b="1" dirty="0">
              <a:solidFill>
                <a:srgbClr val="FF3399"/>
              </a:solidFill>
            </a:endParaRPr>
          </a:p>
          <a:p>
            <a:pPr algn="just"/>
            <a:endParaRPr lang="en-US" sz="2000" b="1" dirty="0">
              <a:solidFill>
                <a:srgbClr val="FF3399"/>
              </a:solidFill>
            </a:endParaRPr>
          </a:p>
          <a:p>
            <a:pPr algn="just"/>
            <a:r>
              <a:rPr lang="en-US" sz="2000" dirty="0"/>
              <a:t>They are used, for example, to control a single-action cylinder, driving pneumatic actuators, blow-off, pressure release and vacuum applications. A valve is used to fill the cylinder, and also to exhaust it afterwards, so that a new working stroke can be realized. Therefore, a valve with two ports would not be adequate. Venting requires a third port. There are two kinds of 3/2 valves: mono-stable and bi-stable. Mono-stable 3/2-way valves can also be normally closed or normally open, just like 2/2-way valves.</a:t>
            </a:r>
            <a:endParaRPr lang="en-US" sz="2000" b="1" dirty="0">
              <a:solidFill>
                <a:srgbClr val="FF3399"/>
              </a:solidFill>
            </a:endParaRPr>
          </a:p>
        </p:txBody>
      </p:sp>
    </p:spTree>
    <p:extLst>
      <p:ext uri="{BB962C8B-B14F-4D97-AF65-F5344CB8AC3E}">
        <p14:creationId xmlns:p14="http://schemas.microsoft.com/office/powerpoint/2010/main" val="56839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795338"/>
            <a:ext cx="74485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57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5486400" cy="6786473"/>
          </a:xfrm>
          <a:prstGeom prst="rect">
            <a:avLst/>
          </a:prstGeom>
          <a:noFill/>
        </p:spPr>
        <p:txBody>
          <a:bodyPr wrap="square" rtlCol="0">
            <a:spAutoFit/>
          </a:bodyPr>
          <a:lstStyle/>
          <a:p>
            <a:pPr algn="just"/>
            <a:r>
              <a:rPr lang="en-US" sz="2900" b="1" dirty="0">
                <a:solidFill>
                  <a:srgbClr val="FF0000"/>
                </a:solidFill>
              </a:rPr>
              <a:t>Case 1. </a:t>
            </a:r>
            <a:r>
              <a:rPr lang="en-US" sz="2900" dirty="0"/>
              <a:t>When current flows through the coil, a magnetic field forms around the coil. </a:t>
            </a:r>
          </a:p>
          <a:p>
            <a:pPr algn="just"/>
            <a:r>
              <a:rPr lang="en-US" sz="2900" dirty="0"/>
              <a:t>The magnetic field attracts the armature toward the center of the coil. </a:t>
            </a:r>
          </a:p>
          <a:p>
            <a:pPr algn="just"/>
            <a:r>
              <a:rPr lang="en-US" sz="2900" dirty="0"/>
              <a:t>As the armature moves upward, the spring compresses and the valve opens. </a:t>
            </a:r>
          </a:p>
          <a:p>
            <a:pPr algn="just"/>
            <a:r>
              <a:rPr lang="en-US" sz="2900" b="1" dirty="0">
                <a:solidFill>
                  <a:srgbClr val="FF0000"/>
                </a:solidFill>
              </a:rPr>
              <a:t>Case 2. </a:t>
            </a:r>
            <a:r>
              <a:rPr lang="en-US" sz="2900" dirty="0"/>
              <a:t>When the circuit is opened and current stops flowing to the coil, the magnetic field collapses. This allows the spring to expand and shut the valve.</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33400"/>
            <a:ext cx="373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874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686800" cy="2031325"/>
          </a:xfrm>
          <a:prstGeom prst="rect">
            <a:avLst/>
          </a:prstGeom>
          <a:noFill/>
        </p:spPr>
        <p:txBody>
          <a:bodyPr wrap="square" rtlCol="0">
            <a:spAutoFit/>
          </a:bodyPr>
          <a:lstStyle/>
          <a:p>
            <a:r>
              <a:rPr lang="en-US" dirty="0"/>
              <a:t>Selecting the appropriate valve for any application is imperative to ensure proper direction of flow, flow rate, exhaust function, and even basic valve functionality. </a:t>
            </a:r>
          </a:p>
          <a:p>
            <a:endParaRPr lang="en-US" dirty="0"/>
          </a:p>
          <a:p>
            <a:r>
              <a:rPr lang="en-US" dirty="0"/>
              <a:t>In pneumatics there are so many terms for valves that it can seem overwhelming. </a:t>
            </a:r>
          </a:p>
          <a:p>
            <a:endParaRPr lang="en-US" dirty="0"/>
          </a:p>
          <a:p>
            <a:r>
              <a:rPr lang="en-US" dirty="0"/>
              <a:t>Knowledge of valve function, porting, and actuation is key to obtaining the correct valve for the application. </a:t>
            </a:r>
          </a:p>
        </p:txBody>
      </p:sp>
    </p:spTree>
    <p:extLst>
      <p:ext uri="{BB962C8B-B14F-4D97-AF65-F5344CB8AC3E}">
        <p14:creationId xmlns:p14="http://schemas.microsoft.com/office/powerpoint/2010/main" val="2604775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953" y="685800"/>
            <a:ext cx="8089647" cy="3508653"/>
          </a:xfrm>
          <a:prstGeom prst="rect">
            <a:avLst/>
          </a:prstGeom>
          <a:noFill/>
        </p:spPr>
        <p:txBody>
          <a:bodyPr wrap="square" rtlCol="0">
            <a:spAutoFit/>
          </a:bodyPr>
          <a:lstStyle/>
          <a:p>
            <a:r>
              <a:rPr lang="en-US" sz="2400" b="1" dirty="0">
                <a:solidFill>
                  <a:srgbClr val="FF3399"/>
                </a:solidFill>
              </a:rPr>
              <a:t>Valves: Electro Hydraulic: 4/2 Valves</a:t>
            </a:r>
          </a:p>
          <a:p>
            <a:pPr algn="just"/>
            <a:r>
              <a:rPr lang="en-US" dirty="0"/>
              <a:t>The 4/2 directional spool valves are </a:t>
            </a:r>
            <a:r>
              <a:rPr lang="en-US" b="1" dirty="0"/>
              <a:t>direct operated, pressure compensated cartridge valves</a:t>
            </a:r>
            <a:r>
              <a:rPr lang="en-US" dirty="0"/>
              <a:t>. </a:t>
            </a:r>
          </a:p>
          <a:p>
            <a:pPr algn="just"/>
            <a:endParaRPr lang="en-US" dirty="0"/>
          </a:p>
          <a:p>
            <a:pPr algn="just"/>
            <a:r>
              <a:rPr lang="en-US" dirty="0"/>
              <a:t>They control the start, stop and direction of a flow and basically comprise a housing (1) with a movably mounted socket (2), the control spool (5) and a return spring (4).</a:t>
            </a:r>
          </a:p>
          <a:p>
            <a:pPr algn="just"/>
            <a:r>
              <a:rPr lang="en-US" dirty="0">
                <a:hlinkClick r:id="rId2"/>
              </a:rPr>
              <a:t>https://www.youtube.com/watch?v=J5DEB88dPok</a:t>
            </a:r>
            <a:endParaRPr lang="en-US" dirty="0"/>
          </a:p>
          <a:p>
            <a:pPr algn="just"/>
            <a:r>
              <a:rPr lang="en-US" dirty="0"/>
              <a:t> 4-way 2 position valve is known as a 4/2. </a:t>
            </a:r>
          </a:p>
          <a:p>
            <a:pPr algn="just"/>
            <a:r>
              <a:rPr lang="en-US" dirty="0"/>
              <a:t>These valves are common in double acting cylinder applications where they are always </a:t>
            </a:r>
            <a:r>
              <a:rPr lang="en-US" b="1" dirty="0"/>
              <a:t>supplying pressure to one side of the cylinder while venting the opposite side to atmosphere</a:t>
            </a:r>
            <a:r>
              <a:rPr lang="en-US" dirty="0"/>
              <a:t>.</a:t>
            </a:r>
          </a:p>
        </p:txBody>
      </p:sp>
    </p:spTree>
    <p:extLst>
      <p:ext uri="{BB962C8B-B14F-4D97-AF65-F5344CB8AC3E}">
        <p14:creationId xmlns:p14="http://schemas.microsoft.com/office/powerpoint/2010/main" val="4082305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040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133684" cy="800219"/>
          </a:xfrm>
          <a:prstGeom prst="rect">
            <a:avLst/>
          </a:prstGeom>
          <a:noFill/>
        </p:spPr>
        <p:txBody>
          <a:bodyPr wrap="none" rtlCol="0">
            <a:spAutoFit/>
          </a:bodyPr>
          <a:lstStyle/>
          <a:p>
            <a:r>
              <a:rPr lang="en-US" sz="2800" b="1" dirty="0">
                <a:solidFill>
                  <a:srgbClr val="FF3399"/>
                </a:solidFill>
              </a:rPr>
              <a:t>Cables: Power cable and Signal cables</a:t>
            </a:r>
            <a:endParaRPr lang="en-US" sz="2400" b="1" dirty="0">
              <a:solidFill>
                <a:srgbClr val="FF3399"/>
              </a:solidFill>
            </a:endParaRPr>
          </a:p>
          <a:p>
            <a:endParaRPr lang="en-US" dirty="0"/>
          </a:p>
        </p:txBody>
      </p:sp>
      <p:sp>
        <p:nvSpPr>
          <p:cNvPr id="4" name="TextBox 3">
            <a:extLst>
              <a:ext uri="{FF2B5EF4-FFF2-40B4-BE49-F238E27FC236}">
                <a16:creationId xmlns:a16="http://schemas.microsoft.com/office/drawing/2014/main" id="{9F321E33-6F27-DC0F-E7E8-C6505F2ED6C0}"/>
              </a:ext>
            </a:extLst>
          </p:cNvPr>
          <p:cNvSpPr txBox="1"/>
          <p:nvPr/>
        </p:nvSpPr>
        <p:spPr>
          <a:xfrm>
            <a:off x="381000" y="1295400"/>
            <a:ext cx="8458200" cy="646331"/>
          </a:xfrm>
          <a:prstGeom prst="rect">
            <a:avLst/>
          </a:prstGeom>
          <a:noFill/>
        </p:spPr>
        <p:txBody>
          <a:bodyPr wrap="square">
            <a:spAutoFit/>
          </a:bodyPr>
          <a:lstStyle/>
          <a:p>
            <a:r>
              <a:rPr lang="en-US" dirty="0"/>
              <a:t>The power cable is an electrical cable that comprises one or more conductors held together with an overall sheath.</a:t>
            </a:r>
            <a:endParaRPr lang="en-IN" dirty="0"/>
          </a:p>
        </p:txBody>
      </p:sp>
      <p:sp>
        <p:nvSpPr>
          <p:cNvPr id="6" name="TextBox 5">
            <a:extLst>
              <a:ext uri="{FF2B5EF4-FFF2-40B4-BE49-F238E27FC236}">
                <a16:creationId xmlns:a16="http://schemas.microsoft.com/office/drawing/2014/main" id="{E52040E9-0346-18A6-95D1-1CB7942C8113}"/>
              </a:ext>
            </a:extLst>
          </p:cNvPr>
          <p:cNvSpPr txBox="1"/>
          <p:nvPr/>
        </p:nvSpPr>
        <p:spPr>
          <a:xfrm>
            <a:off x="381000" y="2100535"/>
            <a:ext cx="8382000" cy="1200329"/>
          </a:xfrm>
          <a:prstGeom prst="rect">
            <a:avLst/>
          </a:prstGeom>
          <a:noFill/>
        </p:spPr>
        <p:txBody>
          <a:bodyPr wrap="square">
            <a:spAutoFit/>
          </a:bodyPr>
          <a:lstStyle/>
          <a:p>
            <a:r>
              <a:rPr lang="en-US" dirty="0"/>
              <a:t>Types of Cables</a:t>
            </a:r>
          </a:p>
          <a:p>
            <a:r>
              <a:rPr lang="en-US" dirty="0"/>
              <a:t>The type of cable is basically decided based on the voltage level for which it is manufactured and the material used for the insulation such as paper, cotton, rubber, etc.</a:t>
            </a:r>
            <a:endParaRPr lang="en-IN" dirty="0"/>
          </a:p>
        </p:txBody>
      </p:sp>
      <p:pic>
        <p:nvPicPr>
          <p:cNvPr id="7" name="Picture 6">
            <a:extLst>
              <a:ext uri="{FF2B5EF4-FFF2-40B4-BE49-F238E27FC236}">
                <a16:creationId xmlns:a16="http://schemas.microsoft.com/office/drawing/2014/main" id="{CA0A3081-D881-624E-5E97-ED0790F9A67E}"/>
              </a:ext>
            </a:extLst>
          </p:cNvPr>
          <p:cNvPicPr>
            <a:picLocks noChangeAspect="1"/>
          </p:cNvPicPr>
          <p:nvPr/>
        </p:nvPicPr>
        <p:blipFill>
          <a:blip r:embed="rId2"/>
          <a:stretch>
            <a:fillRect/>
          </a:stretch>
        </p:blipFill>
        <p:spPr>
          <a:xfrm>
            <a:off x="1200224" y="3733800"/>
            <a:ext cx="6867525" cy="2971800"/>
          </a:xfrm>
          <a:prstGeom prst="rect">
            <a:avLst/>
          </a:prstGeom>
        </p:spPr>
      </p:pic>
    </p:spTree>
    <p:extLst>
      <p:ext uri="{BB962C8B-B14F-4D97-AF65-F5344CB8AC3E}">
        <p14:creationId xmlns:p14="http://schemas.microsoft.com/office/powerpoint/2010/main" val="120822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DE81D-175F-6EF1-E227-547C862DEBD0}"/>
              </a:ext>
            </a:extLst>
          </p:cNvPr>
          <p:cNvSpPr txBox="1"/>
          <p:nvPr/>
        </p:nvSpPr>
        <p:spPr>
          <a:xfrm>
            <a:off x="228600" y="685800"/>
            <a:ext cx="8382000" cy="1200329"/>
          </a:xfrm>
          <a:prstGeom prst="rect">
            <a:avLst/>
          </a:prstGeom>
          <a:noFill/>
        </p:spPr>
        <p:txBody>
          <a:bodyPr wrap="square">
            <a:spAutoFit/>
          </a:bodyPr>
          <a:lstStyle/>
          <a:p>
            <a:r>
              <a:rPr lang="en-US" dirty="0"/>
              <a:t>One way of classification of power cables is according to the voltage levels is</a:t>
            </a:r>
          </a:p>
          <a:p>
            <a:endParaRPr lang="en-US" dirty="0"/>
          </a:p>
          <a:p>
            <a:r>
              <a:rPr lang="en-US" dirty="0"/>
              <a:t>Low Tension Cables (LT cables)</a:t>
            </a:r>
          </a:p>
          <a:p>
            <a:r>
              <a:rPr lang="en-US" dirty="0"/>
              <a:t>High Tension Cables (HT cables)</a:t>
            </a:r>
            <a:endParaRPr lang="en-IN" dirty="0"/>
          </a:p>
        </p:txBody>
      </p:sp>
      <p:sp>
        <p:nvSpPr>
          <p:cNvPr id="5" name="TextBox 4">
            <a:extLst>
              <a:ext uri="{FF2B5EF4-FFF2-40B4-BE49-F238E27FC236}">
                <a16:creationId xmlns:a16="http://schemas.microsoft.com/office/drawing/2014/main" id="{9594E736-5549-60EA-49DE-83D2DC18FD59}"/>
              </a:ext>
            </a:extLst>
          </p:cNvPr>
          <p:cNvSpPr txBox="1"/>
          <p:nvPr/>
        </p:nvSpPr>
        <p:spPr>
          <a:xfrm>
            <a:off x="152400" y="1981200"/>
            <a:ext cx="8610600" cy="2862322"/>
          </a:xfrm>
          <a:prstGeom prst="rect">
            <a:avLst/>
          </a:prstGeom>
          <a:noFill/>
        </p:spPr>
        <p:txBody>
          <a:bodyPr wrap="square">
            <a:spAutoFit/>
          </a:bodyPr>
          <a:lstStyle/>
          <a:p>
            <a:r>
              <a:rPr lang="en-US" dirty="0"/>
              <a:t>Low Tension Cables </a:t>
            </a:r>
          </a:p>
          <a:p>
            <a:r>
              <a:rPr lang="en-US" dirty="0"/>
              <a:t>Low tension cables are used for voltage levels up to 1 kV.</a:t>
            </a:r>
          </a:p>
          <a:p>
            <a:endParaRPr lang="en-US" dirty="0"/>
          </a:p>
          <a:p>
            <a:r>
              <a:rPr lang="en-US" dirty="0"/>
              <a:t>The electrostatic stresses in LT cable are not dangerous, hence no special construction is used for this cable.</a:t>
            </a:r>
          </a:p>
          <a:p>
            <a:r>
              <a:rPr lang="en-US" dirty="0"/>
              <a:t>The paper is used as an insulation in these LT cables. Sometimes resin is also used which improves the viscosity and helps to prevent drainage.</a:t>
            </a:r>
          </a:p>
          <a:p>
            <a:endParaRPr lang="en-US" dirty="0"/>
          </a:p>
          <a:p>
            <a:r>
              <a:rPr lang="en-US" dirty="0"/>
              <a:t>Find below the cross-section of a single core LT cable. It consists of a circular core of stranded copper or aluminum conductor.</a:t>
            </a:r>
          </a:p>
        </p:txBody>
      </p:sp>
      <p:pic>
        <p:nvPicPr>
          <p:cNvPr id="6" name="Picture 5">
            <a:extLst>
              <a:ext uri="{FF2B5EF4-FFF2-40B4-BE49-F238E27FC236}">
                <a16:creationId xmlns:a16="http://schemas.microsoft.com/office/drawing/2014/main" id="{905E4857-5C44-4C38-E113-CAF013BAF09B}"/>
              </a:ext>
            </a:extLst>
          </p:cNvPr>
          <p:cNvPicPr>
            <a:picLocks noChangeAspect="1"/>
          </p:cNvPicPr>
          <p:nvPr/>
        </p:nvPicPr>
        <p:blipFill>
          <a:blip r:embed="rId2"/>
          <a:stretch>
            <a:fillRect/>
          </a:stretch>
        </p:blipFill>
        <p:spPr>
          <a:xfrm>
            <a:off x="1531144" y="4843522"/>
            <a:ext cx="6081712" cy="1752600"/>
          </a:xfrm>
          <a:prstGeom prst="rect">
            <a:avLst/>
          </a:prstGeom>
        </p:spPr>
      </p:pic>
    </p:spTree>
    <p:extLst>
      <p:ext uri="{BB962C8B-B14F-4D97-AF65-F5344CB8AC3E}">
        <p14:creationId xmlns:p14="http://schemas.microsoft.com/office/powerpoint/2010/main" val="320144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9C443C-1F45-C0C2-D599-EE60412A2441}"/>
              </a:ext>
            </a:extLst>
          </p:cNvPr>
          <p:cNvPicPr>
            <a:picLocks noChangeAspect="1"/>
          </p:cNvPicPr>
          <p:nvPr/>
        </p:nvPicPr>
        <p:blipFill>
          <a:blip r:embed="rId2"/>
          <a:stretch>
            <a:fillRect/>
          </a:stretch>
        </p:blipFill>
        <p:spPr>
          <a:xfrm>
            <a:off x="1524000" y="4495800"/>
            <a:ext cx="6505575" cy="2209800"/>
          </a:xfrm>
          <a:prstGeom prst="rect">
            <a:avLst/>
          </a:prstGeom>
        </p:spPr>
      </p:pic>
      <p:sp>
        <p:nvSpPr>
          <p:cNvPr id="3" name="TextBox 2">
            <a:extLst>
              <a:ext uri="{FF2B5EF4-FFF2-40B4-BE49-F238E27FC236}">
                <a16:creationId xmlns:a16="http://schemas.microsoft.com/office/drawing/2014/main" id="{0AC31081-089B-B512-15AC-A6A824C06329}"/>
              </a:ext>
            </a:extLst>
          </p:cNvPr>
          <p:cNvSpPr txBox="1"/>
          <p:nvPr/>
        </p:nvSpPr>
        <p:spPr>
          <a:xfrm>
            <a:off x="152400" y="838200"/>
            <a:ext cx="8839200" cy="1477328"/>
          </a:xfrm>
          <a:prstGeom prst="rect">
            <a:avLst/>
          </a:prstGeom>
          <a:noFill/>
        </p:spPr>
        <p:txBody>
          <a:bodyPr wrap="square">
            <a:spAutoFit/>
          </a:bodyPr>
          <a:lstStyle/>
          <a:p>
            <a:r>
              <a:rPr lang="en-US" dirty="0"/>
              <a:t>The conductor is insulated by impregnated paper. Over the paper insulation, the protective lead sheath is provided.</a:t>
            </a:r>
          </a:p>
          <a:p>
            <a:endParaRPr lang="en-US" dirty="0"/>
          </a:p>
          <a:p>
            <a:r>
              <a:rPr lang="en-US" dirty="0"/>
              <a:t>Then armored strength is provided and finally covered again with a layer of fibrous compounded material.</a:t>
            </a:r>
            <a:endParaRPr lang="en-IN" dirty="0"/>
          </a:p>
        </p:txBody>
      </p:sp>
      <p:sp>
        <p:nvSpPr>
          <p:cNvPr id="5" name="TextBox 4">
            <a:extLst>
              <a:ext uri="{FF2B5EF4-FFF2-40B4-BE49-F238E27FC236}">
                <a16:creationId xmlns:a16="http://schemas.microsoft.com/office/drawing/2014/main" id="{C82DC388-30B2-880C-23E2-98CB08CC6033}"/>
              </a:ext>
            </a:extLst>
          </p:cNvPr>
          <p:cNvSpPr txBox="1"/>
          <p:nvPr/>
        </p:nvSpPr>
        <p:spPr>
          <a:xfrm>
            <a:off x="167148" y="2362200"/>
            <a:ext cx="8595852" cy="1200329"/>
          </a:xfrm>
          <a:prstGeom prst="rect">
            <a:avLst/>
          </a:prstGeom>
          <a:noFill/>
        </p:spPr>
        <p:txBody>
          <a:bodyPr wrap="square">
            <a:spAutoFit/>
          </a:bodyPr>
          <a:lstStyle/>
          <a:p>
            <a:r>
              <a:rPr lang="en-US" b="1" dirty="0"/>
              <a:t>Medium and High Tension Cables</a:t>
            </a:r>
          </a:p>
          <a:p>
            <a:r>
              <a:rPr lang="en-US" dirty="0"/>
              <a:t>For voltages, up to 66 kV, the three core cables that are multicore cables are used.</a:t>
            </a:r>
          </a:p>
          <a:p>
            <a:endParaRPr lang="en-US" dirty="0"/>
          </a:p>
          <a:p>
            <a:r>
              <a:rPr lang="en-US" dirty="0"/>
              <a:t>1. HT cables up to 11 kV level which is belted type.</a:t>
            </a:r>
            <a:endParaRPr lang="en-IN" dirty="0"/>
          </a:p>
        </p:txBody>
      </p:sp>
      <p:sp>
        <p:nvSpPr>
          <p:cNvPr id="7" name="TextBox 6">
            <a:extLst>
              <a:ext uri="{FF2B5EF4-FFF2-40B4-BE49-F238E27FC236}">
                <a16:creationId xmlns:a16="http://schemas.microsoft.com/office/drawing/2014/main" id="{5C2E8939-779A-8F94-D1DD-687AC50DA86D}"/>
              </a:ext>
            </a:extLst>
          </p:cNvPr>
          <p:cNvSpPr txBox="1"/>
          <p:nvPr/>
        </p:nvSpPr>
        <p:spPr>
          <a:xfrm>
            <a:off x="167148" y="3562529"/>
            <a:ext cx="8809704" cy="1200329"/>
          </a:xfrm>
          <a:prstGeom prst="rect">
            <a:avLst/>
          </a:prstGeom>
          <a:noFill/>
        </p:spPr>
        <p:txBody>
          <a:bodyPr wrap="square">
            <a:spAutoFit/>
          </a:bodyPr>
          <a:lstStyle/>
          <a:p>
            <a:r>
              <a:rPr lang="en-US" dirty="0"/>
              <a:t>2. Super tension (ST) cables for 22 kV and 33 kV levels which are screened cables.</a:t>
            </a:r>
          </a:p>
          <a:p>
            <a:endParaRPr lang="en-US" dirty="0"/>
          </a:p>
          <a:p>
            <a:r>
              <a:rPr lang="en-US" dirty="0"/>
              <a:t>3. Extra high tension (EHT) cables for voltage levels from 33 kV to 66 kV which are pressure cables.</a:t>
            </a:r>
            <a:endParaRPr lang="en-IN" dirty="0"/>
          </a:p>
        </p:txBody>
      </p:sp>
    </p:spTree>
    <p:extLst>
      <p:ext uri="{BB962C8B-B14F-4D97-AF65-F5344CB8AC3E}">
        <p14:creationId xmlns:p14="http://schemas.microsoft.com/office/powerpoint/2010/main" val="315804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B7FB9-0746-9C8E-278D-1D3ACA6DA6C9}"/>
              </a:ext>
            </a:extLst>
          </p:cNvPr>
          <p:cNvSpPr txBox="1"/>
          <p:nvPr/>
        </p:nvSpPr>
        <p:spPr>
          <a:xfrm>
            <a:off x="76200" y="533400"/>
            <a:ext cx="8991600" cy="3139321"/>
          </a:xfrm>
          <a:prstGeom prst="rect">
            <a:avLst/>
          </a:prstGeom>
          <a:noFill/>
        </p:spPr>
        <p:txBody>
          <a:bodyPr wrap="square">
            <a:spAutoFit/>
          </a:bodyPr>
          <a:lstStyle/>
          <a:p>
            <a:r>
              <a:rPr lang="en-US" b="1" dirty="0"/>
              <a:t>Super Tension Cables</a:t>
            </a:r>
          </a:p>
          <a:p>
            <a:r>
              <a:rPr lang="en-US" dirty="0"/>
              <a:t>These cables are utilized for the voltage levels of 22 kV and 33 kV. The two types of screened cables are</a:t>
            </a:r>
          </a:p>
          <a:p>
            <a:endParaRPr lang="en-US" dirty="0"/>
          </a:p>
          <a:p>
            <a:r>
              <a:rPr lang="en-US" dirty="0"/>
              <a:t>H type cables. </a:t>
            </a:r>
          </a:p>
          <a:p>
            <a:r>
              <a:rPr lang="en-US" dirty="0"/>
              <a:t>SL type cables.</a:t>
            </a:r>
          </a:p>
          <a:p>
            <a:r>
              <a:rPr lang="en-US" dirty="0"/>
              <a:t>H </a:t>
            </a:r>
            <a:r>
              <a:rPr lang="en-US"/>
              <a:t>Type Cables</a:t>
            </a:r>
            <a:endParaRPr lang="en-US" dirty="0"/>
          </a:p>
          <a:p>
            <a:r>
              <a:rPr lang="en-US" dirty="0"/>
              <a:t>In this type of cable, there is no paper belt is used. Each conductor in this cable is insulated with paper, covered with a metallic screen which is generally an aluminum foil.</a:t>
            </a:r>
          </a:p>
          <a:p>
            <a:endParaRPr lang="en-US" dirty="0"/>
          </a:p>
        </p:txBody>
      </p:sp>
      <p:pic>
        <p:nvPicPr>
          <p:cNvPr id="4" name="Picture 3">
            <a:extLst>
              <a:ext uri="{FF2B5EF4-FFF2-40B4-BE49-F238E27FC236}">
                <a16:creationId xmlns:a16="http://schemas.microsoft.com/office/drawing/2014/main" id="{04F92313-00A6-EB35-3DB2-B3F6CDD71267}"/>
              </a:ext>
            </a:extLst>
          </p:cNvPr>
          <p:cNvPicPr>
            <a:picLocks noChangeAspect="1"/>
          </p:cNvPicPr>
          <p:nvPr/>
        </p:nvPicPr>
        <p:blipFill>
          <a:blip r:embed="rId2"/>
          <a:stretch>
            <a:fillRect/>
          </a:stretch>
        </p:blipFill>
        <p:spPr>
          <a:xfrm>
            <a:off x="1752600" y="3581400"/>
            <a:ext cx="6505575" cy="2690812"/>
          </a:xfrm>
          <a:prstGeom prst="rect">
            <a:avLst/>
          </a:prstGeom>
        </p:spPr>
      </p:pic>
    </p:spTree>
    <p:extLst>
      <p:ext uri="{BB962C8B-B14F-4D97-AF65-F5344CB8AC3E}">
        <p14:creationId xmlns:p14="http://schemas.microsoft.com/office/powerpoint/2010/main" val="1363263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6623E5-2917-28A2-19F8-24661F3469CD}"/>
              </a:ext>
            </a:extLst>
          </p:cNvPr>
          <p:cNvSpPr txBox="1"/>
          <p:nvPr/>
        </p:nvSpPr>
        <p:spPr>
          <a:xfrm>
            <a:off x="76200" y="673510"/>
            <a:ext cx="8991600" cy="3139321"/>
          </a:xfrm>
          <a:prstGeom prst="rect">
            <a:avLst/>
          </a:prstGeom>
          <a:noFill/>
        </p:spPr>
        <p:txBody>
          <a:bodyPr wrap="square">
            <a:spAutoFit/>
          </a:bodyPr>
          <a:lstStyle/>
          <a:p>
            <a:r>
              <a:rPr lang="en-US" b="1" dirty="0"/>
              <a:t>S.L Cables</a:t>
            </a:r>
          </a:p>
          <a:p>
            <a:r>
              <a:rPr lang="en-US" b="1" dirty="0"/>
              <a:t>Separate Lead Type Cable</a:t>
            </a:r>
          </a:p>
          <a:p>
            <a:r>
              <a:rPr lang="en-US" dirty="0"/>
              <a:t>The name S.L sands for separate lead screened cables.</a:t>
            </a:r>
          </a:p>
          <a:p>
            <a:endParaRPr lang="en-US" dirty="0"/>
          </a:p>
          <a:p>
            <a:r>
              <a:rPr lang="en-US" dirty="0"/>
              <a:t>In this cable, each core is insulated with an impregnated paper and each one is then covered by a separate protective lead sheath. Then there is a cotton tape covering all 3 cores together used a proper filler material.</a:t>
            </a:r>
          </a:p>
          <a:p>
            <a:endParaRPr lang="en-US" dirty="0"/>
          </a:p>
          <a:p>
            <a:r>
              <a:rPr lang="en-US" dirty="0"/>
              <a:t>The difference between H type and S.L types cable is that in S.L type a common lead sheath covering all the three cores is absent while each core is provided with a separate lead sheath. This allows bending of cables as per the requirement.</a:t>
            </a:r>
          </a:p>
        </p:txBody>
      </p:sp>
      <p:pic>
        <p:nvPicPr>
          <p:cNvPr id="4" name="Picture 3">
            <a:extLst>
              <a:ext uri="{FF2B5EF4-FFF2-40B4-BE49-F238E27FC236}">
                <a16:creationId xmlns:a16="http://schemas.microsoft.com/office/drawing/2014/main" id="{31250157-450C-02EE-CCDD-C1BA76512A64}"/>
              </a:ext>
            </a:extLst>
          </p:cNvPr>
          <p:cNvPicPr>
            <a:picLocks noChangeAspect="1"/>
          </p:cNvPicPr>
          <p:nvPr/>
        </p:nvPicPr>
        <p:blipFill>
          <a:blip r:embed="rId2"/>
          <a:stretch>
            <a:fillRect/>
          </a:stretch>
        </p:blipFill>
        <p:spPr>
          <a:xfrm>
            <a:off x="2438400" y="3812831"/>
            <a:ext cx="4038600" cy="3002307"/>
          </a:xfrm>
          <a:prstGeom prst="rect">
            <a:avLst/>
          </a:prstGeom>
        </p:spPr>
      </p:pic>
    </p:spTree>
    <p:extLst>
      <p:ext uri="{BB962C8B-B14F-4D97-AF65-F5344CB8AC3E}">
        <p14:creationId xmlns:p14="http://schemas.microsoft.com/office/powerpoint/2010/main" val="2056269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8AB96-D994-9D9E-78D6-ECBC54C46479}"/>
              </a:ext>
            </a:extLst>
          </p:cNvPr>
          <p:cNvPicPr>
            <a:picLocks noChangeAspect="1"/>
          </p:cNvPicPr>
          <p:nvPr/>
        </p:nvPicPr>
        <p:blipFill>
          <a:blip r:embed="rId2"/>
          <a:stretch>
            <a:fillRect/>
          </a:stretch>
        </p:blipFill>
        <p:spPr>
          <a:xfrm>
            <a:off x="3352800" y="3429000"/>
            <a:ext cx="5791200" cy="3276600"/>
          </a:xfrm>
          <a:prstGeom prst="rect">
            <a:avLst/>
          </a:prstGeom>
        </p:spPr>
      </p:pic>
      <p:sp>
        <p:nvSpPr>
          <p:cNvPr id="3" name="TextBox 2">
            <a:extLst>
              <a:ext uri="{FF2B5EF4-FFF2-40B4-BE49-F238E27FC236}">
                <a16:creationId xmlns:a16="http://schemas.microsoft.com/office/drawing/2014/main" id="{5950DD2A-5378-B2F7-3F21-BB29193F706E}"/>
              </a:ext>
            </a:extLst>
          </p:cNvPr>
          <p:cNvSpPr txBox="1"/>
          <p:nvPr/>
        </p:nvSpPr>
        <p:spPr>
          <a:xfrm>
            <a:off x="0" y="457200"/>
            <a:ext cx="9144000" cy="4678204"/>
          </a:xfrm>
          <a:prstGeom prst="rect">
            <a:avLst/>
          </a:prstGeom>
          <a:noFill/>
        </p:spPr>
        <p:txBody>
          <a:bodyPr wrap="square">
            <a:spAutoFit/>
          </a:bodyPr>
          <a:lstStyle/>
          <a:p>
            <a:r>
              <a:rPr lang="en-US" sz="1600" b="1" dirty="0"/>
              <a:t>Oil-filled Cables</a:t>
            </a:r>
          </a:p>
          <a:p>
            <a:r>
              <a:rPr lang="en-US" sz="1600" dirty="0"/>
              <a:t>The cable consists of a concentrically stranded conductor but built around a hollow cylindrical steel spiral core. This hollow-core in a conductor acts as a channel for the oil.</a:t>
            </a:r>
          </a:p>
          <a:p>
            <a:endParaRPr lang="en-US" sz="1600" dirty="0"/>
          </a:p>
          <a:p>
            <a:r>
              <a:rPr lang="en-US" sz="1600" dirty="0"/>
              <a:t>The oil channel is filled in a factory and pressure is maintained in the oil by connecting the oil channel to the reservoirs which are placed at an appropriate distance along the path of the cable.</a:t>
            </a:r>
          </a:p>
          <a:p>
            <a:endParaRPr lang="en-US" sz="1600" dirty="0"/>
          </a:p>
          <a:p>
            <a:r>
              <a:rPr lang="en-US" sz="1600" dirty="0"/>
              <a:t>When the cable is heated, the oil expands but expanded oil is collected in the reservoir. When the cable is cooled, extra oil is supplied by the tank to maintain the oil pressure.</a:t>
            </a:r>
          </a:p>
          <a:p>
            <a:endParaRPr lang="en-US" sz="1600" dirty="0"/>
          </a:p>
          <a:p>
            <a:r>
              <a:rPr lang="en-US" sz="1600" dirty="0"/>
              <a:t>Since the oil channel is within the cable conductor hence it is called single-core conductor channel oil-filled cables. The cable is similar to that of the solid type cable.</a:t>
            </a:r>
          </a:p>
          <a:p>
            <a:endParaRPr lang="en-US" sz="1600" dirty="0"/>
          </a:p>
          <a:p>
            <a:r>
              <a:rPr lang="en-US" sz="1600" dirty="0"/>
              <a:t>The oil-filled cables are three types:</a:t>
            </a:r>
          </a:p>
          <a:p>
            <a:endParaRPr lang="en-US" sz="1600" dirty="0"/>
          </a:p>
          <a:p>
            <a:r>
              <a:rPr lang="en-US" sz="1600" dirty="0"/>
              <a:t>Single conductor channel</a:t>
            </a:r>
          </a:p>
          <a:p>
            <a:r>
              <a:rPr lang="en-US" sz="1600" dirty="0"/>
              <a:t>Single core-sheath channel</a:t>
            </a:r>
          </a:p>
          <a:p>
            <a:r>
              <a:rPr lang="en-US" sz="1600" dirty="0"/>
              <a:t>Three core filler space channels.</a:t>
            </a:r>
            <a:endParaRPr lang="en-IN" sz="1600" dirty="0"/>
          </a:p>
        </p:txBody>
      </p:sp>
    </p:spTree>
    <p:extLst>
      <p:ext uri="{BB962C8B-B14F-4D97-AF65-F5344CB8AC3E}">
        <p14:creationId xmlns:p14="http://schemas.microsoft.com/office/powerpoint/2010/main" val="1290838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B56AA-534B-98D4-C0C0-94B4F00D30DF}"/>
              </a:ext>
            </a:extLst>
          </p:cNvPr>
          <p:cNvSpPr txBox="1"/>
          <p:nvPr/>
        </p:nvSpPr>
        <p:spPr>
          <a:xfrm>
            <a:off x="76200" y="533400"/>
            <a:ext cx="8763000" cy="2585323"/>
          </a:xfrm>
          <a:prstGeom prst="rect">
            <a:avLst/>
          </a:prstGeom>
          <a:noFill/>
        </p:spPr>
        <p:txBody>
          <a:bodyPr wrap="square">
            <a:spAutoFit/>
          </a:bodyPr>
          <a:lstStyle/>
          <a:p>
            <a:r>
              <a:rPr lang="en-US" b="1" dirty="0"/>
              <a:t>Gas-filled Cables</a:t>
            </a:r>
          </a:p>
          <a:p>
            <a:endParaRPr lang="en-US" dirty="0"/>
          </a:p>
          <a:p>
            <a:r>
              <a:rPr lang="en-US" dirty="0"/>
              <a:t>The cable is triangular in shape and put in the steel pipe. The pipe is filled with nitrogen at 12 to 15 atmospheres pressure.</a:t>
            </a:r>
          </a:p>
          <a:p>
            <a:endParaRPr lang="en-US" dirty="0"/>
          </a:p>
          <a:p>
            <a:r>
              <a:rPr lang="en-US" dirty="0"/>
              <a:t>Because of such high pressure, there is a radial compression due to which the ionization is totally eliminated.</a:t>
            </a:r>
          </a:p>
          <a:p>
            <a:endParaRPr lang="en-US" dirty="0"/>
          </a:p>
          <a:p>
            <a:r>
              <a:rPr lang="en-US" dirty="0"/>
              <a:t>The working power factors for such cables are also high.</a:t>
            </a:r>
            <a:endParaRPr lang="en-IN" dirty="0"/>
          </a:p>
        </p:txBody>
      </p:sp>
      <p:pic>
        <p:nvPicPr>
          <p:cNvPr id="4" name="Picture 3">
            <a:extLst>
              <a:ext uri="{FF2B5EF4-FFF2-40B4-BE49-F238E27FC236}">
                <a16:creationId xmlns:a16="http://schemas.microsoft.com/office/drawing/2014/main" id="{81DDF31A-FA16-4D55-3ED2-E37D7451645D}"/>
              </a:ext>
            </a:extLst>
          </p:cNvPr>
          <p:cNvPicPr>
            <a:picLocks noChangeAspect="1"/>
          </p:cNvPicPr>
          <p:nvPr/>
        </p:nvPicPr>
        <p:blipFill>
          <a:blip r:embed="rId2"/>
          <a:stretch>
            <a:fillRect/>
          </a:stretch>
        </p:blipFill>
        <p:spPr>
          <a:xfrm>
            <a:off x="1600200" y="3288890"/>
            <a:ext cx="5715000" cy="3048000"/>
          </a:xfrm>
          <a:prstGeom prst="rect">
            <a:avLst/>
          </a:prstGeom>
        </p:spPr>
      </p:pic>
    </p:spTree>
    <p:extLst>
      <p:ext uri="{BB962C8B-B14F-4D97-AF65-F5344CB8AC3E}">
        <p14:creationId xmlns:p14="http://schemas.microsoft.com/office/powerpoint/2010/main" val="69769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153400" cy="6001643"/>
          </a:xfrm>
          <a:prstGeom prst="rect">
            <a:avLst/>
          </a:prstGeom>
          <a:noFill/>
        </p:spPr>
        <p:txBody>
          <a:bodyPr wrap="square" rtlCol="0">
            <a:spAutoFit/>
          </a:bodyPr>
          <a:lstStyle/>
          <a:p>
            <a:r>
              <a:rPr lang="en-US" sz="2400" b="1" dirty="0">
                <a:solidFill>
                  <a:srgbClr val="FF0000"/>
                </a:solidFill>
              </a:rPr>
              <a:t>Advantage: </a:t>
            </a:r>
          </a:p>
          <a:p>
            <a:r>
              <a:rPr lang="en-US" sz="2400" dirty="0"/>
              <a:t>1. Quick operation.</a:t>
            </a:r>
          </a:p>
          <a:p>
            <a:r>
              <a:rPr lang="en-US" sz="2400" dirty="0"/>
              <a:t>2. Much easier to install than pneumatic or hydraulic actuators.</a:t>
            </a:r>
          </a:p>
          <a:p>
            <a:r>
              <a:rPr lang="en-US" sz="2400" b="1" dirty="0">
                <a:solidFill>
                  <a:srgbClr val="FF0000"/>
                </a:solidFill>
              </a:rPr>
              <a:t>Disadvantages: </a:t>
            </a:r>
          </a:p>
          <a:p>
            <a:r>
              <a:rPr lang="en-US" sz="2400" dirty="0"/>
              <a:t>1. They have only two positions: fully open and fully closed. </a:t>
            </a:r>
          </a:p>
          <a:p>
            <a:r>
              <a:rPr lang="en-US" sz="2400" dirty="0"/>
              <a:t>2. They don’t produce much force, so they usually only operate relatively small valves.</a:t>
            </a:r>
          </a:p>
          <a:p>
            <a:pPr lvl="0" eaLnBrk="0" fontAlgn="base" hangingPunct="0">
              <a:spcBef>
                <a:spcPct val="0"/>
              </a:spcBef>
              <a:spcAft>
                <a:spcPct val="0"/>
              </a:spcAft>
            </a:pPr>
            <a:r>
              <a:rPr lang="en-US" sz="2400" dirty="0"/>
              <a:t>3. Stepper Motors have low torque to inertia ratio, which means they cannot accelerate loads very rapidly and the motor can get very hot in </a:t>
            </a:r>
          </a:p>
          <a:p>
            <a:pPr lvl="0" eaLnBrk="0" fontAlgn="base" hangingPunct="0">
              <a:spcBef>
                <a:spcPct val="0"/>
              </a:spcBef>
              <a:spcAft>
                <a:spcPct val="0"/>
              </a:spcAft>
            </a:pPr>
            <a:r>
              <a:rPr lang="en-US" sz="2400" dirty="0"/>
              <a:t>high performance configurations. Stepper Motor can be audibly very noisy </a:t>
            </a:r>
          </a:p>
          <a:p>
            <a:pPr lvl="0" eaLnBrk="0" fontAlgn="base" hangingPunct="0">
              <a:spcBef>
                <a:spcPct val="0"/>
              </a:spcBef>
              <a:spcAft>
                <a:spcPct val="0"/>
              </a:spcAft>
            </a:pPr>
            <a:r>
              <a:rPr lang="en-US" sz="2400" dirty="0"/>
              <a:t>at moderate to high speeds and have low output power for size and weight.</a:t>
            </a:r>
          </a:p>
          <a:p>
            <a:endParaRPr lang="en-US" sz="2400" dirty="0"/>
          </a:p>
        </p:txBody>
      </p:sp>
    </p:spTree>
    <p:extLst>
      <p:ext uri="{BB962C8B-B14F-4D97-AF65-F5344CB8AC3E}">
        <p14:creationId xmlns:p14="http://schemas.microsoft.com/office/powerpoint/2010/main" val="2450758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2C95-43D5-9D04-F781-D852D43B1474}"/>
              </a:ext>
            </a:extLst>
          </p:cNvPr>
          <p:cNvPicPr>
            <a:picLocks noChangeAspect="1"/>
          </p:cNvPicPr>
          <p:nvPr/>
        </p:nvPicPr>
        <p:blipFill>
          <a:blip r:embed="rId2"/>
          <a:stretch>
            <a:fillRect/>
          </a:stretch>
        </p:blipFill>
        <p:spPr>
          <a:xfrm>
            <a:off x="171450" y="1524000"/>
            <a:ext cx="8801100" cy="4867275"/>
          </a:xfrm>
          <a:prstGeom prst="rect">
            <a:avLst/>
          </a:prstGeom>
        </p:spPr>
      </p:pic>
      <p:sp>
        <p:nvSpPr>
          <p:cNvPr id="3" name="TextBox 2">
            <a:extLst>
              <a:ext uri="{FF2B5EF4-FFF2-40B4-BE49-F238E27FC236}">
                <a16:creationId xmlns:a16="http://schemas.microsoft.com/office/drawing/2014/main" id="{41BA162F-0AFE-A9F4-3B3A-FE5BD269D386}"/>
              </a:ext>
            </a:extLst>
          </p:cNvPr>
          <p:cNvSpPr txBox="1"/>
          <p:nvPr/>
        </p:nvSpPr>
        <p:spPr>
          <a:xfrm>
            <a:off x="228600" y="762000"/>
            <a:ext cx="8534400" cy="923330"/>
          </a:xfrm>
          <a:prstGeom prst="rect">
            <a:avLst/>
          </a:prstGeom>
          <a:noFill/>
        </p:spPr>
        <p:txBody>
          <a:bodyPr wrap="square" rtlCol="0">
            <a:spAutoFit/>
          </a:bodyPr>
          <a:lstStyle/>
          <a:p>
            <a:r>
              <a:rPr lang="en-IN" b="1" dirty="0"/>
              <a:t>Signal cables</a:t>
            </a:r>
          </a:p>
          <a:p>
            <a:r>
              <a:rPr lang="en-US" dirty="0"/>
              <a:t>The cable is a physical media, through which an analog and digital data transfer take place</a:t>
            </a:r>
            <a:endParaRPr lang="en-IN" dirty="0"/>
          </a:p>
        </p:txBody>
      </p:sp>
    </p:spTree>
    <p:extLst>
      <p:ext uri="{BB962C8B-B14F-4D97-AF65-F5344CB8AC3E}">
        <p14:creationId xmlns:p14="http://schemas.microsoft.com/office/powerpoint/2010/main" val="247961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24FCF-4815-1D2B-DA2C-A2B10CDDF8FC}"/>
              </a:ext>
            </a:extLst>
          </p:cNvPr>
          <p:cNvSpPr txBox="1"/>
          <p:nvPr/>
        </p:nvSpPr>
        <p:spPr>
          <a:xfrm>
            <a:off x="9832" y="533400"/>
            <a:ext cx="8763000" cy="4524315"/>
          </a:xfrm>
          <a:prstGeom prst="rect">
            <a:avLst/>
          </a:prstGeom>
          <a:noFill/>
        </p:spPr>
        <p:txBody>
          <a:bodyPr wrap="square">
            <a:spAutoFit/>
          </a:bodyPr>
          <a:lstStyle/>
          <a:p>
            <a:r>
              <a:rPr lang="en-US" dirty="0"/>
              <a:t>Twisted pair cable</a:t>
            </a:r>
          </a:p>
          <a:p>
            <a:endParaRPr lang="en-US" dirty="0"/>
          </a:p>
          <a:p>
            <a:r>
              <a:rPr lang="en-US" dirty="0"/>
              <a:t>Twisted pair cables consist of color-coded pairs of insulated copper wires, one wire carries the signal, and the other is used for ground reference. Every two wires are twisted around each other to form pairs that are encased in a plastic sheath each wire with a diameter of 0.4 mm to 0.8 mm.</a:t>
            </a:r>
          </a:p>
          <a:p>
            <a:endParaRPr lang="en-US" dirty="0"/>
          </a:p>
          <a:p>
            <a:r>
              <a:rPr lang="en-US" dirty="0"/>
              <a:t>The number of pairs varies depending on the cable type. More twists per foot in a pair of wires, less the cross talk.</a:t>
            </a:r>
          </a:p>
          <a:p>
            <a:endParaRPr lang="en-US" dirty="0"/>
          </a:p>
          <a:p>
            <a:r>
              <a:rPr lang="en-US" dirty="0"/>
              <a:t>The significance of twisting is it reduces or nullifies the interference such as noise or cross talk caused due to radiofrequency of electromagnetic interference.</a:t>
            </a:r>
          </a:p>
          <a:p>
            <a:endParaRPr lang="en-US" dirty="0"/>
          </a:p>
          <a:p>
            <a:r>
              <a:rPr lang="en-US" dirty="0"/>
              <a:t>By twisting the wires, the effect of noise or disturbance is the same on both wires. Since the receiver takes only the difference between the two wires the effective noise is canceled.</a:t>
            </a:r>
            <a:endParaRPr lang="en-IN" dirty="0"/>
          </a:p>
        </p:txBody>
      </p:sp>
    </p:spTree>
    <p:extLst>
      <p:ext uri="{BB962C8B-B14F-4D97-AF65-F5344CB8AC3E}">
        <p14:creationId xmlns:p14="http://schemas.microsoft.com/office/powerpoint/2010/main" val="54090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864BA-AD6B-08D5-4DE0-10FF4F39C721}"/>
              </a:ext>
            </a:extLst>
          </p:cNvPr>
          <p:cNvSpPr txBox="1"/>
          <p:nvPr/>
        </p:nvSpPr>
        <p:spPr>
          <a:xfrm>
            <a:off x="0" y="381000"/>
            <a:ext cx="9220200" cy="6186309"/>
          </a:xfrm>
          <a:prstGeom prst="rect">
            <a:avLst/>
          </a:prstGeom>
          <a:noFill/>
        </p:spPr>
        <p:txBody>
          <a:bodyPr wrap="square">
            <a:spAutoFit/>
          </a:bodyPr>
          <a:lstStyle/>
          <a:p>
            <a:r>
              <a:rPr lang="en-US" dirty="0"/>
              <a:t>Twisted pair cables are two types.</a:t>
            </a:r>
          </a:p>
          <a:p>
            <a:endParaRPr lang="en-US" dirty="0"/>
          </a:p>
          <a:p>
            <a:pPr marL="285750" indent="-285750">
              <a:buFont typeface="Arial" panose="020B0604020202020204" pitchFamily="34" charset="0"/>
              <a:buChar char="•"/>
            </a:pPr>
            <a:r>
              <a:rPr lang="en-US" dirty="0"/>
              <a:t>Shielded Twisted cable (STP)</a:t>
            </a:r>
          </a:p>
          <a:p>
            <a:pPr marL="285750" indent="-285750">
              <a:buFont typeface="Arial" panose="020B0604020202020204" pitchFamily="34" charset="0"/>
              <a:buChar char="•"/>
            </a:pPr>
            <a:r>
              <a:rPr lang="en-US" dirty="0"/>
              <a:t>Unshielded Twisted pair cable (UTP).</a:t>
            </a:r>
          </a:p>
          <a:p>
            <a:pPr marL="285750" indent="-285750">
              <a:buFont typeface="Arial" panose="020B0604020202020204" pitchFamily="34" charset="0"/>
              <a:buChar char="•"/>
            </a:pPr>
            <a:endParaRPr lang="en-US" dirty="0"/>
          </a:p>
          <a:p>
            <a:r>
              <a:rPr lang="en-US" dirty="0"/>
              <a:t>Shielded Twisted Pair cable (STP)</a:t>
            </a:r>
          </a:p>
          <a:p>
            <a:r>
              <a:rPr lang="en-US" dirty="0"/>
              <a:t>As the name implies, Shielded twisted pair cable adds a conductive layer (typically a metal foil or a mesh) surrounding either each pair or entire cable.</a:t>
            </a:r>
          </a:p>
          <a:p>
            <a:endParaRPr lang="en-US" dirty="0"/>
          </a:p>
          <a:p>
            <a:r>
              <a:rPr lang="en-US" dirty="0"/>
              <a:t>Purpose</a:t>
            </a:r>
          </a:p>
          <a:p>
            <a:r>
              <a:rPr lang="en-US" dirty="0"/>
              <a:t>Shield on twisted pair allows a higher transmission rate.</a:t>
            </a:r>
          </a:p>
          <a:p>
            <a:endParaRPr lang="en-US" dirty="0"/>
          </a:p>
          <a:p>
            <a:r>
              <a:rPr lang="en-US" dirty="0"/>
              <a:t>Advantages</a:t>
            </a:r>
          </a:p>
          <a:p>
            <a:r>
              <a:rPr lang="en-US" dirty="0"/>
              <a:t>Easy installation.</a:t>
            </a:r>
          </a:p>
          <a:p>
            <a:r>
              <a:rPr lang="en-US" dirty="0"/>
              <a:t>It has a higher capacity as compared to UTP cable.</a:t>
            </a:r>
          </a:p>
          <a:p>
            <a:r>
              <a:rPr lang="en-US" dirty="0"/>
              <a:t>It is shielded that provides a higher data transmission rate.</a:t>
            </a:r>
          </a:p>
          <a:p>
            <a:r>
              <a:rPr lang="en-US" dirty="0"/>
              <a:t>Disadvantages</a:t>
            </a:r>
          </a:p>
          <a:p>
            <a:r>
              <a:rPr lang="en-US" dirty="0"/>
              <a:t>Cables are bigger in diameter more expensive compared to UTP or coaxial cable.</a:t>
            </a:r>
          </a:p>
          <a:p>
            <a:r>
              <a:rPr lang="en-US" dirty="0"/>
              <a:t>Applications</a:t>
            </a:r>
          </a:p>
          <a:p>
            <a:r>
              <a:rPr lang="en-US" dirty="0"/>
              <a:t>Used as instrumentation cable in industrial applications.</a:t>
            </a:r>
          </a:p>
          <a:p>
            <a:r>
              <a:rPr lang="en-US" dirty="0"/>
              <a:t>Used in harsh cold and hot environments.</a:t>
            </a:r>
          </a:p>
          <a:p>
            <a:r>
              <a:rPr lang="en-US" dirty="0"/>
              <a:t>Research applications.</a:t>
            </a:r>
            <a:endParaRPr lang="en-IN" dirty="0"/>
          </a:p>
        </p:txBody>
      </p:sp>
    </p:spTree>
    <p:extLst>
      <p:ext uri="{BB962C8B-B14F-4D97-AF65-F5344CB8AC3E}">
        <p14:creationId xmlns:p14="http://schemas.microsoft.com/office/powerpoint/2010/main" val="1818539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8151C-50DF-9E6C-E29F-F7A776FDACD5}"/>
              </a:ext>
            </a:extLst>
          </p:cNvPr>
          <p:cNvPicPr>
            <a:picLocks noChangeAspect="1"/>
          </p:cNvPicPr>
          <p:nvPr/>
        </p:nvPicPr>
        <p:blipFill>
          <a:blip r:embed="rId2"/>
          <a:stretch>
            <a:fillRect/>
          </a:stretch>
        </p:blipFill>
        <p:spPr>
          <a:xfrm>
            <a:off x="152400" y="609600"/>
            <a:ext cx="8493193" cy="2667000"/>
          </a:xfrm>
          <a:prstGeom prst="rect">
            <a:avLst/>
          </a:prstGeom>
        </p:spPr>
      </p:pic>
    </p:spTree>
    <p:extLst>
      <p:ext uri="{BB962C8B-B14F-4D97-AF65-F5344CB8AC3E}">
        <p14:creationId xmlns:p14="http://schemas.microsoft.com/office/powerpoint/2010/main" val="225267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CF302-D214-5298-483C-BE4DBD637173}"/>
              </a:ext>
            </a:extLst>
          </p:cNvPr>
          <p:cNvSpPr txBox="1"/>
          <p:nvPr/>
        </p:nvSpPr>
        <p:spPr>
          <a:xfrm>
            <a:off x="51619" y="689788"/>
            <a:ext cx="9067800" cy="5478423"/>
          </a:xfrm>
          <a:prstGeom prst="rect">
            <a:avLst/>
          </a:prstGeom>
          <a:noFill/>
        </p:spPr>
        <p:txBody>
          <a:bodyPr wrap="square">
            <a:spAutoFit/>
          </a:bodyPr>
          <a:lstStyle/>
          <a:p>
            <a:r>
              <a:rPr lang="en-US" sz="1400" dirty="0"/>
              <a:t>Un Shielded Twisted Pair cable (UTP)</a:t>
            </a:r>
          </a:p>
          <a:p>
            <a:r>
              <a:rPr lang="en-US" sz="1400" dirty="0"/>
              <a:t>Unshielded twisted pair cable uses no additional shielding like mesh or aluminum foil which adds bulk are used.</a:t>
            </a:r>
          </a:p>
          <a:p>
            <a:endParaRPr lang="en-US" sz="1400" dirty="0"/>
          </a:p>
          <a:p>
            <a:r>
              <a:rPr lang="en-US" sz="1400" dirty="0"/>
              <a:t>There are different types of unshielded twisted pair cable, all support different bandwidths.</a:t>
            </a:r>
          </a:p>
          <a:p>
            <a:endParaRPr lang="en-US" sz="1400" dirty="0"/>
          </a:p>
          <a:p>
            <a:r>
              <a:rPr lang="en-US" sz="1400" dirty="0"/>
              <a:t>Category 1: Is used for a telephone line that has a low-speed data rate.</a:t>
            </a:r>
          </a:p>
          <a:p>
            <a:endParaRPr lang="en-US" sz="1400" dirty="0"/>
          </a:p>
          <a:p>
            <a:r>
              <a:rPr lang="en-US" sz="1400" dirty="0"/>
              <a:t>Category 2: It can support up to 4 Mbps.</a:t>
            </a:r>
          </a:p>
          <a:p>
            <a:endParaRPr lang="en-US" sz="1400" dirty="0"/>
          </a:p>
          <a:p>
            <a:r>
              <a:rPr lang="en-US" sz="1400" dirty="0"/>
              <a:t>Category 3: It can support up to 16 Mbps.</a:t>
            </a:r>
          </a:p>
          <a:p>
            <a:endParaRPr lang="en-US" sz="1400" dirty="0"/>
          </a:p>
          <a:p>
            <a:r>
              <a:rPr lang="en-US" sz="1400" dirty="0"/>
              <a:t>Category 4: It can support up to 20 Mbps.</a:t>
            </a:r>
          </a:p>
          <a:p>
            <a:endParaRPr lang="en-US" sz="1400" dirty="0"/>
          </a:p>
          <a:p>
            <a:r>
              <a:rPr lang="en-US" sz="1400" dirty="0"/>
              <a:t>Category 5: It can support up to 200 Mbps.</a:t>
            </a:r>
          </a:p>
          <a:p>
            <a:endParaRPr lang="en-US" sz="1400" dirty="0"/>
          </a:p>
          <a:p>
            <a:r>
              <a:rPr lang="en-US" sz="1400" dirty="0"/>
              <a:t>Purpose</a:t>
            </a:r>
          </a:p>
          <a:p>
            <a:r>
              <a:rPr lang="en-US" sz="1400" dirty="0"/>
              <a:t>Untwisted pair cable is used for voice, low speed, and high-speed data and audio support systems.</a:t>
            </a:r>
          </a:p>
          <a:p>
            <a:endParaRPr lang="en-US" sz="1400" dirty="0"/>
          </a:p>
          <a:p>
            <a:r>
              <a:rPr lang="en-US" sz="1400" dirty="0"/>
              <a:t>Advantages</a:t>
            </a:r>
          </a:p>
          <a:p>
            <a:r>
              <a:rPr lang="en-US" sz="1400" dirty="0"/>
              <a:t>It is cheap compared to coaxial or optic fiber cable.</a:t>
            </a:r>
          </a:p>
          <a:p>
            <a:r>
              <a:rPr lang="en-US" sz="1400" dirty="0"/>
              <a:t>Used in computer networking such as Ethernet for short to medium distances.</a:t>
            </a:r>
          </a:p>
          <a:p>
            <a:r>
              <a:rPr lang="en-US" sz="1400" dirty="0"/>
              <a:t>Disadvantages</a:t>
            </a:r>
          </a:p>
          <a:p>
            <a:r>
              <a:rPr lang="en-US" sz="1400" dirty="0"/>
              <a:t>This cable can be used for shorter distances because of the signal attenuation.</a:t>
            </a:r>
          </a:p>
          <a:p>
            <a:r>
              <a:rPr lang="en-US" sz="1400" dirty="0"/>
              <a:t>Applications</a:t>
            </a:r>
          </a:p>
          <a:p>
            <a:r>
              <a:rPr lang="en-US" sz="1400" dirty="0"/>
              <a:t>Used in LAN</a:t>
            </a:r>
            <a:endParaRPr lang="en-IN" sz="1400" dirty="0"/>
          </a:p>
        </p:txBody>
      </p:sp>
    </p:spTree>
    <p:extLst>
      <p:ext uri="{BB962C8B-B14F-4D97-AF65-F5344CB8AC3E}">
        <p14:creationId xmlns:p14="http://schemas.microsoft.com/office/powerpoint/2010/main" val="3689552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2BEE5-544E-A2E7-98C7-60ED03E75453}"/>
              </a:ext>
            </a:extLst>
          </p:cNvPr>
          <p:cNvSpPr txBox="1"/>
          <p:nvPr/>
        </p:nvSpPr>
        <p:spPr>
          <a:xfrm>
            <a:off x="76200" y="381000"/>
            <a:ext cx="9144000" cy="3970318"/>
          </a:xfrm>
          <a:prstGeom prst="rect">
            <a:avLst/>
          </a:prstGeom>
          <a:noFill/>
        </p:spPr>
        <p:txBody>
          <a:bodyPr wrap="square">
            <a:spAutoFit/>
          </a:bodyPr>
          <a:lstStyle/>
          <a:p>
            <a:r>
              <a:rPr lang="en-US" dirty="0"/>
              <a:t>Coaxial Cable</a:t>
            </a:r>
          </a:p>
          <a:p>
            <a:r>
              <a:rPr lang="en-US" dirty="0"/>
              <a:t>Coaxial cables are also called coax (short form).</a:t>
            </a:r>
          </a:p>
          <a:p>
            <a:endParaRPr lang="en-US" dirty="0"/>
          </a:p>
          <a:p>
            <a:r>
              <a:rPr lang="en-US" dirty="0"/>
              <a:t>Coaxial cable is a type of cable with multiple layers.</a:t>
            </a:r>
          </a:p>
          <a:p>
            <a:endParaRPr lang="en-US" dirty="0"/>
          </a:p>
          <a:p>
            <a:r>
              <a:rPr lang="en-US" dirty="0"/>
              <a:t>Coaxial cables have an inner conductor is called the core, which carries the radio frequency signal. The core wire may be a single solid conductor or multi strands of twisted cable. It is surrounded by a dielectric insulator.</a:t>
            </a:r>
          </a:p>
          <a:p>
            <a:endParaRPr lang="en-US" dirty="0"/>
          </a:p>
          <a:p>
            <a:r>
              <a:rPr lang="en-US" dirty="0"/>
              <a:t>The dielectric insulator separates the inner conductor and outer copper braided mesh. The dielectric insulator is covered by copper mesh (foil or braided conductor). The dielectric insulator may be polyethylene foam or PTFE which minimizes ohmic losses arising from contact with the conductors. Outer jacket is to protect the cable from environmental and mechanical damages. A common choice is PVC.</a:t>
            </a:r>
            <a:endParaRPr lang="en-IN" dirty="0"/>
          </a:p>
        </p:txBody>
      </p:sp>
      <p:pic>
        <p:nvPicPr>
          <p:cNvPr id="4" name="Picture 3">
            <a:extLst>
              <a:ext uri="{FF2B5EF4-FFF2-40B4-BE49-F238E27FC236}">
                <a16:creationId xmlns:a16="http://schemas.microsoft.com/office/drawing/2014/main" id="{297BC878-5D2F-807B-D1B4-74056F743D9E}"/>
              </a:ext>
            </a:extLst>
          </p:cNvPr>
          <p:cNvPicPr>
            <a:picLocks noChangeAspect="1"/>
          </p:cNvPicPr>
          <p:nvPr/>
        </p:nvPicPr>
        <p:blipFill>
          <a:blip r:embed="rId2"/>
          <a:stretch>
            <a:fillRect/>
          </a:stretch>
        </p:blipFill>
        <p:spPr>
          <a:xfrm>
            <a:off x="457200" y="4579918"/>
            <a:ext cx="7946923" cy="1897082"/>
          </a:xfrm>
          <a:prstGeom prst="rect">
            <a:avLst/>
          </a:prstGeom>
        </p:spPr>
      </p:pic>
    </p:spTree>
    <p:extLst>
      <p:ext uri="{BB962C8B-B14F-4D97-AF65-F5344CB8AC3E}">
        <p14:creationId xmlns:p14="http://schemas.microsoft.com/office/powerpoint/2010/main" val="2488136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6F2954-462B-08AF-5D34-027C70BE97FD}"/>
              </a:ext>
            </a:extLst>
          </p:cNvPr>
          <p:cNvSpPr txBox="1"/>
          <p:nvPr/>
        </p:nvSpPr>
        <p:spPr>
          <a:xfrm>
            <a:off x="0" y="582067"/>
            <a:ext cx="9144000" cy="5693866"/>
          </a:xfrm>
          <a:prstGeom prst="rect">
            <a:avLst/>
          </a:prstGeom>
          <a:noFill/>
        </p:spPr>
        <p:txBody>
          <a:bodyPr wrap="square">
            <a:spAutoFit/>
          </a:bodyPr>
          <a:lstStyle/>
          <a:p>
            <a:r>
              <a:rPr lang="en-US" sz="1400" dirty="0"/>
              <a:t>Both inner conductor and braided wire mesh conductor is in the cable share a common central axial, hence the term coaxial. Coaxial cables are rated in ohms for their impedance. Common impedances are 50 ohms, 75 ohms, 95 ohms.</a:t>
            </a:r>
          </a:p>
          <a:p>
            <a:r>
              <a:rPr lang="en-US" sz="1400" dirty="0"/>
              <a:t>There are many types of coaxial cable connectors.</a:t>
            </a:r>
          </a:p>
          <a:p>
            <a:endParaRPr lang="en-US" sz="1400" dirty="0"/>
          </a:p>
          <a:p>
            <a:r>
              <a:rPr lang="en-US" sz="1400" dirty="0"/>
              <a:t>Four are common. BNC, SMA, N, F types. Coaxial cables are categorized based on the type of signal transmission. One is Baseband and the other is Broadband cable.</a:t>
            </a:r>
          </a:p>
          <a:p>
            <a:endParaRPr lang="en-US" sz="1400" dirty="0"/>
          </a:p>
          <a:p>
            <a:r>
              <a:rPr lang="en-US" sz="1400" dirty="0"/>
              <a:t>Baseband cable</a:t>
            </a:r>
          </a:p>
          <a:p>
            <a:r>
              <a:rPr lang="en-US" sz="1400" dirty="0"/>
              <a:t>It is a 50 ohms resistance cable that is capable of digital transmission. Used in short distances for optimum performance.</a:t>
            </a:r>
          </a:p>
          <a:p>
            <a:endParaRPr lang="en-US" sz="1400" dirty="0"/>
          </a:p>
          <a:p>
            <a:r>
              <a:rPr lang="en-US" sz="1400" dirty="0"/>
              <a:t>Broadband cable</a:t>
            </a:r>
          </a:p>
          <a:p>
            <a:r>
              <a:rPr lang="en-US" sz="1400" dirty="0"/>
              <a:t>It is a 75 ohms resistance cable used for analog data transmission. It is used up to 100 km.</a:t>
            </a:r>
          </a:p>
          <a:p>
            <a:endParaRPr lang="en-US" sz="1400" dirty="0"/>
          </a:p>
          <a:p>
            <a:r>
              <a:rPr lang="en-US" sz="1400" dirty="0"/>
              <a:t>Based on Radio Gauge (RG) standards, there are two types of Coaxial cables:</a:t>
            </a:r>
          </a:p>
          <a:p>
            <a:endParaRPr lang="en-US" sz="1400" dirty="0"/>
          </a:p>
          <a:p>
            <a:r>
              <a:rPr lang="en-US" sz="1400" dirty="0" err="1"/>
              <a:t>Thicknet</a:t>
            </a:r>
            <a:r>
              <a:rPr lang="en-US" sz="1400" dirty="0"/>
              <a:t> and </a:t>
            </a:r>
            <a:r>
              <a:rPr lang="en-US" sz="1400" dirty="0" err="1"/>
              <a:t>Thinnet</a:t>
            </a:r>
            <a:endParaRPr lang="en-US" sz="1400" dirty="0"/>
          </a:p>
          <a:p>
            <a:r>
              <a:rPr lang="en-US" sz="1400" dirty="0" err="1"/>
              <a:t>Thicknet</a:t>
            </a:r>
            <a:r>
              <a:rPr lang="en-US" sz="1400" dirty="0"/>
              <a:t>: RG 8, RG 9, RG 11 coaxial cable is also known as Thick Ethernet or 10Base5 systems. 10 means, it is 10 Mbps speed and 5 refers to 500 meters distance between nodes or repeaters. Where Base indicates that the transmission type is a “Baseband transmission”</a:t>
            </a:r>
          </a:p>
          <a:p>
            <a:endParaRPr lang="en-US" sz="1400" dirty="0"/>
          </a:p>
          <a:p>
            <a:r>
              <a:rPr lang="en-US" sz="1400" dirty="0" err="1"/>
              <a:t>Thicknet</a:t>
            </a:r>
            <a:r>
              <a:rPr lang="en-US" sz="1400" dirty="0"/>
              <a:t> cabling uses heavier gauge coaxial cable than </a:t>
            </a:r>
            <a:r>
              <a:rPr lang="en-US" sz="1400" dirty="0" err="1"/>
              <a:t>Thinnet</a:t>
            </a:r>
            <a:r>
              <a:rPr lang="en-US" sz="1400" dirty="0"/>
              <a:t>.</a:t>
            </a:r>
          </a:p>
          <a:p>
            <a:endParaRPr lang="en-US" sz="1400" dirty="0"/>
          </a:p>
          <a:p>
            <a:r>
              <a:rPr lang="en-US" sz="1400" dirty="0" err="1"/>
              <a:t>Thinnet</a:t>
            </a:r>
            <a:r>
              <a:rPr lang="en-US" sz="1400" dirty="0"/>
              <a:t>: RG 58 Coaxial cable is used 10Base2 systems. 10 means 10mbps speed and 2 refers to 200 meters distance between nodes or repeaters.</a:t>
            </a:r>
            <a:endParaRPr lang="en-IN" sz="1400" dirty="0"/>
          </a:p>
        </p:txBody>
      </p:sp>
    </p:spTree>
    <p:extLst>
      <p:ext uri="{BB962C8B-B14F-4D97-AF65-F5344CB8AC3E}">
        <p14:creationId xmlns:p14="http://schemas.microsoft.com/office/powerpoint/2010/main" val="1444824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79CAC-58CE-1485-77FA-9169C9562D2E}"/>
              </a:ext>
            </a:extLst>
          </p:cNvPr>
          <p:cNvSpPr txBox="1"/>
          <p:nvPr/>
        </p:nvSpPr>
        <p:spPr>
          <a:xfrm>
            <a:off x="76200" y="609600"/>
            <a:ext cx="8686800" cy="2585323"/>
          </a:xfrm>
          <a:prstGeom prst="rect">
            <a:avLst/>
          </a:prstGeom>
          <a:noFill/>
        </p:spPr>
        <p:txBody>
          <a:bodyPr wrap="square">
            <a:spAutoFit/>
          </a:bodyPr>
          <a:lstStyle/>
          <a:p>
            <a:r>
              <a:rPr lang="en-US" dirty="0"/>
              <a:t>Advantages</a:t>
            </a:r>
          </a:p>
          <a:p>
            <a:r>
              <a:rPr lang="en-US" dirty="0"/>
              <a:t>Coaxial cable is useful for both analog and digital data transmission.</a:t>
            </a:r>
          </a:p>
          <a:p>
            <a:r>
              <a:rPr lang="en-US" dirty="0"/>
              <a:t>It has a higher bandwidth, so it supports a mixed range of services.</a:t>
            </a:r>
          </a:p>
          <a:p>
            <a:r>
              <a:rPr lang="en-US" dirty="0"/>
              <a:t>Relatively less expensive compare to fiber optic cable.</a:t>
            </a:r>
          </a:p>
          <a:p>
            <a:r>
              <a:rPr lang="en-US" dirty="0"/>
              <a:t>Disadvantages</a:t>
            </a:r>
          </a:p>
          <a:p>
            <a:r>
              <a:rPr lang="en-US" dirty="0"/>
              <a:t>The number of node connections is limited.</a:t>
            </a:r>
          </a:p>
          <a:p>
            <a:r>
              <a:rPr lang="en-US" dirty="0"/>
              <a:t>Prone to damage due to lightning strikes.</a:t>
            </a:r>
          </a:p>
          <a:p>
            <a:r>
              <a:rPr lang="en-US" dirty="0"/>
              <a:t>Applications</a:t>
            </a:r>
          </a:p>
          <a:p>
            <a:r>
              <a:rPr lang="en-US" dirty="0"/>
              <a:t>Broadband internet, high-speed computer data buses, cable TV, Ethernet.</a:t>
            </a:r>
            <a:endParaRPr lang="en-IN" dirty="0"/>
          </a:p>
        </p:txBody>
      </p:sp>
    </p:spTree>
    <p:extLst>
      <p:ext uri="{BB962C8B-B14F-4D97-AF65-F5344CB8AC3E}">
        <p14:creationId xmlns:p14="http://schemas.microsoft.com/office/powerpoint/2010/main" val="3805086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28551-4FB7-3D44-C940-CAE01C5C62BC}"/>
              </a:ext>
            </a:extLst>
          </p:cNvPr>
          <p:cNvSpPr txBox="1"/>
          <p:nvPr/>
        </p:nvSpPr>
        <p:spPr>
          <a:xfrm>
            <a:off x="0" y="762000"/>
            <a:ext cx="9144000" cy="5262979"/>
          </a:xfrm>
          <a:prstGeom prst="rect">
            <a:avLst/>
          </a:prstGeom>
          <a:noFill/>
        </p:spPr>
        <p:txBody>
          <a:bodyPr wrap="square">
            <a:spAutoFit/>
          </a:bodyPr>
          <a:lstStyle/>
          <a:p>
            <a:r>
              <a:rPr lang="en-US" sz="1400" dirty="0"/>
              <a:t>Optical Fiber Cable</a:t>
            </a:r>
          </a:p>
          <a:p>
            <a:r>
              <a:rPr lang="en-US" sz="1400" dirty="0"/>
              <a:t>It also is known as fiber optic cable consists of strands of one or more fibers inside the casing and its assembly is similar to electrical cable.</a:t>
            </a:r>
          </a:p>
          <a:p>
            <a:endParaRPr lang="en-US" sz="1400" dirty="0"/>
          </a:p>
          <a:p>
            <a:r>
              <a:rPr lang="en-US" sz="1400" dirty="0"/>
              <a:t>Optical fiber has three parts</a:t>
            </a:r>
          </a:p>
          <a:p>
            <a:endParaRPr lang="en-US" sz="1400" dirty="0"/>
          </a:p>
          <a:p>
            <a:r>
              <a:rPr lang="en-US" sz="1400" dirty="0"/>
              <a:t>Core</a:t>
            </a:r>
          </a:p>
          <a:p>
            <a:r>
              <a:rPr lang="en-US" sz="1400" dirty="0"/>
              <a:t>It is the inner layer is called the core, with refractive index n1. Light is guided in this part. The core will have a higher refractive index than cladding.</a:t>
            </a:r>
          </a:p>
          <a:p>
            <a:endParaRPr lang="en-US" sz="1400" dirty="0"/>
          </a:p>
          <a:p>
            <a:r>
              <a:rPr lang="en-US" sz="1400" dirty="0"/>
              <a:t>Cladding</a:t>
            </a:r>
          </a:p>
          <a:p>
            <a:r>
              <a:rPr lang="en-US" sz="1400" dirty="0"/>
              <a:t>which surrounds the core, with refractive index n2. Whose refractive index is less than the core? The purpose of cladding is to keep the light reflections in core instead of being reflections.</a:t>
            </a:r>
          </a:p>
          <a:p>
            <a:endParaRPr lang="en-US" sz="1400" dirty="0"/>
          </a:p>
          <a:p>
            <a:r>
              <a:rPr lang="en-US" sz="1400" dirty="0"/>
              <a:t>Casing</a:t>
            </a:r>
          </a:p>
          <a:p>
            <a:r>
              <a:rPr lang="en-US" sz="1400" dirty="0"/>
              <a:t>Which is an outer layer for protecting the cable from damages.</a:t>
            </a:r>
          </a:p>
          <a:p>
            <a:endParaRPr lang="en-US" sz="1400" dirty="0"/>
          </a:p>
          <a:p>
            <a:r>
              <a:rPr lang="en-US" sz="1400" dirty="0"/>
              <a:t>There are two types of optical fibers, glass, and plastic. Plastic fiber is used for short communication. Optical fiber transfers data at the speed of light in the glass.</a:t>
            </a:r>
          </a:p>
          <a:p>
            <a:endParaRPr lang="en-US" sz="1400" dirty="0"/>
          </a:p>
          <a:p>
            <a:r>
              <a:rPr lang="en-US" sz="1400" dirty="0"/>
              <a:t>Optical fiber cable uses light pulses instead of electrical pulses to transmit data. The potential hazard of Infrared red light used in telecommunications cannot be seen by the naked eye.</a:t>
            </a:r>
          </a:p>
          <a:p>
            <a:endParaRPr lang="en-US" sz="1400" dirty="0"/>
          </a:p>
          <a:p>
            <a:r>
              <a:rPr lang="en-US" sz="1400" dirty="0"/>
              <a:t>Optical fiber cable comes in single-mode or multimode connections.</a:t>
            </a:r>
            <a:endParaRPr lang="en-IN" sz="1400" dirty="0"/>
          </a:p>
        </p:txBody>
      </p:sp>
    </p:spTree>
    <p:extLst>
      <p:ext uri="{BB962C8B-B14F-4D97-AF65-F5344CB8AC3E}">
        <p14:creationId xmlns:p14="http://schemas.microsoft.com/office/powerpoint/2010/main" val="2641188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6F415F-7943-6035-C280-452314A3992C}"/>
              </a:ext>
            </a:extLst>
          </p:cNvPr>
          <p:cNvPicPr>
            <a:picLocks noChangeAspect="1"/>
          </p:cNvPicPr>
          <p:nvPr/>
        </p:nvPicPr>
        <p:blipFill>
          <a:blip r:embed="rId2"/>
          <a:stretch>
            <a:fillRect/>
          </a:stretch>
        </p:blipFill>
        <p:spPr>
          <a:xfrm>
            <a:off x="228600" y="885825"/>
            <a:ext cx="8534400" cy="2543175"/>
          </a:xfrm>
          <a:prstGeom prst="rect">
            <a:avLst/>
          </a:prstGeom>
        </p:spPr>
      </p:pic>
      <p:sp>
        <p:nvSpPr>
          <p:cNvPr id="4" name="TextBox 3">
            <a:extLst>
              <a:ext uri="{FF2B5EF4-FFF2-40B4-BE49-F238E27FC236}">
                <a16:creationId xmlns:a16="http://schemas.microsoft.com/office/drawing/2014/main" id="{14832AF2-38B4-466A-E25B-C5FCFB692AE4}"/>
              </a:ext>
            </a:extLst>
          </p:cNvPr>
          <p:cNvSpPr txBox="1"/>
          <p:nvPr/>
        </p:nvSpPr>
        <p:spPr>
          <a:xfrm>
            <a:off x="145026" y="3886200"/>
            <a:ext cx="8991600" cy="2031325"/>
          </a:xfrm>
          <a:prstGeom prst="rect">
            <a:avLst/>
          </a:prstGeom>
          <a:noFill/>
        </p:spPr>
        <p:txBody>
          <a:bodyPr wrap="square">
            <a:spAutoFit/>
          </a:bodyPr>
          <a:lstStyle/>
          <a:p>
            <a:r>
              <a:rPr lang="en-US" dirty="0"/>
              <a:t>Single Mode</a:t>
            </a:r>
          </a:p>
          <a:p>
            <a:r>
              <a:rPr lang="en-US" dirty="0"/>
              <a:t>The single-mode allows only one mode of light to transmit at a time through the core, which makes for higher bandwidth.</a:t>
            </a:r>
          </a:p>
          <a:p>
            <a:endParaRPr lang="en-US" dirty="0"/>
          </a:p>
          <a:p>
            <a:r>
              <a:rPr lang="en-US" dirty="0"/>
              <a:t>Single-mode fiber optic, the number of light reflections in the core is less resulting in low attenuation and allowing data to travel further, faster. Single-mode provides the lowest losses in communication.</a:t>
            </a:r>
            <a:endParaRPr lang="en-IN" dirty="0"/>
          </a:p>
        </p:txBody>
      </p:sp>
    </p:spTree>
    <p:extLst>
      <p:ext uri="{BB962C8B-B14F-4D97-AF65-F5344CB8AC3E}">
        <p14:creationId xmlns:p14="http://schemas.microsoft.com/office/powerpoint/2010/main" val="336465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458200" cy="6494085"/>
          </a:xfrm>
          <a:prstGeom prst="rect">
            <a:avLst/>
          </a:prstGeom>
          <a:noFill/>
        </p:spPr>
        <p:txBody>
          <a:bodyPr wrap="square" rtlCol="0">
            <a:spAutoFit/>
          </a:bodyPr>
          <a:lstStyle/>
          <a:p>
            <a:pPr algn="ctr"/>
            <a:r>
              <a:rPr lang="en-US" sz="3200" dirty="0">
                <a:solidFill>
                  <a:srgbClr val="FF0000"/>
                </a:solidFill>
              </a:rPr>
              <a:t>The elements in electrical actuating system</a:t>
            </a:r>
          </a:p>
          <a:p>
            <a:pPr algn="just"/>
            <a:r>
              <a:rPr lang="en-US" sz="2400" dirty="0">
                <a:solidFill>
                  <a:srgbClr val="FF0000"/>
                </a:solidFill>
              </a:rPr>
              <a:t>Each electric motor consists of two main components which are:  </a:t>
            </a:r>
          </a:p>
          <a:p>
            <a:pPr algn="just"/>
            <a:r>
              <a:rPr lang="en-US" sz="2400" dirty="0">
                <a:solidFill>
                  <a:srgbClr val="FF0000"/>
                </a:solidFill>
              </a:rPr>
              <a:t>Stator </a:t>
            </a:r>
            <a:r>
              <a:rPr lang="en-US" sz="2400" dirty="0"/>
              <a:t>– a permanent magnet that is stationary</a:t>
            </a:r>
          </a:p>
          <a:p>
            <a:pPr algn="just"/>
            <a:r>
              <a:rPr lang="en-US" sz="2400" dirty="0"/>
              <a:t> </a:t>
            </a:r>
            <a:r>
              <a:rPr lang="en-US" sz="2400" dirty="0">
                <a:solidFill>
                  <a:srgbClr val="FF0000"/>
                </a:solidFill>
              </a:rPr>
              <a:t>Rotor </a:t>
            </a:r>
            <a:r>
              <a:rPr lang="en-US" sz="2400" dirty="0"/>
              <a:t>– sits in the center of the stator and is forced to undergo the magnetic field generated by the stator, thereby causing a spin in motion of the rotor.</a:t>
            </a:r>
          </a:p>
          <a:p>
            <a:pPr algn="just"/>
            <a:r>
              <a:rPr lang="en-US" sz="2400" dirty="0"/>
              <a:t>The basic principle of the  energizing one or more of the stator phases, a magnetic field is generated by the current flowing in the coil and the rotor aligns with this field.</a:t>
            </a:r>
          </a:p>
          <a:p>
            <a:pPr lvl="0" algn="just" eaLnBrk="0" fontAlgn="base" hangingPunct="0">
              <a:spcBef>
                <a:spcPct val="0"/>
              </a:spcBef>
              <a:spcAft>
                <a:spcPct val="0"/>
              </a:spcAft>
            </a:pPr>
            <a:r>
              <a:rPr lang="en-US" sz="2400" dirty="0"/>
              <a:t>What is better servo or stepper?</a:t>
            </a:r>
          </a:p>
          <a:p>
            <a:pPr lvl="0" algn="just" eaLnBrk="0" fontAlgn="base" hangingPunct="0">
              <a:spcBef>
                <a:spcPct val="0"/>
              </a:spcBef>
              <a:spcAft>
                <a:spcPct val="0"/>
              </a:spcAft>
            </a:pPr>
            <a:r>
              <a:rPr lang="en-US" sz="2400" dirty="0"/>
              <a:t>In general, </a:t>
            </a:r>
            <a:r>
              <a:rPr lang="en-US" sz="2400" b="1" dirty="0"/>
              <a:t>servo motors are more sophisticated than stepper motors</a:t>
            </a:r>
            <a:r>
              <a:rPr lang="en-US" sz="2400" dirty="0"/>
              <a:t>. </a:t>
            </a:r>
          </a:p>
          <a:p>
            <a:pPr lvl="0" algn="just" eaLnBrk="0" fontAlgn="base" hangingPunct="0">
              <a:spcBef>
                <a:spcPct val="0"/>
              </a:spcBef>
              <a:spcAft>
                <a:spcPct val="0"/>
              </a:spcAft>
            </a:pPr>
            <a:r>
              <a:rPr lang="en-US" sz="2400" dirty="0"/>
              <a:t>They run significantly faster than stepper motors, with speeds on the order of several thousand RPMs. </a:t>
            </a:r>
          </a:p>
          <a:p>
            <a:pPr lvl="0" algn="just" eaLnBrk="0" fontAlgn="base" hangingPunct="0">
              <a:spcBef>
                <a:spcPct val="0"/>
              </a:spcBef>
              <a:spcAft>
                <a:spcPct val="0"/>
              </a:spcAft>
            </a:pPr>
            <a:r>
              <a:rPr lang="en-US" sz="2400" dirty="0"/>
              <a:t>This enables servo motors to be used with gearboxes to deliver much higher torque at useful speeds.</a:t>
            </a:r>
            <a:endParaRPr lang="en-US" sz="2800" dirty="0">
              <a:solidFill>
                <a:srgbClr val="00B050"/>
              </a:solidFill>
            </a:endParaRPr>
          </a:p>
        </p:txBody>
      </p:sp>
    </p:spTree>
    <p:extLst>
      <p:ext uri="{BB962C8B-B14F-4D97-AF65-F5344CB8AC3E}">
        <p14:creationId xmlns:p14="http://schemas.microsoft.com/office/powerpoint/2010/main" val="2921203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C86E4-7B8E-55E9-CD0D-49E27E680E16}"/>
              </a:ext>
            </a:extLst>
          </p:cNvPr>
          <p:cNvSpPr txBox="1"/>
          <p:nvPr/>
        </p:nvSpPr>
        <p:spPr>
          <a:xfrm>
            <a:off x="22123" y="609600"/>
            <a:ext cx="9067800" cy="5909310"/>
          </a:xfrm>
          <a:prstGeom prst="rect">
            <a:avLst/>
          </a:prstGeom>
          <a:noFill/>
        </p:spPr>
        <p:txBody>
          <a:bodyPr wrap="square">
            <a:spAutoFit/>
          </a:bodyPr>
          <a:lstStyle/>
          <a:p>
            <a:pPr algn="l"/>
            <a:r>
              <a:rPr lang="en-US" b="1" i="0" dirty="0">
                <a:solidFill>
                  <a:srgbClr val="212121"/>
                </a:solidFill>
                <a:effectLst/>
                <a:latin typeface="System Stack"/>
              </a:rPr>
              <a:t>Multi-Mode</a:t>
            </a:r>
          </a:p>
          <a:p>
            <a:pPr algn="l"/>
            <a:r>
              <a:rPr lang="en-US" b="0" i="0" dirty="0">
                <a:solidFill>
                  <a:srgbClr val="212121"/>
                </a:solidFill>
                <a:effectLst/>
                <a:latin typeface="-apple-system"/>
              </a:rPr>
              <a:t>Multimode connections have a larger core diameter. It allows multiple wavelengths of light transmitted in multiple paths at once.</a:t>
            </a:r>
          </a:p>
          <a:p>
            <a:pPr algn="l"/>
            <a:r>
              <a:rPr lang="en-US" b="0" i="0" dirty="0">
                <a:solidFill>
                  <a:srgbClr val="212121"/>
                </a:solidFill>
                <a:effectLst/>
                <a:latin typeface="-apple-system"/>
              </a:rPr>
              <a:t>Multimode connections are used over shorter distances as signal attenuation will be more, the </a:t>
            </a:r>
            <a:r>
              <a:rPr lang="en-US" b="0" i="0" u="none" strike="noStrike" dirty="0">
                <a:solidFill>
                  <a:srgbClr val="DB0202"/>
                </a:solidFill>
                <a:effectLst/>
                <a:latin typeface="-apple-system"/>
                <a:hlinkClick r:id="rId2"/>
              </a:rPr>
              <a:t>data transfer rate</a:t>
            </a:r>
            <a:r>
              <a:rPr lang="en-US" b="0" i="0" dirty="0">
                <a:solidFill>
                  <a:srgbClr val="212121"/>
                </a:solidFill>
                <a:effectLst/>
                <a:latin typeface="-apple-system"/>
              </a:rPr>
              <a:t> is slow as a number of reflections in the core are more.</a:t>
            </a:r>
          </a:p>
          <a:p>
            <a:pPr algn="l"/>
            <a:r>
              <a:rPr lang="en-US" b="1" i="0" dirty="0">
                <a:solidFill>
                  <a:srgbClr val="212121"/>
                </a:solidFill>
                <a:effectLst/>
                <a:latin typeface="System Stack"/>
              </a:rPr>
              <a:t>Advantages</a:t>
            </a:r>
          </a:p>
          <a:p>
            <a:pPr algn="just">
              <a:buFont typeface="Arial" panose="020B0604020202020204" pitchFamily="34" charset="0"/>
              <a:buChar char="•"/>
            </a:pPr>
            <a:r>
              <a:rPr lang="en-US" b="0" i="0" dirty="0">
                <a:solidFill>
                  <a:srgbClr val="212121"/>
                </a:solidFill>
                <a:effectLst/>
                <a:latin typeface="-apple-system"/>
              </a:rPr>
              <a:t>Extremely high bandwidth and speed.</a:t>
            </a:r>
          </a:p>
          <a:p>
            <a:pPr algn="just">
              <a:buFont typeface="Arial" panose="020B0604020202020204" pitchFamily="34" charset="0"/>
              <a:buChar char="•"/>
            </a:pPr>
            <a:r>
              <a:rPr lang="en-US" b="0" i="0" dirty="0">
                <a:solidFill>
                  <a:srgbClr val="212121"/>
                </a:solidFill>
                <a:effectLst/>
                <a:latin typeface="-apple-system"/>
              </a:rPr>
              <a:t>Impervious to electromagnetic interference.</a:t>
            </a:r>
          </a:p>
          <a:p>
            <a:pPr algn="just">
              <a:buFont typeface="Arial" panose="020B0604020202020204" pitchFamily="34" charset="0"/>
              <a:buChar char="•"/>
            </a:pPr>
            <a:r>
              <a:rPr lang="en-US" b="0" i="0" dirty="0">
                <a:solidFill>
                  <a:srgbClr val="212121"/>
                </a:solidFill>
                <a:effectLst/>
                <a:latin typeface="-apple-system"/>
              </a:rPr>
              <a:t>Several kilometers of optical fiber cable can be made cheaper than the equivalent length of copper cable.</a:t>
            </a:r>
          </a:p>
          <a:p>
            <a:pPr algn="just">
              <a:buFont typeface="Arial" panose="020B0604020202020204" pitchFamily="34" charset="0"/>
              <a:buChar char="•"/>
            </a:pPr>
            <a:r>
              <a:rPr lang="en-US" b="0" i="0" dirty="0">
                <a:solidFill>
                  <a:srgbClr val="212121"/>
                </a:solidFill>
                <a:effectLst/>
                <a:latin typeface="-apple-system"/>
              </a:rPr>
              <a:t>Optical fibers usually have a longer life cycle for more than 100 years.</a:t>
            </a:r>
          </a:p>
          <a:p>
            <a:pPr algn="just">
              <a:buFont typeface="Arial" panose="020B0604020202020204" pitchFamily="34" charset="0"/>
              <a:buChar char="•"/>
            </a:pPr>
            <a:r>
              <a:rPr lang="en-US" b="0" i="0" dirty="0">
                <a:solidFill>
                  <a:srgbClr val="212121"/>
                </a:solidFill>
                <a:effectLst/>
                <a:latin typeface="-apple-system"/>
              </a:rPr>
              <a:t>The loss of signal in fiber optic cable is very less than that in copper wire.</a:t>
            </a:r>
          </a:p>
          <a:p>
            <a:pPr algn="just">
              <a:buFont typeface="Arial" panose="020B0604020202020204" pitchFamily="34" charset="0"/>
              <a:buChar char="•"/>
            </a:pPr>
            <a:r>
              <a:rPr lang="en-US" b="0" i="0" dirty="0">
                <a:solidFill>
                  <a:srgbClr val="212121"/>
                </a:solidFill>
                <a:effectLst/>
                <a:latin typeface="-apple-system"/>
              </a:rPr>
              <a:t>The smaller size and lightweight than a comparable copper wire cable.</a:t>
            </a:r>
          </a:p>
          <a:p>
            <a:pPr algn="l">
              <a:buFont typeface="Arial" panose="020B0604020202020204" pitchFamily="34" charset="0"/>
              <a:buChar char="•"/>
            </a:pPr>
            <a:r>
              <a:rPr lang="en-US" b="0" i="0" dirty="0">
                <a:solidFill>
                  <a:srgbClr val="212121"/>
                </a:solidFill>
                <a:effectLst/>
                <a:latin typeface="-apple-system"/>
              </a:rPr>
              <a:t>Less weight can be bundled together.</a:t>
            </a:r>
          </a:p>
          <a:p>
            <a:pPr algn="just">
              <a:buFont typeface="Arial" panose="020B0604020202020204" pitchFamily="34" charset="0"/>
              <a:buChar char="•"/>
            </a:pPr>
            <a:r>
              <a:rPr lang="en-US" b="0" i="0" dirty="0">
                <a:solidFill>
                  <a:srgbClr val="212121"/>
                </a:solidFill>
                <a:effectLst/>
                <a:latin typeface="-apple-system"/>
              </a:rPr>
              <a:t>Optical fiber is thinner and can be drawn to smaller diameters than copper wire.</a:t>
            </a:r>
          </a:p>
          <a:p>
            <a:pPr algn="l"/>
            <a:r>
              <a:rPr lang="en-US" b="1" i="0" dirty="0">
                <a:solidFill>
                  <a:srgbClr val="212121"/>
                </a:solidFill>
                <a:effectLst/>
                <a:latin typeface="System Stack"/>
              </a:rPr>
              <a:t>Disadvantages</a:t>
            </a:r>
          </a:p>
          <a:p>
            <a:pPr algn="just">
              <a:buFont typeface="Arial" panose="020B0604020202020204" pitchFamily="34" charset="0"/>
              <a:buChar char="•"/>
            </a:pPr>
            <a:r>
              <a:rPr lang="en-US" b="0" i="0" dirty="0">
                <a:solidFill>
                  <a:srgbClr val="212121"/>
                </a:solidFill>
                <a:effectLst/>
                <a:latin typeface="-apple-system"/>
              </a:rPr>
              <a:t>More unsafe than damage compared to copper wires.</a:t>
            </a:r>
          </a:p>
          <a:p>
            <a:pPr algn="just">
              <a:buFont typeface="Arial" panose="020B0604020202020204" pitchFamily="34" charset="0"/>
              <a:buChar char="•"/>
            </a:pPr>
            <a:r>
              <a:rPr lang="en-US" b="0" i="0" dirty="0">
                <a:solidFill>
                  <a:srgbClr val="212121"/>
                </a:solidFill>
                <a:effectLst/>
                <a:latin typeface="-apple-system"/>
              </a:rPr>
              <a:t>Should not twist or bend fiber optic cables too tightly. Follow specification for cable bend radius.</a:t>
            </a:r>
          </a:p>
          <a:p>
            <a:pPr algn="l"/>
            <a:r>
              <a:rPr lang="en-US" b="1" i="0" dirty="0">
                <a:solidFill>
                  <a:srgbClr val="212121"/>
                </a:solidFill>
                <a:effectLst/>
                <a:latin typeface="System Stack"/>
              </a:rPr>
              <a:t>Applications</a:t>
            </a:r>
          </a:p>
          <a:p>
            <a:pPr algn="just">
              <a:buFont typeface="Arial" panose="020B0604020202020204" pitchFamily="34" charset="0"/>
              <a:buChar char="•"/>
            </a:pPr>
            <a:r>
              <a:rPr lang="en-US" b="0" i="0" dirty="0">
                <a:solidFill>
                  <a:srgbClr val="212121"/>
                </a:solidFill>
                <a:effectLst/>
                <a:latin typeface="-apple-system"/>
              </a:rPr>
              <a:t>Used in Telephone signals, internet communication, cable television.</a:t>
            </a:r>
          </a:p>
        </p:txBody>
      </p:sp>
    </p:spTree>
    <p:extLst>
      <p:ext uri="{BB962C8B-B14F-4D97-AF65-F5344CB8AC3E}">
        <p14:creationId xmlns:p14="http://schemas.microsoft.com/office/powerpoint/2010/main" val="322600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4832092"/>
          </a:xfrm>
          <a:prstGeom prst="rect">
            <a:avLst/>
          </a:prstGeom>
          <a:noFill/>
        </p:spPr>
        <p:txBody>
          <a:bodyPr wrap="square" rtlCol="0">
            <a:spAutoFit/>
          </a:bodyPr>
          <a:lstStyle/>
          <a:p>
            <a:r>
              <a:rPr lang="en-US" sz="2800" b="1" dirty="0">
                <a:solidFill>
                  <a:srgbClr val="FF0000"/>
                </a:solidFill>
              </a:rPr>
              <a:t>Real-World Applications for Electric Linear Actuators</a:t>
            </a:r>
          </a:p>
          <a:p>
            <a:endParaRPr lang="en-US" sz="2800" dirty="0">
              <a:solidFill>
                <a:srgbClr val="FF0000"/>
              </a:solidFill>
            </a:endParaRPr>
          </a:p>
          <a:p>
            <a:pPr marL="457200" indent="-457200">
              <a:buFont typeface="Arial" pitchFamily="34" charset="0"/>
              <a:buChar char="•"/>
            </a:pPr>
            <a:r>
              <a:rPr lang="en-US" sz="2800" dirty="0"/>
              <a:t>Material handling. </a:t>
            </a:r>
          </a:p>
          <a:p>
            <a:pPr marL="457200" indent="-457200">
              <a:buFont typeface="Arial" pitchFamily="34" charset="0"/>
              <a:buChar char="•"/>
            </a:pPr>
            <a:r>
              <a:rPr lang="en-US" sz="2800" dirty="0"/>
              <a:t>For every type of manufacturing operation.</a:t>
            </a:r>
          </a:p>
          <a:p>
            <a:pPr marL="457200" indent="-457200">
              <a:buFont typeface="Arial" pitchFamily="34" charset="0"/>
              <a:buChar char="•"/>
            </a:pPr>
            <a:r>
              <a:rPr lang="en-US" sz="2800" dirty="0"/>
              <a:t>Robotics. ...</a:t>
            </a:r>
          </a:p>
          <a:p>
            <a:pPr marL="457200" indent="-457200">
              <a:buFont typeface="Arial" pitchFamily="34" charset="0"/>
              <a:buChar char="•"/>
            </a:pPr>
            <a:r>
              <a:rPr lang="en-US" sz="2800" dirty="0"/>
              <a:t>Food and beverage manufacturing. ...</a:t>
            </a:r>
          </a:p>
          <a:p>
            <a:pPr marL="457200" indent="-457200">
              <a:buFont typeface="Arial" pitchFamily="34" charset="0"/>
              <a:buChar char="•"/>
            </a:pPr>
            <a:r>
              <a:rPr lang="en-US" sz="2800" dirty="0"/>
              <a:t>Window automation. ...</a:t>
            </a:r>
          </a:p>
          <a:p>
            <a:pPr marL="457200" indent="-457200">
              <a:buFont typeface="Arial" pitchFamily="34" charset="0"/>
              <a:buChar char="•"/>
            </a:pPr>
            <a:r>
              <a:rPr lang="en-US" sz="2800" dirty="0"/>
              <a:t>Agricultural machinery. ...</a:t>
            </a:r>
          </a:p>
          <a:p>
            <a:pPr marL="457200" indent="-457200">
              <a:buFont typeface="Arial" pitchFamily="34" charset="0"/>
              <a:buChar char="•"/>
            </a:pPr>
            <a:r>
              <a:rPr lang="en-US" sz="2800" dirty="0"/>
              <a:t>Solar panel operation. ...</a:t>
            </a:r>
          </a:p>
          <a:p>
            <a:pPr marL="457200" indent="-457200">
              <a:buFont typeface="Arial" pitchFamily="34" charset="0"/>
              <a:buChar char="•"/>
            </a:pPr>
            <a:r>
              <a:rPr lang="en-US" sz="2800" dirty="0"/>
              <a:t>Valve operation</a:t>
            </a:r>
            <a:r>
              <a:rPr lang="en-US" dirty="0"/>
              <a:t>.</a:t>
            </a:r>
          </a:p>
        </p:txBody>
      </p:sp>
    </p:spTree>
    <p:extLst>
      <p:ext uri="{BB962C8B-B14F-4D97-AF65-F5344CB8AC3E}">
        <p14:creationId xmlns:p14="http://schemas.microsoft.com/office/powerpoint/2010/main" val="293894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2431435"/>
          </a:xfrm>
          <a:prstGeom prst="rect">
            <a:avLst/>
          </a:prstGeom>
          <a:noFill/>
        </p:spPr>
        <p:txBody>
          <a:bodyPr wrap="square" rtlCol="0">
            <a:spAutoFit/>
          </a:bodyPr>
          <a:lstStyle/>
          <a:p>
            <a:pPr algn="ctr"/>
            <a:r>
              <a:rPr lang="en-US" sz="2800" b="1" dirty="0">
                <a:solidFill>
                  <a:srgbClr val="FF3399"/>
                </a:solidFill>
              </a:rPr>
              <a:t>Selection criteria and specifications of stepper motors</a:t>
            </a:r>
          </a:p>
          <a:p>
            <a:pPr algn="just"/>
            <a:r>
              <a:rPr lang="en-US" sz="2400" dirty="0"/>
              <a:t>Stepper motors are </a:t>
            </a:r>
            <a:r>
              <a:rPr lang="en-US" sz="2400" b="1" dirty="0"/>
              <a:t>DC motors that move in discrete steps</a:t>
            </a:r>
            <a:r>
              <a:rPr lang="en-US" sz="2400" dirty="0"/>
              <a:t>. </a:t>
            </a:r>
          </a:p>
          <a:p>
            <a:pPr algn="just"/>
            <a:r>
              <a:rPr lang="en-US" sz="2400" dirty="0"/>
              <a:t>They have multiple coils that are organized in groups called "phases". </a:t>
            </a:r>
            <a:endParaRPr lang="en-US" dirty="0"/>
          </a:p>
        </p:txBody>
      </p:sp>
      <p:pic>
        <p:nvPicPr>
          <p:cNvPr id="2050" name="Picture 2" descr="Stepper Motors: Types, Uses and Working Principle | Article | 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277" y="2819400"/>
            <a:ext cx="4854723"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517880"/>
            <a:ext cx="3505200" cy="507831"/>
          </a:xfrm>
          <a:prstGeom prst="rect">
            <a:avLst/>
          </a:prstGeom>
          <a:noFill/>
        </p:spPr>
        <p:txBody>
          <a:bodyPr wrap="square" rtlCol="0">
            <a:spAutoFit/>
          </a:bodyPr>
          <a:lstStyle/>
          <a:p>
            <a:pPr algn="just"/>
            <a:r>
              <a:rPr lang="en-US" sz="2700" dirty="0"/>
              <a:t>.</a:t>
            </a:r>
            <a:endParaRPr lang="en-US" sz="2700" dirty="0">
              <a:solidFill>
                <a:srgbClr val="FF3399"/>
              </a:solidFill>
            </a:endParaRPr>
          </a:p>
        </p:txBody>
      </p:sp>
      <p:sp>
        <p:nvSpPr>
          <p:cNvPr id="4" name="TextBox 3"/>
          <p:cNvSpPr txBox="1"/>
          <p:nvPr/>
        </p:nvSpPr>
        <p:spPr>
          <a:xfrm>
            <a:off x="304800" y="3060680"/>
            <a:ext cx="3813175" cy="3416320"/>
          </a:xfrm>
          <a:prstGeom prst="rect">
            <a:avLst/>
          </a:prstGeom>
          <a:noFill/>
        </p:spPr>
        <p:txBody>
          <a:bodyPr wrap="square" rtlCol="0">
            <a:spAutoFit/>
          </a:bodyPr>
          <a:lstStyle/>
          <a:p>
            <a:pPr algn="just"/>
            <a:r>
              <a:rPr lang="en-US" sz="2400" dirty="0"/>
              <a:t>By energizing each phase in sequence, the motor will rotate, one step at a time.</a:t>
            </a:r>
          </a:p>
          <a:p>
            <a:pPr algn="just"/>
            <a:endParaRPr lang="en-US" sz="2400" dirty="0"/>
          </a:p>
          <a:p>
            <a:pPr algn="just"/>
            <a:r>
              <a:rPr lang="en-US" sz="2400" dirty="0"/>
              <a:t> With a computer controlled stepping you can achieve very precise positioning and/or speed control.</a:t>
            </a:r>
          </a:p>
        </p:txBody>
      </p:sp>
    </p:spTree>
    <p:extLst>
      <p:ext uri="{BB962C8B-B14F-4D97-AF65-F5344CB8AC3E}">
        <p14:creationId xmlns:p14="http://schemas.microsoft.com/office/powerpoint/2010/main" val="421030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6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13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4074</TotalTime>
  <Words>5132</Words>
  <Application>Microsoft Office PowerPoint</Application>
  <PresentationFormat>On-screen Show (4:3)</PresentationFormat>
  <Paragraphs>418</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-apple-system</vt:lpstr>
      <vt:lpstr>Arial</vt:lpstr>
      <vt:lpstr>Georgia</vt:lpstr>
      <vt:lpstr>System Stack</vt:lpstr>
      <vt:lpstr>Trebuchet MS</vt:lpstr>
      <vt:lpstr>Wingdings 2</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Soft</cp:lastModifiedBy>
  <cp:revision>122</cp:revision>
  <dcterms:created xsi:type="dcterms:W3CDTF">2006-08-16T00:00:00Z</dcterms:created>
  <dcterms:modified xsi:type="dcterms:W3CDTF">2024-10-17T04:20:18Z</dcterms:modified>
</cp:coreProperties>
</file>