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87" r:id="rId2"/>
    <p:sldId id="256" r:id="rId3"/>
    <p:sldId id="257" r:id="rId4"/>
    <p:sldId id="297" r:id="rId5"/>
    <p:sldId id="279" r:id="rId6"/>
    <p:sldId id="288" r:id="rId7"/>
    <p:sldId id="289" r:id="rId8"/>
    <p:sldId id="290" r:id="rId9"/>
    <p:sldId id="258" r:id="rId10"/>
    <p:sldId id="291" r:id="rId11"/>
    <p:sldId id="292" r:id="rId12"/>
    <p:sldId id="293" r:id="rId13"/>
    <p:sldId id="259" r:id="rId14"/>
    <p:sldId id="294" r:id="rId15"/>
    <p:sldId id="295" r:id="rId16"/>
    <p:sldId id="296" r:id="rId17"/>
    <p:sldId id="260" r:id="rId18"/>
    <p:sldId id="282" r:id="rId19"/>
    <p:sldId id="283" r:id="rId20"/>
    <p:sldId id="284" r:id="rId21"/>
    <p:sldId id="285" r:id="rId22"/>
    <p:sldId id="286" r:id="rId23"/>
    <p:sldId id="276" r:id="rId24"/>
    <p:sldId id="280" r:id="rId25"/>
    <p:sldId id="277" r:id="rId26"/>
    <p:sldId id="261" r:id="rId27"/>
    <p:sldId id="281" r:id="rId28"/>
    <p:sldId id="263" r:id="rId29"/>
    <p:sldId id="264" r:id="rId30"/>
    <p:sldId id="265" r:id="rId31"/>
    <p:sldId id="266" r:id="rId32"/>
    <p:sldId id="267" r:id="rId33"/>
    <p:sldId id="268" r:id="rId34"/>
    <p:sldId id="262" r:id="rId35"/>
    <p:sldId id="269" r:id="rId36"/>
    <p:sldId id="270" r:id="rId37"/>
    <p:sldId id="271" r:id="rId38"/>
    <p:sldId id="272" r:id="rId39"/>
    <p:sldId id="273" r:id="rId40"/>
    <p:sldId id="27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2" autoAdjust="0"/>
    <p:restoredTop sz="94660"/>
  </p:normalViewPr>
  <p:slideViewPr>
    <p:cSldViewPr>
      <p:cViewPr>
        <p:scale>
          <a:sx n="76" d="100"/>
          <a:sy n="76" d="100"/>
        </p:scale>
        <p:origin x="-1506" y="72"/>
      </p:cViewPr>
      <p:guideLst>
        <p:guide orient="horz" pos="2160"/>
        <p:guide pos="2880"/>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381E7-EB85-49FB-9902-2B5359D8E1A9}" type="datetimeFigureOut">
              <a:rPr lang="en-US" smtClean="0"/>
              <a:t>12/12/2022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DE2DA-56CF-4824-8CEC-73E6A69413EB}" type="slidenum">
              <a:rPr lang="en-US" smtClean="0"/>
              <a:t>‹#›</a:t>
            </a:fld>
            <a:endParaRPr lang="en-US"/>
          </a:p>
        </p:txBody>
      </p:sp>
    </p:spTree>
    <p:extLst>
      <p:ext uri="{BB962C8B-B14F-4D97-AF65-F5344CB8AC3E}">
        <p14:creationId xmlns:p14="http://schemas.microsoft.com/office/powerpoint/2010/main" val="319537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DE2DA-56CF-4824-8CEC-73E6A69413EB}" type="slidenum">
              <a:rPr lang="en-US" smtClean="0"/>
              <a:t>19</a:t>
            </a:fld>
            <a:endParaRPr lang="en-US"/>
          </a:p>
        </p:txBody>
      </p:sp>
    </p:spTree>
    <p:extLst>
      <p:ext uri="{BB962C8B-B14F-4D97-AF65-F5344CB8AC3E}">
        <p14:creationId xmlns:p14="http://schemas.microsoft.com/office/powerpoint/2010/main" val="1184326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D8BD707-D9CF-40AE-B4C6-C98DA3205C09}" type="datetimeFigureOut">
              <a:rPr lang="en-US" smtClean="0"/>
              <a:pPr/>
              <a:t>12/12/2022</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11" name="Slide Number Placeholder 10"/>
          <p:cNvSpPr>
            <a:spLocks noGrp="1"/>
          </p:cNvSpPr>
          <p:nvPr>
            <p:ph type="sldNum" sz="quarter" idx="11"/>
          </p:nvPr>
        </p:nvSpPr>
        <p:spPr/>
        <p:txBody>
          <a:body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D8BD707-D9CF-40AE-B4C6-C98DA3205C09}" type="datetimeFigureOut">
              <a:rPr lang="en-US" smtClean="0"/>
              <a:pPr/>
              <a:t>12/12/2022</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10" name="Slide Number Placeholder 9"/>
          <p:cNvSpPr>
            <a:spLocks noGrp="1"/>
          </p:cNvSpPr>
          <p:nvPr>
            <p:ph type="sldNum" sz="quarter" idx="11"/>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6F15528-21DE-4FAA-801E-634DDDAF4B2B}"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D8BD707-D9CF-40AE-B4C6-C98DA3205C09}" type="datetimeFigureOut">
              <a:rPr lang="en-US" smtClean="0"/>
              <a:pPr/>
              <a:t>12/12/2022</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railway-technology.com/contractors/bogie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ajaps.co.kr/ENG?utm_source=Google&amp;utm_medium=CPC&amp;utm_campaign=SA_Global_%EB%B0%98%EC%9D%91%ED%98%95&amp;utm_term=car%20parking%20solutions&amp;gclid=Cj0KCQiAyracBhDoARIsACGFcS4BYWegKZNw7M8lpb9QHfTOOI1GAqAW8puZdfmN9ylXyMk8pBNzmR8aAqnJEALw_wcB"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ajaps.co.kr/ENG?utm_source=Google&amp;utm_medium=CPC&amp;utm_campaign=SA_Global_%EB%B0%98%EC%9D%91%ED%98%95&amp;utm_term=car%20parking%20solutions&amp;gclid=Cj0KCQiAyracBhDoARIsACGFcS4BYWegKZNw7M8lpb9QHfTOOI1GAqAW8puZdfmN9ylXyMk8pBNzmR8aAqnJEALw_wcB"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carbiketech.com/common-rail-direct-injection-crdi/" TargetMode="External"/><Relationship Id="rId2" Type="http://schemas.openxmlformats.org/officeDocument/2006/relationships/hyperlink" Target="http://carbiketech.com/fi-efi-mpfi-gdi/" TargetMode="External"/><Relationship Id="rId1" Type="http://schemas.openxmlformats.org/officeDocument/2006/relationships/slideLayout" Target="../slideLayouts/slideLayout7.xml"/><Relationship Id="rId4" Type="http://schemas.openxmlformats.org/officeDocument/2006/relationships/hyperlink" Target="http://carbiketech.com/diesel-engin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carbiketech.com/vvt-variable-valve-timin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carbiketech.com/air-fuel-ratio-principle-theory/"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ailboat-cruising.com/marine-gps-chartplotter.html" TargetMode="External"/><Relationship Id="rId2" Type="http://schemas.openxmlformats.org/officeDocument/2006/relationships/hyperlink" Target="https://www.sailboat-cruising.com/marine-GPS-system.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entrifugal_force" TargetMode="External"/><Relationship Id="rId2" Type="http://schemas.openxmlformats.org/officeDocument/2006/relationships/hyperlink" Target="https://en.wikipedia.org/wiki/Rail_tracks" TargetMode="External"/><Relationship Id="rId1" Type="http://schemas.openxmlformats.org/officeDocument/2006/relationships/slideLayout" Target="../slideLayouts/slideLayout7.xml"/><Relationship Id="rId4" Type="http://schemas.openxmlformats.org/officeDocument/2006/relationships/hyperlink" Target="https://en.wikipedia.org/wiki/Standing_passeng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084" y="1981200"/>
            <a:ext cx="8072916" cy="1323439"/>
          </a:xfrm>
          <a:prstGeom prst="rect">
            <a:avLst/>
          </a:prstGeom>
          <a:noFill/>
        </p:spPr>
        <p:txBody>
          <a:bodyPr wrap="none" rtlCol="0">
            <a:spAutoFit/>
          </a:bodyPr>
          <a:lstStyle/>
          <a:p>
            <a:pPr algn="ctr"/>
            <a:r>
              <a:rPr lang="en-US" sz="4000" b="1" dirty="0">
                <a:solidFill>
                  <a:srgbClr val="FF0000"/>
                </a:solidFill>
              </a:rPr>
              <a:t>Unit VI </a:t>
            </a:r>
          </a:p>
          <a:p>
            <a:pPr algn="ctr"/>
            <a:r>
              <a:rPr lang="en-US" sz="4000" b="1" dirty="0">
                <a:solidFill>
                  <a:srgbClr val="FF0000"/>
                </a:solidFill>
              </a:rPr>
              <a:t>Mechatronics Systems in Automobile</a:t>
            </a:r>
          </a:p>
        </p:txBody>
      </p:sp>
    </p:spTree>
    <p:extLst>
      <p:ext uri="{BB962C8B-B14F-4D97-AF65-F5344CB8AC3E}">
        <p14:creationId xmlns:p14="http://schemas.microsoft.com/office/powerpoint/2010/main" val="90441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5632311"/>
          </a:xfrm>
          <a:prstGeom prst="rect">
            <a:avLst/>
          </a:prstGeom>
          <a:noFill/>
        </p:spPr>
        <p:txBody>
          <a:bodyPr wrap="square" rtlCol="0">
            <a:spAutoFit/>
          </a:bodyPr>
          <a:lstStyle/>
          <a:p>
            <a:r>
              <a:rPr lang="en-US" sz="2400" dirty="0"/>
              <a:t>A high-speed tilting train is </a:t>
            </a:r>
            <a:r>
              <a:rPr lang="en-US" sz="2400" b="1" dirty="0"/>
              <a:t>a tilting train that operates at high speed</a:t>
            </a:r>
            <a:r>
              <a:rPr lang="en-US" sz="2400" dirty="0"/>
              <a:t>, typically defined as by the European Union to include 200 km/h (124 mph) for upgraded track and 250 km/h (155 mph) or faster for new track.</a:t>
            </a:r>
          </a:p>
          <a:p>
            <a:r>
              <a:rPr lang="en-US" sz="2400" dirty="0"/>
              <a:t>So, the APT was designed to tilt as it went into curved track sections, rather like a motorbike on a winding road, allowing it to go </a:t>
            </a:r>
            <a:r>
              <a:rPr lang="en-US" sz="2400" b="1" dirty="0"/>
              <a:t>up to 40%</a:t>
            </a:r>
            <a:r>
              <a:rPr lang="en-US" sz="2400" dirty="0"/>
              <a:t> quicker than non-tilting trains.</a:t>
            </a:r>
          </a:p>
          <a:p>
            <a:r>
              <a:rPr lang="en-US" sz="2400" dirty="0"/>
              <a:t>The high-speed train is named ‘</a:t>
            </a:r>
            <a:r>
              <a:rPr lang="en-US" sz="2400" dirty="0" err="1"/>
              <a:t>Pendolino</a:t>
            </a:r>
            <a:r>
              <a:rPr lang="en-US" sz="2400" dirty="0"/>
              <a:t>’, meaning small pendulum in Italian, due to its mechanism to tilt at the bends.</a:t>
            </a:r>
          </a:p>
          <a:p>
            <a:endParaRPr lang="en-US" sz="2400" b="1" dirty="0">
              <a:solidFill>
                <a:srgbClr val="FF0000"/>
              </a:solidFill>
            </a:endParaRPr>
          </a:p>
          <a:p>
            <a:r>
              <a:rPr lang="en-US" sz="2400" dirty="0"/>
              <a:t>The trains use </a:t>
            </a:r>
            <a:r>
              <a:rPr lang="en-US" sz="2400" dirty="0" err="1"/>
              <a:t>Tiltronix</a:t>
            </a:r>
            <a:r>
              <a:rPr lang="en-US" sz="2400" dirty="0"/>
              <a:t> technology, and feature hydraulic tilting bogies. The tilting rods installed in the bogies activate the tilting. The train’s </a:t>
            </a:r>
            <a:r>
              <a:rPr lang="en-US" sz="2400" u="sng" dirty="0">
                <a:hlinkClick r:id="rId2"/>
              </a:rPr>
              <a:t>wheel</a:t>
            </a:r>
            <a:r>
              <a:rPr lang="en-US" sz="2400" dirty="0"/>
              <a:t> forces have been </a:t>
            </a:r>
            <a:r>
              <a:rPr lang="en-US" sz="2400" dirty="0" err="1"/>
              <a:t>minimised</a:t>
            </a:r>
            <a:r>
              <a:rPr lang="en-US" sz="2400" dirty="0"/>
              <a:t> by reducing suspended masses. The </a:t>
            </a:r>
            <a:r>
              <a:rPr lang="en-US" sz="2400" dirty="0" err="1"/>
              <a:t>bodyshell</a:t>
            </a:r>
            <a:r>
              <a:rPr lang="en-US" sz="2400" dirty="0"/>
              <a:t> sits </a:t>
            </a:r>
            <a:r>
              <a:rPr lang="en-US" sz="2400" dirty="0" err="1"/>
              <a:t>centred</a:t>
            </a:r>
            <a:r>
              <a:rPr lang="en-US" sz="2400" dirty="0"/>
              <a:t> with the use of active lateral air suspension system.</a:t>
            </a:r>
          </a:p>
        </p:txBody>
      </p:sp>
    </p:spTree>
    <p:extLst>
      <p:ext uri="{BB962C8B-B14F-4D97-AF65-F5344CB8AC3E}">
        <p14:creationId xmlns:p14="http://schemas.microsoft.com/office/powerpoint/2010/main" val="138413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534400" cy="3416320"/>
          </a:xfrm>
          <a:prstGeom prst="rect">
            <a:avLst/>
          </a:prstGeom>
          <a:noFill/>
        </p:spPr>
        <p:txBody>
          <a:bodyPr wrap="square" rtlCol="0">
            <a:spAutoFit/>
          </a:bodyPr>
          <a:lstStyle/>
          <a:p>
            <a:pPr algn="just"/>
            <a:r>
              <a:rPr lang="en-US" sz="2400" dirty="0"/>
              <a:t>The new </a:t>
            </a:r>
            <a:r>
              <a:rPr lang="en-US" sz="2400" dirty="0" err="1"/>
              <a:t>Pendolino</a:t>
            </a:r>
            <a:r>
              <a:rPr lang="en-US" sz="2400" dirty="0"/>
              <a:t> trains are claimed to be 95% recyclable. The electric brake systems save up to 8% of energy consumed. Alstom says 97% of the power is recycled and fed back into the catenary system.</a:t>
            </a:r>
          </a:p>
          <a:p>
            <a:pPr algn="just"/>
            <a:r>
              <a:rPr lang="en-US" sz="2400" dirty="0"/>
              <a:t>Sound insulation under the body and </a:t>
            </a:r>
            <a:r>
              <a:rPr lang="en-US" sz="2400" dirty="0" err="1"/>
              <a:t>optimised</a:t>
            </a:r>
            <a:r>
              <a:rPr lang="en-US" sz="2400" dirty="0"/>
              <a:t> aerodynamic design reduce sound penetration through the roof. A shock absorber dumping system vibration under the wheels also contributes to decrease noise pollution.</a:t>
            </a:r>
          </a:p>
          <a:p>
            <a:pPr algn="just"/>
            <a:endParaRPr lang="en-US" sz="2400" b="1" dirty="0">
              <a:solidFill>
                <a:srgbClr val="FF0000"/>
              </a:solidFill>
            </a:endParaRPr>
          </a:p>
        </p:txBody>
      </p:sp>
    </p:spTree>
    <p:extLst>
      <p:ext uri="{BB962C8B-B14F-4D97-AF65-F5344CB8AC3E}">
        <p14:creationId xmlns:p14="http://schemas.microsoft.com/office/powerpoint/2010/main" val="55850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358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102557"/>
            <a:ext cx="4572000" cy="367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4114800"/>
            <a:ext cx="3352800" cy="830997"/>
          </a:xfrm>
          <a:prstGeom prst="rect">
            <a:avLst/>
          </a:prstGeom>
          <a:noFill/>
        </p:spPr>
        <p:txBody>
          <a:bodyPr wrap="square" rtlCol="0">
            <a:spAutoFit/>
          </a:bodyPr>
          <a:lstStyle/>
          <a:p>
            <a:r>
              <a:rPr lang="en-US" sz="2400" dirty="0">
                <a:solidFill>
                  <a:srgbClr val="FF0000"/>
                </a:solidFill>
              </a:rPr>
              <a:t>Pl REFER SPRINGER PAPER</a:t>
            </a:r>
          </a:p>
        </p:txBody>
      </p:sp>
    </p:spTree>
    <p:extLst>
      <p:ext uri="{BB962C8B-B14F-4D97-AF65-F5344CB8AC3E}">
        <p14:creationId xmlns:p14="http://schemas.microsoft.com/office/powerpoint/2010/main" val="1241269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763000" cy="2677656"/>
          </a:xfrm>
          <a:prstGeom prst="rect">
            <a:avLst/>
          </a:prstGeom>
          <a:noFill/>
        </p:spPr>
        <p:txBody>
          <a:bodyPr wrap="square" rtlCol="0">
            <a:spAutoFit/>
          </a:bodyPr>
          <a:lstStyle/>
          <a:p>
            <a:pPr algn="ctr"/>
            <a:r>
              <a:rPr lang="en-US" sz="2800" b="1" dirty="0">
                <a:solidFill>
                  <a:srgbClr val="FF0000"/>
                </a:solidFill>
              </a:rPr>
              <a:t>Automatic car parking systems</a:t>
            </a:r>
          </a:p>
          <a:p>
            <a:r>
              <a:rPr lang="en-US" sz="2800" dirty="0"/>
              <a:t>How it works: Drivers take their cars to the entrance of the automatic parking system where all occupants exit the vehicle. From here, the vehicle is moved by mechanical maneuvers to an available space where it is automatically parked or parked by an attendant.</a:t>
            </a:r>
            <a:endParaRPr lang="en-US" sz="2800"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847" y="2852738"/>
            <a:ext cx="6141753" cy="408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08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686800" cy="2308324"/>
          </a:xfrm>
          <a:prstGeom prst="rect">
            <a:avLst/>
          </a:prstGeom>
          <a:noFill/>
        </p:spPr>
        <p:txBody>
          <a:bodyPr wrap="square" rtlCol="0">
            <a:spAutoFit/>
          </a:bodyPr>
          <a:lstStyle/>
          <a:p>
            <a:r>
              <a:rPr lang="en-US" sz="2400" dirty="0"/>
              <a:t>An automated (car) parking system (APS) is </a:t>
            </a:r>
            <a:r>
              <a:rPr lang="en-US" sz="2400" b="1" dirty="0"/>
              <a:t>a mechanical system designed to minimize the area and/or volume required for parking cars</a:t>
            </a:r>
            <a:r>
              <a:rPr lang="en-US" sz="2400" dirty="0"/>
              <a:t>. Like a multi-story parking garage, an APS provides parking for cars on multiple levels stacked vertically to maximize the number of parking spaces while minimizing land usage.</a:t>
            </a:r>
          </a:p>
          <a:p>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833" y="2209801"/>
            <a:ext cx="602924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13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610600" cy="7417415"/>
          </a:xfrm>
          <a:prstGeom prst="rect">
            <a:avLst/>
          </a:prstGeom>
          <a:noFill/>
        </p:spPr>
        <p:txBody>
          <a:bodyPr wrap="square" rtlCol="0">
            <a:spAutoFit/>
          </a:bodyPr>
          <a:lstStyle/>
          <a:p>
            <a:pPr fontAlgn="base"/>
            <a:r>
              <a:rPr lang="en-US" sz="2800" dirty="0"/>
              <a:t>A typical Car parking System have the following features:</a:t>
            </a:r>
          </a:p>
          <a:p>
            <a:pPr marL="342900" indent="-342900" fontAlgn="base">
              <a:buFont typeface="Arial" pitchFamily="34" charset="0"/>
              <a:buChar char="•"/>
            </a:pPr>
            <a:r>
              <a:rPr lang="en-US" sz="2800" dirty="0"/>
              <a:t>The system uses state-of-the-art servo drives and laser based guidance system.</a:t>
            </a:r>
          </a:p>
          <a:p>
            <a:pPr marL="342900" indent="-342900" fontAlgn="base">
              <a:buFont typeface="Arial" pitchFamily="34" charset="0"/>
              <a:buChar char="•"/>
            </a:pPr>
            <a:r>
              <a:rPr lang="en-US" sz="2800" dirty="0"/>
              <a:t>The typical parking time is less than 1 minute.</a:t>
            </a:r>
          </a:p>
          <a:p>
            <a:pPr marL="342900" indent="-342900" fontAlgn="base">
              <a:buFont typeface="Arial" pitchFamily="34" charset="0"/>
              <a:buChar char="•"/>
            </a:pPr>
            <a:r>
              <a:rPr lang="en-US" sz="2800" dirty="0"/>
              <a:t>Horizontal carts in each level optimizes the parking and retrieval time.</a:t>
            </a:r>
          </a:p>
          <a:p>
            <a:pPr marL="342900" indent="-342900" fontAlgn="base">
              <a:buFont typeface="Arial" pitchFamily="34" charset="0"/>
              <a:buChar char="•"/>
            </a:pPr>
            <a:r>
              <a:rPr lang="en-US" sz="2800" dirty="0"/>
              <a:t>Based on the parking frequency, additional car lifts can be provided to speedup parking and retrieval.</a:t>
            </a:r>
          </a:p>
          <a:p>
            <a:pPr marL="342900" indent="-342900" fontAlgn="base">
              <a:buFont typeface="Arial" pitchFamily="34" charset="0"/>
              <a:buChar char="•"/>
            </a:pPr>
            <a:r>
              <a:rPr lang="en-US" sz="2800" dirty="0"/>
              <a:t>The system is very modular to suit the space availability at site.</a:t>
            </a:r>
          </a:p>
          <a:p>
            <a:pPr marL="342900" indent="-342900" fontAlgn="base">
              <a:buFont typeface="Arial" pitchFamily="34" charset="0"/>
              <a:buChar char="•"/>
            </a:pPr>
            <a:r>
              <a:rPr lang="en-US" sz="2800" dirty="0">
                <a:hlinkClick r:id="rId2"/>
              </a:rPr>
              <a:t>http://ajaps.co.kr/ENG?utm_source=Google&amp;utm_medium=CPC&amp;utm_campaign=SA_Global_%EB%B0%98%EC%9D%91%ED%98%95&amp;utm_term=car%20parking%20solutions&amp;gclid=Cj0KCQiAyracBhDoARIsACGFcS4BYWegKZNw7M8lpb9QHfTOOI1GAqAW8puZdfmN9ylXyMk8pBNzmR8aAqnJEALw_wcB</a:t>
            </a:r>
            <a:endParaRPr lang="en-US" sz="2800" dirty="0"/>
          </a:p>
          <a:p>
            <a:pPr marL="342900" indent="-342900" fontAlgn="base">
              <a:buFont typeface="Arial" pitchFamily="34" charset="0"/>
              <a:buChar char="•"/>
            </a:pPr>
            <a:endParaRPr lang="en-US" sz="2800" dirty="0"/>
          </a:p>
        </p:txBody>
      </p:sp>
    </p:spTree>
    <p:extLst>
      <p:ext uri="{BB962C8B-B14F-4D97-AF65-F5344CB8AC3E}">
        <p14:creationId xmlns:p14="http://schemas.microsoft.com/office/powerpoint/2010/main" val="235287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229600" cy="1477328"/>
          </a:xfrm>
          <a:prstGeom prst="rect">
            <a:avLst/>
          </a:prstGeom>
          <a:noFill/>
        </p:spPr>
        <p:txBody>
          <a:bodyPr wrap="square" rtlCol="0">
            <a:spAutoFit/>
          </a:bodyPr>
          <a:lstStyle/>
          <a:p>
            <a:r>
              <a:rPr lang="en-US" dirty="0">
                <a:hlinkClick r:id="rId2"/>
              </a:rPr>
              <a:t>http://ajaps.co.kr/ENG?utm_source=Google&amp;utm_medium=CPC&amp;utm_campaign=SA_Global_%EB%B0%98%EC%9D%91%ED%98%95&amp;utm_term=car%20parking%20solutions&amp;gclid=Cj0KCQiAyracBhDoARIsACGFcS4BYWegKZNw7M8lpb9QHfTOOI1GAqAW8puZdfmN9ylXyMk8pBNzmR8aAqnJEALw_wcB</a:t>
            </a:r>
            <a:endParaRPr lang="en-US" dirty="0"/>
          </a:p>
          <a:p>
            <a:endParaRPr lang="en-US" dirty="0"/>
          </a:p>
        </p:txBody>
      </p:sp>
    </p:spTree>
    <p:extLst>
      <p:ext uri="{BB962C8B-B14F-4D97-AF65-F5344CB8AC3E}">
        <p14:creationId xmlns:p14="http://schemas.microsoft.com/office/powerpoint/2010/main" val="214120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756E148-B5CA-FC25-1CBB-D3ED7AB58437}"/>
              </a:ext>
            </a:extLst>
          </p:cNvPr>
          <p:cNvSpPr txBox="1"/>
          <p:nvPr/>
        </p:nvSpPr>
        <p:spPr>
          <a:xfrm>
            <a:off x="272845" y="0"/>
            <a:ext cx="8337756" cy="6801862"/>
          </a:xfrm>
          <a:prstGeom prst="rect">
            <a:avLst/>
          </a:prstGeom>
          <a:noFill/>
        </p:spPr>
        <p:txBody>
          <a:bodyPr wrap="square">
            <a:spAutoFit/>
          </a:bodyPr>
          <a:lstStyle/>
          <a:p>
            <a:pPr algn="ctr"/>
            <a:r>
              <a:rPr lang="en-US" sz="2800" b="1" dirty="0">
                <a:solidFill>
                  <a:srgbClr val="FF0000"/>
                </a:solidFill>
              </a:rPr>
              <a:t>Engine Management systems  (EMS)</a:t>
            </a:r>
          </a:p>
          <a:p>
            <a:pPr algn="just"/>
            <a:r>
              <a:rPr lang="en-US" sz="2400" dirty="0"/>
              <a:t>An EMS is a self, custom-built device that regulates an engine’s operation by </a:t>
            </a:r>
            <a:r>
              <a:rPr lang="en-US" sz="2400" b="1" dirty="0">
                <a:solidFill>
                  <a:srgbClr val="0070C0"/>
                </a:solidFill>
              </a:rPr>
              <a:t>regulating its speed, load, and temperature</a:t>
            </a:r>
            <a:r>
              <a:rPr lang="en-US" sz="2400" dirty="0"/>
              <a:t>, supplying the </a:t>
            </a:r>
            <a:r>
              <a:rPr lang="en-US" sz="2400" b="1" dirty="0">
                <a:solidFill>
                  <a:srgbClr val="0070C0"/>
                </a:solidFill>
              </a:rPr>
              <a:t>ignition spark at the appropriate time </a:t>
            </a:r>
            <a:r>
              <a:rPr lang="en-US" sz="2400" dirty="0"/>
              <a:t>for the conditions, and </a:t>
            </a:r>
            <a:r>
              <a:rPr lang="en-US" sz="2400" b="1" dirty="0">
                <a:solidFill>
                  <a:srgbClr val="0070C0"/>
                </a:solidFill>
              </a:rPr>
              <a:t>metering the fuel engine in the precise amount </a:t>
            </a:r>
            <a:r>
              <a:rPr lang="en-US" sz="2400" dirty="0"/>
              <a:t>needed.</a:t>
            </a:r>
          </a:p>
          <a:p>
            <a:pPr algn="just"/>
            <a:endParaRPr lang="en-US" sz="2400" dirty="0"/>
          </a:p>
          <a:p>
            <a:pPr algn="just"/>
            <a:r>
              <a:rPr lang="en-US" sz="2400" dirty="0"/>
              <a:t>EMS consisting of a wide range of electronic and electrical components such as </a:t>
            </a:r>
            <a:r>
              <a:rPr lang="en-US" sz="2400" dirty="0">
                <a:solidFill>
                  <a:srgbClr val="FF0000"/>
                </a:solidFill>
              </a:rPr>
              <a:t> </a:t>
            </a:r>
            <a:r>
              <a:rPr lang="en-US" sz="2400" b="1" dirty="0">
                <a:solidFill>
                  <a:srgbClr val="FF0000"/>
                </a:solidFill>
              </a:rPr>
              <a:t>sensors, relays, actuators, and an Engine Control Unit.</a:t>
            </a:r>
            <a:r>
              <a:rPr lang="en-US" sz="2400" dirty="0"/>
              <a:t> </a:t>
            </a:r>
          </a:p>
          <a:p>
            <a:pPr algn="just"/>
            <a:r>
              <a:rPr lang="en-US" sz="2400" dirty="0"/>
              <a:t>They work together to provide the Engine Management System with vital data parameters. </a:t>
            </a:r>
          </a:p>
          <a:p>
            <a:pPr algn="just"/>
            <a:r>
              <a:rPr lang="en-US" sz="2400" dirty="0"/>
              <a:t>These are essential for governing various engine functions effectively. </a:t>
            </a:r>
          </a:p>
          <a:p>
            <a:pPr algn="just"/>
            <a:r>
              <a:rPr lang="en-US" sz="2400" dirty="0"/>
              <a:t>Furthermore, modern-day engine technologies incorporate the EMS. </a:t>
            </a:r>
          </a:p>
          <a:p>
            <a:pPr algn="just"/>
            <a:r>
              <a:rPr lang="en-US" sz="2400" dirty="0"/>
              <a:t>These include </a:t>
            </a:r>
            <a:r>
              <a:rPr lang="en-US" sz="2400" dirty="0" err="1">
                <a:hlinkClick r:id="rId2" tooltip="Fi EFi MPFi GDi"/>
              </a:rPr>
              <a:t>MPFi</a:t>
            </a:r>
            <a:r>
              <a:rPr lang="en-US" sz="2400" dirty="0"/>
              <a:t> &amp; </a:t>
            </a:r>
            <a:r>
              <a:rPr lang="en-US" sz="2400" dirty="0" err="1">
                <a:hlinkClick r:id="rId2" tooltip="Fi EFi MPFi GDi"/>
              </a:rPr>
              <a:t>GDi</a:t>
            </a:r>
            <a:r>
              <a:rPr lang="en-US" sz="2400" dirty="0"/>
              <a:t> systems in </a:t>
            </a:r>
            <a:r>
              <a:rPr lang="en-US" sz="2400" dirty="0">
                <a:solidFill>
                  <a:srgbClr val="FF0000"/>
                </a:solidFill>
              </a:rPr>
              <a:t>Petrol engines </a:t>
            </a:r>
            <a:r>
              <a:rPr lang="en-US" sz="2400" dirty="0"/>
              <a:t>and </a:t>
            </a:r>
            <a:r>
              <a:rPr lang="en-US" sz="2400" dirty="0" err="1">
                <a:hlinkClick r:id="rId3" tooltip="Common Rail Direct Injection – CRDi"/>
              </a:rPr>
              <a:t>CRDi</a:t>
            </a:r>
            <a:r>
              <a:rPr lang="en-US" sz="2400" dirty="0">
                <a:hlinkClick r:id="rId3" tooltip="Common Rail Direct Injection – CRDi"/>
              </a:rPr>
              <a:t> systems</a:t>
            </a:r>
            <a:r>
              <a:rPr lang="en-US" sz="2400" dirty="0"/>
              <a:t> in </a:t>
            </a:r>
            <a:r>
              <a:rPr lang="en-US" sz="2400" dirty="0">
                <a:hlinkClick r:id="rId4"/>
              </a:rPr>
              <a:t>diesel engines</a:t>
            </a:r>
            <a:r>
              <a:rPr lang="en-US" sz="2400" dirty="0"/>
              <a:t> for improved performance.</a:t>
            </a:r>
            <a:endParaRPr lang="en-IN" sz="2000" dirty="0"/>
          </a:p>
        </p:txBody>
      </p:sp>
    </p:spTree>
    <p:extLst>
      <p:ext uri="{BB962C8B-B14F-4D97-AF65-F5344CB8AC3E}">
        <p14:creationId xmlns:p14="http://schemas.microsoft.com/office/powerpoint/2010/main" val="3166748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8610600" cy="6740307"/>
          </a:xfrm>
          <a:prstGeom prst="rect">
            <a:avLst/>
          </a:prstGeom>
          <a:noFill/>
        </p:spPr>
        <p:txBody>
          <a:bodyPr wrap="square" rtlCol="0">
            <a:spAutoFit/>
          </a:bodyPr>
          <a:lstStyle/>
          <a:p>
            <a:pPr algn="ctr"/>
            <a:r>
              <a:rPr lang="en-US" sz="2400" b="1" dirty="0">
                <a:solidFill>
                  <a:srgbClr val="FF0000"/>
                </a:solidFill>
              </a:rPr>
              <a:t>Engine Management System (EMS) Main Components</a:t>
            </a:r>
          </a:p>
          <a:p>
            <a:pPr algn="just"/>
            <a:r>
              <a:rPr lang="en-US" sz="2400" dirty="0">
                <a:solidFill>
                  <a:srgbClr val="FF0000"/>
                </a:solidFill>
              </a:rPr>
              <a:t>Sensors, relays, actuators, and an Engine Control Unit </a:t>
            </a:r>
            <a:r>
              <a:rPr lang="en-US" sz="2400" dirty="0"/>
              <a:t>make up the EMS which comprises various electronic and electrical parts. </a:t>
            </a:r>
          </a:p>
          <a:p>
            <a:pPr algn="just"/>
            <a:r>
              <a:rPr lang="en-US" sz="2400" dirty="0"/>
              <a:t>These are needed for the efficient control of various engine functions. </a:t>
            </a:r>
          </a:p>
          <a:p>
            <a:pPr algn="just"/>
            <a:r>
              <a:rPr lang="en-US" sz="2400" dirty="0"/>
              <a:t>They work collaboratively to supply valuable data parameters to the Engine Management System.</a:t>
            </a:r>
          </a:p>
          <a:p>
            <a:pPr algn="just"/>
            <a:endParaRPr lang="en-US" sz="2400" dirty="0"/>
          </a:p>
          <a:p>
            <a:pPr algn="just"/>
            <a:r>
              <a:rPr lang="en-US" sz="2400" b="1" dirty="0">
                <a:solidFill>
                  <a:srgbClr val="0070C0"/>
                </a:solidFill>
              </a:rPr>
              <a:t>ECU stands for Engine Control Unit and ECM for Engine Control Module. Both are the same. </a:t>
            </a:r>
          </a:p>
          <a:p>
            <a:pPr algn="just"/>
            <a:r>
              <a:rPr lang="en-US" sz="2400" b="1" dirty="0">
                <a:solidFill>
                  <a:srgbClr val="FF0000"/>
                </a:solidFill>
              </a:rPr>
              <a:t>Engine Control Unit/Module:</a:t>
            </a:r>
          </a:p>
          <a:p>
            <a:r>
              <a:rPr lang="en-US" sz="2400" dirty="0"/>
              <a:t>The Engine Control Unit is a central part of the Engine Management System, virtually the </a:t>
            </a:r>
            <a:r>
              <a:rPr lang="en-US" sz="2400" dirty="0">
                <a:solidFill>
                  <a:srgbClr val="FF0000"/>
                </a:solidFill>
              </a:rPr>
              <a:t>‘Brain</a:t>
            </a:r>
            <a:r>
              <a:rPr lang="en-US" sz="2400" dirty="0"/>
              <a:t>’ of the engine. </a:t>
            </a:r>
          </a:p>
          <a:p>
            <a:endParaRPr lang="en-US" sz="2400" dirty="0"/>
          </a:p>
          <a:p>
            <a:r>
              <a:rPr lang="en-US" sz="2400" dirty="0"/>
              <a:t>It plays a vital role in </a:t>
            </a:r>
            <a:r>
              <a:rPr lang="en-US" sz="2400" b="1" dirty="0">
                <a:solidFill>
                  <a:srgbClr val="0070C0"/>
                </a:solidFill>
              </a:rPr>
              <a:t>collecting, analyzing, processing, and executing the data</a:t>
            </a:r>
            <a:r>
              <a:rPr lang="en-US" sz="2400" dirty="0"/>
              <a:t> it receives from various sub-systems. </a:t>
            </a:r>
            <a:r>
              <a:rPr lang="en-US" sz="2400" b="1" dirty="0">
                <a:solidFill>
                  <a:schemeClr val="accent3">
                    <a:lumMod val="60000"/>
                    <a:lumOff val="40000"/>
                  </a:schemeClr>
                </a:solidFill>
              </a:rPr>
              <a:t>Furthermore, an ECU comprises a computer that uses a microchip to process the inputs from multiple engine sensors in real-time.</a:t>
            </a:r>
            <a:endParaRPr lang="en-IN" sz="2400" dirty="0"/>
          </a:p>
        </p:txBody>
      </p:sp>
    </p:spTree>
    <p:extLst>
      <p:ext uri="{BB962C8B-B14F-4D97-AF65-F5344CB8AC3E}">
        <p14:creationId xmlns:p14="http://schemas.microsoft.com/office/powerpoint/2010/main" val="1317048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8839201"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66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381000"/>
            <a:ext cx="8534400" cy="5632311"/>
          </a:xfrm>
          <a:prstGeom prst="rect">
            <a:avLst/>
          </a:prstGeom>
          <a:noFill/>
        </p:spPr>
        <p:txBody>
          <a:bodyPr wrap="square" rtlCol="0">
            <a:spAutoFit/>
          </a:bodyPr>
          <a:lstStyle/>
          <a:p>
            <a:pPr algn="ctr"/>
            <a:r>
              <a:rPr lang="en-US" sz="3600" b="1" dirty="0">
                <a:solidFill>
                  <a:srgbClr val="FF0000"/>
                </a:solidFill>
              </a:rPr>
              <a:t>CONTENTS</a:t>
            </a:r>
          </a:p>
          <a:p>
            <a:pPr algn="ctr"/>
            <a:endParaRPr lang="en-US" sz="3600" b="1" dirty="0">
              <a:solidFill>
                <a:srgbClr val="FF0000"/>
              </a:solidFill>
            </a:endParaRPr>
          </a:p>
          <a:p>
            <a:pPr marL="571500" indent="-571500">
              <a:buFont typeface="Arial" pitchFamily="34" charset="0"/>
              <a:buChar char="•"/>
            </a:pPr>
            <a:r>
              <a:rPr lang="en-US" sz="3600" dirty="0"/>
              <a:t>(Treatment with Block Diagram Approach) Boat Autopilot</a:t>
            </a:r>
          </a:p>
          <a:p>
            <a:pPr marL="571500" indent="-571500">
              <a:buFont typeface="Arial" pitchFamily="34" charset="0"/>
              <a:buChar char="•"/>
            </a:pPr>
            <a:r>
              <a:rPr lang="en-US" sz="3600" dirty="0"/>
              <a:t>High Speed tilting trains</a:t>
            </a:r>
          </a:p>
          <a:p>
            <a:pPr marL="571500" indent="-571500">
              <a:buFont typeface="Arial" pitchFamily="34" charset="0"/>
              <a:buChar char="•"/>
            </a:pPr>
            <a:r>
              <a:rPr lang="en-US" sz="3600" dirty="0"/>
              <a:t>Automatic car parking systems</a:t>
            </a:r>
          </a:p>
          <a:p>
            <a:pPr marL="571500" indent="-571500">
              <a:buFont typeface="Arial" pitchFamily="34" charset="0"/>
              <a:buChar char="•"/>
            </a:pPr>
            <a:r>
              <a:rPr lang="en-US" sz="3600" dirty="0"/>
              <a:t>Engine Management systems </a:t>
            </a:r>
          </a:p>
          <a:p>
            <a:pPr marL="571500" indent="-571500">
              <a:buFont typeface="Arial" pitchFamily="34" charset="0"/>
              <a:buChar char="•"/>
            </a:pPr>
            <a:r>
              <a:rPr lang="en-US" sz="3600" dirty="0"/>
              <a:t>Antilock Brake systems (ABS) </a:t>
            </a:r>
          </a:p>
          <a:p>
            <a:pPr marL="571500" indent="-571500">
              <a:buFont typeface="Arial" pitchFamily="34" charset="0"/>
              <a:buChar char="•"/>
            </a:pPr>
            <a:r>
              <a:rPr lang="en-US" sz="3600" dirty="0"/>
              <a:t>CNC Machines(Only Black Diagram and explanation)</a:t>
            </a:r>
          </a:p>
        </p:txBody>
      </p:sp>
    </p:spTree>
    <p:extLst>
      <p:ext uri="{BB962C8B-B14F-4D97-AF65-F5344CB8AC3E}">
        <p14:creationId xmlns:p14="http://schemas.microsoft.com/office/powerpoint/2010/main" val="232098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534400" cy="6555641"/>
          </a:xfrm>
          <a:prstGeom prst="rect">
            <a:avLst/>
          </a:prstGeom>
          <a:noFill/>
        </p:spPr>
        <p:txBody>
          <a:bodyPr wrap="square" rtlCol="0">
            <a:spAutoFit/>
          </a:bodyPr>
          <a:lstStyle/>
          <a:p>
            <a:pPr algn="just"/>
            <a:r>
              <a:rPr lang="en-US" sz="2800" dirty="0"/>
              <a:t>The </a:t>
            </a:r>
            <a:r>
              <a:rPr lang="en-US" sz="2800" b="1" dirty="0">
                <a:solidFill>
                  <a:schemeClr val="accent3">
                    <a:lumMod val="60000"/>
                    <a:lumOff val="40000"/>
                  </a:schemeClr>
                </a:solidFill>
              </a:rPr>
              <a:t>Electronic Control Unit </a:t>
            </a:r>
            <a:r>
              <a:rPr lang="en-US" sz="2800" dirty="0"/>
              <a:t>contains hardware and software. </a:t>
            </a:r>
          </a:p>
          <a:p>
            <a:pPr algn="just"/>
            <a:r>
              <a:rPr lang="en-US" sz="2800" dirty="0"/>
              <a:t>The ECU’s printed circuit board (PCB) consists of a micro-controller chip or the CPU (Central Processing Unit). </a:t>
            </a:r>
          </a:p>
          <a:p>
            <a:pPr algn="just"/>
            <a:endParaRPr lang="en-US" sz="2800" dirty="0"/>
          </a:p>
          <a:p>
            <a:pPr algn="just"/>
            <a:r>
              <a:rPr lang="en-US" sz="2800" dirty="0"/>
              <a:t>The micro-controller or chips on the PCB store the software. </a:t>
            </a:r>
          </a:p>
          <a:p>
            <a:pPr algn="just"/>
            <a:r>
              <a:rPr lang="en-US" sz="2800" dirty="0"/>
              <a:t>It is possible to re-program the ECU by updating the software or replacing chips. </a:t>
            </a:r>
          </a:p>
          <a:p>
            <a:pPr algn="just"/>
            <a:endParaRPr lang="en-US" sz="2800" dirty="0"/>
          </a:p>
          <a:p>
            <a:pPr algn="just"/>
            <a:r>
              <a:rPr lang="en-US" sz="2800" dirty="0"/>
              <a:t>All the engine sensors send data inputs through electrical signals to the ECU. </a:t>
            </a:r>
          </a:p>
          <a:p>
            <a:pPr algn="just"/>
            <a:endParaRPr lang="en-US" sz="2800" dirty="0"/>
          </a:p>
          <a:p>
            <a:pPr algn="just"/>
            <a:r>
              <a:rPr lang="en-US" sz="2800" dirty="0"/>
              <a:t>In turn, </a:t>
            </a:r>
            <a:r>
              <a:rPr lang="en-US" sz="2800" dirty="0">
                <a:solidFill>
                  <a:srgbClr val="FF0000"/>
                </a:solidFill>
              </a:rPr>
              <a:t>the ECU controls various actuators, ignition timing, </a:t>
            </a:r>
            <a:r>
              <a:rPr lang="en-US" sz="2800" dirty="0">
                <a:solidFill>
                  <a:srgbClr val="FF0000"/>
                </a:solidFill>
                <a:hlinkClick r:id="rId2"/>
              </a:rPr>
              <a:t>variable valve timing</a:t>
            </a:r>
            <a:r>
              <a:rPr lang="en-US" sz="2800" dirty="0">
                <a:solidFill>
                  <a:srgbClr val="FF0000"/>
                </a:solidFill>
              </a:rPr>
              <a:t>, etc.</a:t>
            </a:r>
          </a:p>
        </p:txBody>
      </p:sp>
    </p:spTree>
    <p:extLst>
      <p:ext uri="{BB962C8B-B14F-4D97-AF65-F5344CB8AC3E}">
        <p14:creationId xmlns:p14="http://schemas.microsoft.com/office/powerpoint/2010/main" val="2369786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7868"/>
            <a:ext cx="8305800" cy="5570756"/>
          </a:xfrm>
          <a:prstGeom prst="rect">
            <a:avLst/>
          </a:prstGeom>
          <a:noFill/>
        </p:spPr>
        <p:txBody>
          <a:bodyPr wrap="square" rtlCol="0">
            <a:spAutoFit/>
          </a:bodyPr>
          <a:lstStyle/>
          <a:p>
            <a:pPr algn="ctr"/>
            <a:r>
              <a:rPr lang="en-US" sz="3200" b="1" dirty="0">
                <a:solidFill>
                  <a:schemeClr val="accent1">
                    <a:lumMod val="75000"/>
                  </a:schemeClr>
                </a:solidFill>
              </a:rPr>
              <a:t>How an ECU Works?</a:t>
            </a:r>
          </a:p>
          <a:p>
            <a:pPr algn="just"/>
            <a:r>
              <a:rPr lang="en-US" sz="2400" dirty="0"/>
              <a:t>Based on this data input, the ECU precisely calculates and delivers the ideal </a:t>
            </a:r>
            <a:r>
              <a:rPr lang="en-US" sz="2400" dirty="0">
                <a:hlinkClick r:id="rId2"/>
              </a:rPr>
              <a:t>air-fuel mixture</a:t>
            </a:r>
            <a:r>
              <a:rPr lang="en-US" sz="2400" dirty="0"/>
              <a:t>. </a:t>
            </a:r>
          </a:p>
          <a:p>
            <a:pPr algn="just"/>
            <a:endParaRPr lang="en-US" sz="2400" dirty="0"/>
          </a:p>
          <a:p>
            <a:pPr algn="just"/>
            <a:r>
              <a:rPr lang="en-US" sz="2400" dirty="0"/>
              <a:t>It also </a:t>
            </a:r>
            <a:r>
              <a:rPr lang="en-US" sz="2400" b="1" dirty="0">
                <a:solidFill>
                  <a:srgbClr val="0070C0"/>
                </a:solidFill>
              </a:rPr>
              <a:t>regulates the engine’s idle speed </a:t>
            </a:r>
            <a:r>
              <a:rPr lang="en-US" sz="2400" dirty="0"/>
              <a:t>and </a:t>
            </a:r>
            <a:r>
              <a:rPr lang="en-US" sz="2400" b="1" dirty="0">
                <a:solidFill>
                  <a:srgbClr val="0070C0"/>
                </a:solidFill>
              </a:rPr>
              <a:t>limits the top speed </a:t>
            </a:r>
            <a:r>
              <a:rPr lang="en-US" sz="2400" dirty="0"/>
              <a:t>of a vehicle. </a:t>
            </a:r>
          </a:p>
          <a:p>
            <a:pPr algn="just"/>
            <a:endParaRPr lang="en-US" sz="2400" dirty="0"/>
          </a:p>
          <a:p>
            <a:pPr algn="just"/>
            <a:r>
              <a:rPr lang="en-US" sz="2400" dirty="0"/>
              <a:t>This system is also widely referred to as an ”Electronic Engine Management System” or the EMS. </a:t>
            </a:r>
          </a:p>
          <a:p>
            <a:pPr algn="just"/>
            <a:endParaRPr lang="en-US" sz="2400" dirty="0"/>
          </a:p>
          <a:p>
            <a:pPr algn="just"/>
            <a:r>
              <a:rPr lang="en-US" sz="2400" dirty="0"/>
              <a:t>Furthermore, it is possible to customize the modern-day ECUs to suit different vehicular applications and varying customer demands. </a:t>
            </a:r>
          </a:p>
          <a:p>
            <a:r>
              <a:rPr lang="en-US" dirty="0"/>
              <a:t/>
            </a:r>
            <a:br>
              <a:rPr lang="en-US" dirty="0"/>
            </a:br>
            <a:endParaRPr lang="en-US" dirty="0"/>
          </a:p>
        </p:txBody>
      </p:sp>
    </p:spTree>
    <p:extLst>
      <p:ext uri="{BB962C8B-B14F-4D97-AF65-F5344CB8AC3E}">
        <p14:creationId xmlns:p14="http://schemas.microsoft.com/office/powerpoint/2010/main" val="2876336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382000" cy="6155531"/>
          </a:xfrm>
          <a:prstGeom prst="rect">
            <a:avLst/>
          </a:prstGeom>
          <a:noFill/>
        </p:spPr>
        <p:txBody>
          <a:bodyPr wrap="square" rtlCol="0">
            <a:spAutoFit/>
          </a:bodyPr>
          <a:lstStyle/>
          <a:p>
            <a:pPr algn="just"/>
            <a:r>
              <a:rPr lang="en-US" sz="2400" dirty="0"/>
              <a:t>Also, some cars have an individual’ ‘</a:t>
            </a:r>
            <a:r>
              <a:rPr lang="en-US" sz="2400" b="1" dirty="0">
                <a:solidFill>
                  <a:srgbClr val="FF0000"/>
                </a:solidFill>
              </a:rPr>
              <a:t>Control Module</a:t>
            </a:r>
            <a:r>
              <a:rPr lang="en-US" sz="2400" dirty="0"/>
              <a:t>” for all major systems. </a:t>
            </a:r>
          </a:p>
          <a:p>
            <a:pPr algn="just"/>
            <a:r>
              <a:rPr lang="en-US" sz="2400" dirty="0"/>
              <a:t>For example, a modern car has the following individual Control Modules that control the respective systems.</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r>
              <a:rPr lang="en-US" sz="2000" dirty="0"/>
              <a:t>An Engine Control Unit connects to all the individual Electronic Control Modules (ECMs). A modern-day car consists of more than one Control Modules, each exclusive for every primary system, which improves performance. However, the manufacturers seldom refer to these systems as car computers since they are multiple computers instead of one.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1919288"/>
            <a:ext cx="50196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767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41BE773-FFD5-505A-E957-0944FC7F15B7}"/>
              </a:ext>
            </a:extLst>
          </p:cNvPr>
          <p:cNvSpPr txBox="1"/>
          <p:nvPr/>
        </p:nvSpPr>
        <p:spPr>
          <a:xfrm>
            <a:off x="228600" y="152400"/>
            <a:ext cx="8382000" cy="6001643"/>
          </a:xfrm>
          <a:prstGeom prst="rect">
            <a:avLst/>
          </a:prstGeom>
          <a:noFill/>
        </p:spPr>
        <p:txBody>
          <a:bodyPr wrap="square">
            <a:spAutoFit/>
          </a:bodyPr>
          <a:lstStyle/>
          <a:p>
            <a:pPr algn="ctr"/>
            <a:r>
              <a:rPr lang="en-US" sz="2400" b="1" dirty="0">
                <a:solidFill>
                  <a:srgbClr val="FF0000"/>
                </a:solidFill>
              </a:rPr>
              <a:t>Modern Engine Management Systems</a:t>
            </a:r>
          </a:p>
          <a:p>
            <a:pPr algn="just"/>
            <a:r>
              <a:rPr lang="en-US" sz="2000" dirty="0"/>
              <a:t>Modern engine management systems are excellent at ensuring that engines operate cleanly and effectively under a wide range of environments. </a:t>
            </a:r>
          </a:p>
          <a:p>
            <a:pPr algn="just"/>
            <a:r>
              <a:rPr lang="en-US" sz="2000" dirty="0"/>
              <a:t>They are generally reliable and need little to no maintenance.</a:t>
            </a:r>
          </a:p>
          <a:p>
            <a:pPr algn="just"/>
            <a:endParaRPr lang="en-US" sz="2000" dirty="0"/>
          </a:p>
          <a:p>
            <a:pPr algn="just"/>
            <a:r>
              <a:rPr lang="en-US" sz="2000" dirty="0"/>
              <a:t>The EMS system is made up of many sensors (which send data to the ECU) and actuators (which receive their inputs from the ECU).</a:t>
            </a:r>
          </a:p>
          <a:p>
            <a:pPr algn="just"/>
            <a:endParaRPr lang="en-US" sz="2000" dirty="0"/>
          </a:p>
          <a:p>
            <a:pPr algn="just"/>
            <a:r>
              <a:rPr lang="en-US" sz="2000" dirty="0"/>
              <a:t> The fuel or injection system and the ignition system are two separate sub-systems that operate within the EMS.</a:t>
            </a:r>
          </a:p>
          <a:p>
            <a:endParaRPr lang="en-US" dirty="0"/>
          </a:p>
          <a:p>
            <a:pPr algn="ctr"/>
            <a:r>
              <a:rPr lang="en-US" sz="2400" b="1" dirty="0">
                <a:solidFill>
                  <a:srgbClr val="FF0000"/>
                </a:solidFill>
              </a:rPr>
              <a:t>Ignition Mapping</a:t>
            </a:r>
          </a:p>
          <a:p>
            <a:r>
              <a:rPr lang="en-US" sz="2000" dirty="0"/>
              <a:t>Inside the EMS, there will usually be a map for injector timings (fuel map) and a separate map for ignition timing settings (ignition map).</a:t>
            </a:r>
          </a:p>
          <a:p>
            <a:endParaRPr lang="en-US" sz="2000" dirty="0"/>
          </a:p>
          <a:p>
            <a:r>
              <a:rPr lang="en-US" sz="2000" dirty="0"/>
              <a:t>The engine’s fuel and ignition timing specifications can differ when running, depending on the engine’s operating conditions. </a:t>
            </a:r>
          </a:p>
          <a:p>
            <a:r>
              <a:rPr lang="en-US" sz="2000" dirty="0"/>
              <a:t>Engine speed and engine load are the two most important factors.</a:t>
            </a:r>
          </a:p>
          <a:p>
            <a:endParaRPr lang="en-US" dirty="0"/>
          </a:p>
        </p:txBody>
      </p:sp>
    </p:spTree>
    <p:extLst>
      <p:ext uri="{BB962C8B-B14F-4D97-AF65-F5344CB8AC3E}">
        <p14:creationId xmlns:p14="http://schemas.microsoft.com/office/powerpoint/2010/main" val="230879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8153400" cy="5847755"/>
          </a:xfrm>
          <a:prstGeom prst="rect">
            <a:avLst/>
          </a:prstGeom>
          <a:noFill/>
        </p:spPr>
        <p:txBody>
          <a:bodyPr wrap="square" rtlCol="0">
            <a:spAutoFit/>
          </a:bodyPr>
          <a:lstStyle/>
          <a:p>
            <a:pPr algn="just"/>
            <a:r>
              <a:rPr lang="en-US" sz="2000" b="1" dirty="0">
                <a:solidFill>
                  <a:srgbClr val="FF0000"/>
                </a:solidFill>
              </a:rPr>
              <a:t>A map is nothing more than a lookup table organized by engine speed and load that displays the acceptable fuel or timing set for each speed and load state.</a:t>
            </a:r>
          </a:p>
          <a:p>
            <a:endParaRPr lang="en-US" sz="2000" dirty="0"/>
          </a:p>
          <a:p>
            <a:pPr algn="ctr"/>
            <a:r>
              <a:rPr lang="en-US" sz="2800" dirty="0">
                <a:solidFill>
                  <a:srgbClr val="FF0000"/>
                </a:solidFill>
              </a:rPr>
              <a:t>What are the ECU and ECM?</a:t>
            </a:r>
          </a:p>
          <a:p>
            <a:pPr algn="ctr"/>
            <a:endParaRPr lang="en-US" sz="2800" dirty="0">
              <a:solidFill>
                <a:srgbClr val="FF0000"/>
              </a:solidFill>
            </a:endParaRPr>
          </a:p>
          <a:p>
            <a:r>
              <a:rPr lang="en-US" sz="2000" dirty="0"/>
              <a:t>An engine control unit (ECU), also known as an engine control module (ECM), is an electronic control unit that ensures optimum engine output by controlling a series of actuators on an internal combustion engine.</a:t>
            </a:r>
          </a:p>
          <a:p>
            <a:endParaRPr lang="en-US" sz="2000" dirty="0"/>
          </a:p>
          <a:p>
            <a:endParaRPr lang="en-US" sz="2000" dirty="0"/>
          </a:p>
          <a:p>
            <a:r>
              <a:rPr lang="en-US" sz="2000" dirty="0"/>
              <a:t>The Engine Control Unit is a critical component of the Engine Management System, which functions as the engine’s ‘brain.’ It collects, analyses, processes, and executes data received from various sub-systems. An ECU also includes a computer that processes data from various engine sensors in real-time using a microchip.</a:t>
            </a:r>
            <a:endParaRPr lang="en-IN" sz="2000" dirty="0"/>
          </a:p>
          <a:p>
            <a:endParaRPr lang="en-US" sz="2000" dirty="0"/>
          </a:p>
          <a:p>
            <a:endParaRPr lang="en-IN" dirty="0"/>
          </a:p>
        </p:txBody>
      </p:sp>
    </p:spTree>
    <p:extLst>
      <p:ext uri="{BB962C8B-B14F-4D97-AF65-F5344CB8AC3E}">
        <p14:creationId xmlns:p14="http://schemas.microsoft.com/office/powerpoint/2010/main" val="3389183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48B9C5D-8CEA-488B-6AB6-5404CD820E60}"/>
              </a:ext>
            </a:extLst>
          </p:cNvPr>
          <p:cNvPicPr>
            <a:picLocks noChangeAspect="1"/>
          </p:cNvPicPr>
          <p:nvPr/>
        </p:nvPicPr>
        <p:blipFill>
          <a:blip r:embed="rId2"/>
          <a:stretch>
            <a:fillRect/>
          </a:stretch>
        </p:blipFill>
        <p:spPr>
          <a:xfrm>
            <a:off x="508876" y="154998"/>
            <a:ext cx="8101724" cy="6407727"/>
          </a:xfrm>
          <a:prstGeom prst="rect">
            <a:avLst/>
          </a:prstGeom>
        </p:spPr>
      </p:pic>
    </p:spTree>
    <p:extLst>
      <p:ext uri="{BB962C8B-B14F-4D97-AF65-F5344CB8AC3E}">
        <p14:creationId xmlns:p14="http://schemas.microsoft.com/office/powerpoint/2010/main" val="245388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534400" cy="6124754"/>
          </a:xfrm>
          <a:prstGeom prst="rect">
            <a:avLst/>
          </a:prstGeom>
          <a:noFill/>
        </p:spPr>
        <p:txBody>
          <a:bodyPr wrap="square" rtlCol="0">
            <a:spAutoFit/>
          </a:bodyPr>
          <a:lstStyle/>
          <a:p>
            <a:pPr algn="ctr"/>
            <a:endParaRPr lang="en-US" sz="2400" b="1" dirty="0">
              <a:solidFill>
                <a:srgbClr val="FF0000"/>
              </a:solidFill>
            </a:endParaRPr>
          </a:p>
          <a:p>
            <a:pPr algn="ctr"/>
            <a:r>
              <a:rPr lang="en-US" sz="3200" b="1" dirty="0">
                <a:solidFill>
                  <a:srgbClr val="FF0000"/>
                </a:solidFill>
              </a:rPr>
              <a:t>Antilock Brake systems (ABS)</a:t>
            </a:r>
          </a:p>
          <a:p>
            <a:pPr algn="ctr"/>
            <a:endParaRPr lang="en-US" sz="2400" b="1" dirty="0">
              <a:solidFill>
                <a:srgbClr val="FF0000"/>
              </a:solidFill>
            </a:endParaRPr>
          </a:p>
          <a:p>
            <a:pPr algn="just"/>
            <a:r>
              <a:rPr lang="en-US" sz="2400" dirty="0"/>
              <a:t>An anti-lock braking system is a system which is used to avoid skidding of the wheel by rapid braking action.</a:t>
            </a:r>
          </a:p>
          <a:p>
            <a:pPr algn="just"/>
            <a:endParaRPr lang="en-US" sz="2400" dirty="0"/>
          </a:p>
          <a:p>
            <a:pPr algn="just"/>
            <a:r>
              <a:rPr lang="en-US" sz="2400" dirty="0"/>
              <a:t>Generally, in vehicles without ABS, when a driver presses the brake pedal,‌ due to braking, the wheel immediately gets locked. </a:t>
            </a:r>
          </a:p>
          <a:p>
            <a:pPr algn="just"/>
            <a:endParaRPr lang="en-US" sz="2400" dirty="0"/>
          </a:p>
          <a:p>
            <a:pPr algn="just"/>
            <a:r>
              <a:rPr lang="en-US" sz="2400" dirty="0"/>
              <a:t>Hence wheel skids on the road. </a:t>
            </a:r>
          </a:p>
          <a:p>
            <a:pPr algn="just"/>
            <a:endParaRPr lang="en-US" sz="2400" dirty="0"/>
          </a:p>
          <a:p>
            <a:pPr algn="just"/>
            <a:r>
              <a:rPr lang="en-US" sz="2400" dirty="0"/>
              <a:t>So in such case, if suddenly a big rock comes in front of the vehicle, the driver presses the brake pedal &amp; then due to skidding of a wheel, the driver </a:t>
            </a:r>
            <a:r>
              <a:rPr lang="en-US" sz="2400" dirty="0" err="1"/>
              <a:t>losts</a:t>
            </a:r>
            <a:r>
              <a:rPr lang="en-US" sz="2400" dirty="0"/>
              <a:t> control over the vehicle.</a:t>
            </a:r>
          </a:p>
          <a:p>
            <a:endParaRPr lang="en-US" sz="2400" dirty="0"/>
          </a:p>
          <a:p>
            <a:endParaRPr lang="en-US" sz="2400" b="1" dirty="0">
              <a:solidFill>
                <a:srgbClr val="FF0000"/>
              </a:solidFill>
            </a:endParaRPr>
          </a:p>
        </p:txBody>
      </p:sp>
    </p:spTree>
    <p:extLst>
      <p:ext uri="{BB962C8B-B14F-4D97-AF65-F5344CB8AC3E}">
        <p14:creationId xmlns:p14="http://schemas.microsoft.com/office/powerpoint/2010/main" val="1850528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3046988"/>
          </a:xfrm>
          <a:prstGeom prst="rect">
            <a:avLst/>
          </a:prstGeom>
          <a:noFill/>
        </p:spPr>
        <p:txBody>
          <a:bodyPr wrap="square" rtlCol="0">
            <a:spAutoFit/>
          </a:bodyPr>
          <a:lstStyle/>
          <a:p>
            <a:r>
              <a:rPr lang="en-US" sz="2400" dirty="0"/>
              <a:t>Therefore by </a:t>
            </a:r>
            <a:r>
              <a:rPr lang="en-US" sz="2400" b="1" dirty="0">
                <a:solidFill>
                  <a:srgbClr val="FF0000"/>
                </a:solidFill>
              </a:rPr>
              <a:t>Antilock Brake systems  </a:t>
            </a:r>
            <a:r>
              <a:rPr lang="en-US" sz="2400" dirty="0"/>
              <a:t>ABS, if suddenly a big rock comes in front of the vehicle, then with ABS, the driver can easily reduce the vehicle speed and also change the direction of the vehicle.</a:t>
            </a:r>
          </a:p>
          <a:p>
            <a:endParaRPr lang="en-US" sz="2400" dirty="0"/>
          </a:p>
          <a:p>
            <a:r>
              <a:rPr lang="en-US" sz="2400" dirty="0"/>
              <a:t> In easy language, </a:t>
            </a:r>
            <a:r>
              <a:rPr lang="en-US" sz="2400" b="1" dirty="0">
                <a:solidFill>
                  <a:srgbClr val="FF0000"/>
                </a:solidFill>
              </a:rPr>
              <a:t>ABS helps to stop the constant locking of a vehicle wheel, hence resulting in vehicle stops without the skidding of a wheel. </a:t>
            </a:r>
          </a:p>
        </p:txBody>
      </p:sp>
    </p:spTree>
    <p:extLst>
      <p:ext uri="{BB962C8B-B14F-4D97-AF65-F5344CB8AC3E}">
        <p14:creationId xmlns:p14="http://schemas.microsoft.com/office/powerpoint/2010/main" val="3435935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A7BB229-D2E3-10E9-C6A0-341A18D31160}"/>
              </a:ext>
            </a:extLst>
          </p:cNvPr>
          <p:cNvPicPr>
            <a:picLocks noChangeAspect="1"/>
          </p:cNvPicPr>
          <p:nvPr/>
        </p:nvPicPr>
        <p:blipFill>
          <a:blip r:embed="rId2"/>
          <a:stretch>
            <a:fillRect/>
          </a:stretch>
        </p:blipFill>
        <p:spPr>
          <a:xfrm>
            <a:off x="762000" y="76200"/>
            <a:ext cx="7772400" cy="4441371"/>
          </a:xfrm>
          <a:prstGeom prst="rect">
            <a:avLst/>
          </a:prstGeom>
        </p:spPr>
      </p:pic>
      <p:sp>
        <p:nvSpPr>
          <p:cNvPr id="4" name="TextBox 3">
            <a:extLst>
              <a:ext uri="{FF2B5EF4-FFF2-40B4-BE49-F238E27FC236}">
                <a16:creationId xmlns="" xmlns:a16="http://schemas.microsoft.com/office/drawing/2014/main" id="{EA3E579A-B22A-9AA6-2907-3CBCAF20E36E}"/>
              </a:ext>
            </a:extLst>
          </p:cNvPr>
          <p:cNvSpPr txBox="1"/>
          <p:nvPr/>
        </p:nvSpPr>
        <p:spPr>
          <a:xfrm>
            <a:off x="304800" y="4363065"/>
            <a:ext cx="8534400" cy="2585323"/>
          </a:xfrm>
          <a:prstGeom prst="rect">
            <a:avLst/>
          </a:prstGeom>
          <a:noFill/>
        </p:spPr>
        <p:txBody>
          <a:bodyPr wrap="square">
            <a:spAutoFit/>
          </a:bodyPr>
          <a:lstStyle/>
          <a:p>
            <a:endParaRPr lang="en-US" dirty="0"/>
          </a:p>
          <a:p>
            <a:r>
              <a:rPr lang="en-US" dirty="0"/>
              <a:t>ABS system consists of the following key components:-</a:t>
            </a:r>
          </a:p>
          <a:p>
            <a:endParaRPr lang="en-US" dirty="0"/>
          </a:p>
          <a:p>
            <a:pPr marL="285750" indent="-285750">
              <a:buFont typeface="Arial" panose="020B0604020202020204" pitchFamily="34" charset="0"/>
              <a:buChar char="•"/>
            </a:pPr>
            <a:r>
              <a:rPr lang="en-US" dirty="0"/>
              <a:t>Master cylinder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Hydraulic control unit (Shown as an orange color box in the above diagram)</a:t>
            </a:r>
          </a:p>
          <a:p>
            <a:pPr marL="285750" indent="-285750">
              <a:buFont typeface="Arial" panose="020B0604020202020204" pitchFamily="34" charset="0"/>
              <a:buChar char="•"/>
            </a:pPr>
            <a:r>
              <a:rPr lang="en-US" dirty="0"/>
              <a:t>Electronic control unit (ECU)</a:t>
            </a:r>
          </a:p>
          <a:p>
            <a:pPr marL="285750" indent="-285750">
              <a:buFont typeface="Arial" panose="020B0604020202020204" pitchFamily="34" charset="0"/>
              <a:buChar char="•"/>
            </a:pPr>
            <a:r>
              <a:rPr lang="en-US" dirty="0"/>
              <a:t>Tooth wheel &amp; speed sensor</a:t>
            </a:r>
            <a:endParaRPr lang="en-IN" dirty="0"/>
          </a:p>
        </p:txBody>
      </p:sp>
    </p:spTree>
    <p:extLst>
      <p:ext uri="{BB962C8B-B14F-4D97-AF65-F5344CB8AC3E}">
        <p14:creationId xmlns:p14="http://schemas.microsoft.com/office/powerpoint/2010/main" val="1920340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CE0A729-5845-4E30-8AA2-B8D5426181ED}"/>
              </a:ext>
            </a:extLst>
          </p:cNvPr>
          <p:cNvSpPr txBox="1"/>
          <p:nvPr/>
        </p:nvSpPr>
        <p:spPr>
          <a:xfrm>
            <a:off x="267929" y="3581400"/>
            <a:ext cx="8839200" cy="2893100"/>
          </a:xfrm>
          <a:prstGeom prst="rect">
            <a:avLst/>
          </a:prstGeom>
          <a:noFill/>
        </p:spPr>
        <p:txBody>
          <a:bodyPr wrap="square">
            <a:spAutoFit/>
          </a:bodyPr>
          <a:lstStyle/>
          <a:p>
            <a:r>
              <a:rPr lang="en-US" sz="2000" b="1" dirty="0">
                <a:solidFill>
                  <a:srgbClr val="FF0000"/>
                </a:solidFill>
              </a:rPr>
              <a:t>1) Master cylinder:-</a:t>
            </a:r>
          </a:p>
          <a:p>
            <a:endParaRPr lang="en-US" dirty="0"/>
          </a:p>
          <a:p>
            <a:r>
              <a:rPr lang="en-US" dirty="0"/>
              <a:t>It is a device that is used to pump the brake fluid and it consists of a piston, brake fluid, and return spring.</a:t>
            </a:r>
          </a:p>
          <a:p>
            <a:endParaRPr lang="en-US" dirty="0"/>
          </a:p>
          <a:p>
            <a:r>
              <a:rPr lang="en-US" dirty="0"/>
              <a:t>The piston rod is connected to the brake pedal hence when the driver presses the brake pedal, the piston presses the brake fluid inside the master cylinder.</a:t>
            </a:r>
          </a:p>
          <a:p>
            <a:endParaRPr lang="en-US" dirty="0"/>
          </a:p>
          <a:p>
            <a:r>
              <a:rPr lang="en-US" dirty="0"/>
              <a:t>The oil reservoir is connected to the master cylinder, which maintains the oil quantity inside the system. The outlet of the master cylinder is connected to the hydraulic control unit.</a:t>
            </a:r>
          </a:p>
        </p:txBody>
      </p:sp>
      <p:pic>
        <p:nvPicPr>
          <p:cNvPr id="6" name="Picture 5">
            <a:extLst>
              <a:ext uri="{FF2B5EF4-FFF2-40B4-BE49-F238E27FC236}">
                <a16:creationId xmlns="" xmlns:a16="http://schemas.microsoft.com/office/drawing/2014/main" id="{43489F2F-98C6-C172-15DB-F3192E8BE56D}"/>
              </a:ext>
            </a:extLst>
          </p:cNvPr>
          <p:cNvPicPr>
            <a:picLocks noChangeAspect="1"/>
          </p:cNvPicPr>
          <p:nvPr/>
        </p:nvPicPr>
        <p:blipFill>
          <a:blip r:embed="rId2"/>
          <a:stretch>
            <a:fillRect/>
          </a:stretch>
        </p:blipFill>
        <p:spPr>
          <a:xfrm>
            <a:off x="190519" y="339289"/>
            <a:ext cx="8724881" cy="3290901"/>
          </a:xfrm>
          <a:prstGeom prst="rect">
            <a:avLst/>
          </a:prstGeom>
        </p:spPr>
      </p:pic>
    </p:spTree>
    <p:extLst>
      <p:ext uri="{BB962C8B-B14F-4D97-AF65-F5344CB8AC3E}">
        <p14:creationId xmlns:p14="http://schemas.microsoft.com/office/powerpoint/2010/main" val="248976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10600" cy="6986528"/>
          </a:xfrm>
          <a:prstGeom prst="rect">
            <a:avLst/>
          </a:prstGeom>
          <a:noFill/>
        </p:spPr>
        <p:txBody>
          <a:bodyPr wrap="square" rtlCol="0">
            <a:spAutoFit/>
          </a:bodyPr>
          <a:lstStyle/>
          <a:p>
            <a:pPr algn="ctr"/>
            <a:r>
              <a:rPr lang="en-US" sz="2800" b="1" dirty="0">
                <a:solidFill>
                  <a:srgbClr val="FF0000"/>
                </a:solidFill>
              </a:rPr>
              <a:t>Boat Autopilot</a:t>
            </a:r>
          </a:p>
          <a:p>
            <a:pPr algn="just"/>
            <a:r>
              <a:rPr lang="en-US" sz="2800" b="1" dirty="0">
                <a:solidFill>
                  <a:srgbClr val="FF0000"/>
                </a:solidFill>
              </a:rPr>
              <a:t>Autopilots are self-steering devices for power or sailboats</a:t>
            </a:r>
            <a:r>
              <a:rPr lang="en-US" sz="2800" dirty="0"/>
              <a:t>. </a:t>
            </a:r>
          </a:p>
          <a:p>
            <a:pPr algn="just"/>
            <a:r>
              <a:rPr lang="en-US" sz="2800" dirty="0" smtClean="0"/>
              <a:t>In early days, ships </a:t>
            </a:r>
            <a:r>
              <a:rPr lang="en-US" sz="2800" dirty="0"/>
              <a:t>carry compasses </a:t>
            </a:r>
            <a:r>
              <a:rPr lang="en-US" sz="2800" b="1" dirty="0"/>
              <a:t>to help navigate when conditions required a reference aboard the ship to provide orientation</a:t>
            </a:r>
            <a:r>
              <a:rPr lang="en-US" sz="2800" dirty="0"/>
              <a:t>. </a:t>
            </a:r>
          </a:p>
          <a:p>
            <a:pPr algn="just"/>
            <a:r>
              <a:rPr lang="en-US" sz="2800" dirty="0"/>
              <a:t>At night, or otherwise out of sight of familiar landmarks, a compass provides vital information for the navigator.</a:t>
            </a:r>
          </a:p>
          <a:p>
            <a:pPr algn="just"/>
            <a:endParaRPr lang="en-US" sz="2800" dirty="0"/>
          </a:p>
          <a:p>
            <a:pPr algn="just"/>
            <a:r>
              <a:rPr lang="en-US" sz="2800" dirty="0"/>
              <a:t>They can </a:t>
            </a:r>
            <a:r>
              <a:rPr lang="en-US" sz="2800" b="1" dirty="0"/>
              <a:t>hold your vessel on a pre-set compass course</a:t>
            </a:r>
            <a:r>
              <a:rPr lang="en-US" sz="2800" dirty="0"/>
              <a:t> (even the most basic pilots do this) and </a:t>
            </a:r>
            <a:r>
              <a:rPr lang="en-US" sz="2800" b="1" dirty="0">
                <a:solidFill>
                  <a:srgbClr val="FF0000"/>
                </a:solidFill>
              </a:rPr>
              <a:t>sophisticated pilots that connect to GPS receivers or gather data from your boat's instruments can handle a lot more advanced tasks.</a:t>
            </a:r>
          </a:p>
          <a:p>
            <a:pPr algn="just"/>
            <a:endParaRPr lang="en-US" sz="2800" dirty="0"/>
          </a:p>
          <a:p>
            <a:pPr algn="just"/>
            <a:r>
              <a:rPr lang="en-US" sz="2800" dirty="0"/>
              <a:t>An autopilot is an example of a </a:t>
            </a:r>
            <a:r>
              <a:rPr lang="en-US" sz="2800" b="1" dirty="0"/>
              <a:t>control system</a:t>
            </a:r>
            <a:r>
              <a:rPr lang="en-US" sz="2800" dirty="0"/>
              <a:t>.</a:t>
            </a:r>
            <a:endParaRPr lang="en-US" sz="2800" b="1" dirty="0"/>
          </a:p>
        </p:txBody>
      </p:sp>
    </p:spTree>
    <p:extLst>
      <p:ext uri="{BB962C8B-B14F-4D97-AF65-F5344CB8AC3E}">
        <p14:creationId xmlns:p14="http://schemas.microsoft.com/office/powerpoint/2010/main" val="1071225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01F6D3-0F1E-6331-B356-26093E4EB4D7}"/>
              </a:ext>
            </a:extLst>
          </p:cNvPr>
          <p:cNvSpPr txBox="1"/>
          <p:nvPr/>
        </p:nvSpPr>
        <p:spPr>
          <a:xfrm>
            <a:off x="0" y="394692"/>
            <a:ext cx="9144000" cy="6463308"/>
          </a:xfrm>
          <a:prstGeom prst="rect">
            <a:avLst/>
          </a:prstGeom>
          <a:noFill/>
        </p:spPr>
        <p:txBody>
          <a:bodyPr wrap="square">
            <a:spAutoFit/>
          </a:bodyPr>
          <a:lstStyle/>
          <a:p>
            <a:r>
              <a:rPr lang="en-US" sz="2000" b="1" dirty="0">
                <a:solidFill>
                  <a:srgbClr val="FF0000"/>
                </a:solidFill>
              </a:rPr>
              <a:t>2) Hydraulic control unit (HCU):-</a:t>
            </a:r>
          </a:p>
          <a:p>
            <a:endParaRPr lang="en-US" dirty="0"/>
          </a:p>
          <a:p>
            <a:r>
              <a:rPr lang="en-US" dirty="0"/>
              <a:t>It is a control unit that works as per signals received from an electronic control unit (ECU). So, as per ECU signals, the Hydraulic control unit (HCU) sends the brake fluid through the input line or stops the flow or take returns the brake fluid from the return lines to apply and release the brake to prevent the wheel from constant locking during braking.</a:t>
            </a:r>
          </a:p>
          <a:p>
            <a:endParaRPr lang="en-US" dirty="0"/>
          </a:p>
          <a:p>
            <a:r>
              <a:rPr lang="en-US" b="1" dirty="0">
                <a:solidFill>
                  <a:srgbClr val="FF0000"/>
                </a:solidFill>
              </a:rPr>
              <a:t>HCU consists of the following components:-</a:t>
            </a:r>
          </a:p>
          <a:p>
            <a:endParaRPr lang="en-US" dirty="0"/>
          </a:p>
          <a:p>
            <a:r>
              <a:rPr lang="en-US" dirty="0" err="1"/>
              <a:t>i</a:t>
            </a:r>
            <a:r>
              <a:rPr lang="en-US" dirty="0"/>
              <a:t>) Pump</a:t>
            </a:r>
          </a:p>
          <a:p>
            <a:r>
              <a:rPr lang="en-US" dirty="0"/>
              <a:t>ii) Accumulator</a:t>
            </a:r>
          </a:p>
          <a:p>
            <a:r>
              <a:rPr lang="en-US" dirty="0"/>
              <a:t>iii) Solenoid Valves</a:t>
            </a:r>
          </a:p>
          <a:p>
            <a:endParaRPr lang="en-US" dirty="0"/>
          </a:p>
          <a:p>
            <a:r>
              <a:rPr lang="en-US" b="1" dirty="0" err="1">
                <a:solidFill>
                  <a:srgbClr val="FF0000"/>
                </a:solidFill>
              </a:rPr>
              <a:t>i</a:t>
            </a:r>
            <a:r>
              <a:rPr lang="en-US" b="1" dirty="0">
                <a:solidFill>
                  <a:srgbClr val="FF0000"/>
                </a:solidFill>
              </a:rPr>
              <a:t>) Pump:- </a:t>
            </a:r>
            <a:r>
              <a:rPr lang="en-US" dirty="0"/>
              <a:t>The Inlet of the pump is connected to the master cylinder &amp; outlet is connected to the accumulator. The pump pressurizes the brake fluid received from the master cylinder &amp; sends it to the accumulator.</a:t>
            </a:r>
          </a:p>
          <a:p>
            <a:endParaRPr lang="en-US" dirty="0"/>
          </a:p>
          <a:p>
            <a:r>
              <a:rPr lang="en-US" b="1" dirty="0">
                <a:solidFill>
                  <a:srgbClr val="FF0000"/>
                </a:solidFill>
              </a:rPr>
              <a:t>ii) Accumulator:- </a:t>
            </a:r>
            <a:r>
              <a:rPr lang="en-US" dirty="0"/>
              <a:t>It is a storage device, which is used to store the pressurized brake fluid. The outlet of the accumulator is connected to the solenoid valves.</a:t>
            </a:r>
          </a:p>
          <a:p>
            <a:endParaRPr lang="en-US" dirty="0"/>
          </a:p>
          <a:p>
            <a:r>
              <a:rPr lang="en-US" b="1" dirty="0">
                <a:solidFill>
                  <a:srgbClr val="FF0000"/>
                </a:solidFill>
              </a:rPr>
              <a:t>iii) Solenoid valves:- </a:t>
            </a:r>
            <a:r>
              <a:rPr lang="en-US" dirty="0"/>
              <a:t>Solenoid valves work as per signal received from the ECU to –  Supply pressurizes brake fluid to apply the brake, To stop the supply of brake fluid, To take return flow of brake fluid to release brake force on the wheel.</a:t>
            </a:r>
            <a:endParaRPr lang="en-IN" dirty="0"/>
          </a:p>
        </p:txBody>
      </p:sp>
    </p:spTree>
    <p:extLst>
      <p:ext uri="{BB962C8B-B14F-4D97-AF65-F5344CB8AC3E}">
        <p14:creationId xmlns:p14="http://schemas.microsoft.com/office/powerpoint/2010/main" val="4201811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F37099-8FF4-B7E8-C746-DE25751374EF}"/>
              </a:ext>
            </a:extLst>
          </p:cNvPr>
          <p:cNvSpPr txBox="1"/>
          <p:nvPr/>
        </p:nvSpPr>
        <p:spPr>
          <a:xfrm>
            <a:off x="152400" y="152400"/>
            <a:ext cx="8991600" cy="3754874"/>
          </a:xfrm>
          <a:prstGeom prst="rect">
            <a:avLst/>
          </a:prstGeom>
          <a:noFill/>
        </p:spPr>
        <p:txBody>
          <a:bodyPr wrap="square">
            <a:spAutoFit/>
          </a:bodyPr>
          <a:lstStyle/>
          <a:p>
            <a:r>
              <a:rPr lang="en-US" sz="2000" b="1" dirty="0">
                <a:solidFill>
                  <a:srgbClr val="FF0000"/>
                </a:solidFill>
              </a:rPr>
              <a:t>3) Electronic control unit (ECU):-</a:t>
            </a:r>
          </a:p>
          <a:p>
            <a:r>
              <a:rPr lang="en-US" sz="2000" dirty="0"/>
              <a:t>It is a control unit, which receives a signal from the speed sensor &amp; sends signals to components (Accumulator, Solenoid valves, Pump, Master cylinder) to perform required operations when a brake is applied.</a:t>
            </a:r>
          </a:p>
          <a:p>
            <a:endParaRPr lang="en-US" dirty="0"/>
          </a:p>
          <a:p>
            <a:r>
              <a:rPr lang="en-US" sz="2000" b="1" dirty="0">
                <a:solidFill>
                  <a:srgbClr val="FF0000"/>
                </a:solidFill>
              </a:rPr>
              <a:t>4) Tooth wheel &amp; speed sensor:-</a:t>
            </a:r>
          </a:p>
          <a:p>
            <a:r>
              <a:rPr lang="en-US" sz="2000" dirty="0"/>
              <a:t>These devices help ECU to know about the wheel speed. The tooth wheel is connected to the wheel &amp; rotates with the wheel.</a:t>
            </a:r>
          </a:p>
          <a:p>
            <a:endParaRPr lang="en-US" sz="2000" dirty="0"/>
          </a:p>
          <a:p>
            <a:r>
              <a:rPr lang="en-US" sz="2000" dirty="0"/>
              <a:t>The speed sensor is also located behind the tooth wheel. It senses the rotation of the tooth wheel &amp; sends the signal to the ECU. So ECU gets data about the vehicle speed through the speed sensor</a:t>
            </a:r>
            <a:endParaRPr lang="en-IN" sz="2000" dirty="0"/>
          </a:p>
        </p:txBody>
      </p:sp>
      <p:pic>
        <p:nvPicPr>
          <p:cNvPr id="4" name="Picture 3">
            <a:extLst>
              <a:ext uri="{FF2B5EF4-FFF2-40B4-BE49-F238E27FC236}">
                <a16:creationId xmlns="" xmlns:a16="http://schemas.microsoft.com/office/drawing/2014/main" id="{137E36CA-5B56-592A-FBD2-056AAB75E96E}"/>
              </a:ext>
            </a:extLst>
          </p:cNvPr>
          <p:cNvPicPr>
            <a:picLocks noChangeAspect="1"/>
          </p:cNvPicPr>
          <p:nvPr/>
        </p:nvPicPr>
        <p:blipFill>
          <a:blip r:embed="rId2"/>
          <a:stretch>
            <a:fillRect/>
          </a:stretch>
        </p:blipFill>
        <p:spPr>
          <a:xfrm>
            <a:off x="1759350" y="4038600"/>
            <a:ext cx="6851250" cy="2819400"/>
          </a:xfrm>
          <a:prstGeom prst="rect">
            <a:avLst/>
          </a:prstGeom>
        </p:spPr>
      </p:pic>
    </p:spTree>
    <p:extLst>
      <p:ext uri="{BB962C8B-B14F-4D97-AF65-F5344CB8AC3E}">
        <p14:creationId xmlns:p14="http://schemas.microsoft.com/office/powerpoint/2010/main" val="4240425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61C91B8-09CD-D839-701D-470489A8A873}"/>
              </a:ext>
            </a:extLst>
          </p:cNvPr>
          <p:cNvSpPr txBox="1"/>
          <p:nvPr/>
        </p:nvSpPr>
        <p:spPr>
          <a:xfrm>
            <a:off x="-27039" y="197346"/>
            <a:ext cx="9144000" cy="6463308"/>
          </a:xfrm>
          <a:prstGeom prst="rect">
            <a:avLst/>
          </a:prstGeom>
          <a:noFill/>
        </p:spPr>
        <p:txBody>
          <a:bodyPr wrap="square">
            <a:spAutoFit/>
          </a:bodyPr>
          <a:lstStyle/>
          <a:p>
            <a:r>
              <a:rPr lang="en-US" b="1" dirty="0">
                <a:solidFill>
                  <a:srgbClr val="FF0000"/>
                </a:solidFill>
              </a:rPr>
              <a:t>The ABS works as per the following steps:-</a:t>
            </a:r>
          </a:p>
          <a:p>
            <a:endParaRPr lang="en-US" dirty="0"/>
          </a:p>
          <a:p>
            <a:r>
              <a:rPr lang="en-US" b="1" dirty="0">
                <a:solidFill>
                  <a:schemeClr val="accent1">
                    <a:lumMod val="75000"/>
                  </a:schemeClr>
                </a:solidFill>
              </a:rPr>
              <a:t>STEP-1:-</a:t>
            </a:r>
          </a:p>
          <a:p>
            <a:r>
              <a:rPr lang="en-US" dirty="0"/>
              <a:t>When the driver presses the brake pedal, the piston presses the brake fluid &amp; then ECU sends a signal to the solenoid valve &amp; pump to start the flow of brake fluid towards the brake drum.</a:t>
            </a:r>
          </a:p>
          <a:p>
            <a:endParaRPr lang="en-US" dirty="0"/>
          </a:p>
          <a:p>
            <a:r>
              <a:rPr lang="en-US" dirty="0"/>
              <a:t>Hence Brake fluid flows from –  Master cylinder -&gt; Pump -&gt; Accumulator -&gt; Solenoid valves -&gt; Brake drum and wheel stops.</a:t>
            </a:r>
          </a:p>
          <a:p>
            <a:endParaRPr lang="en-US" dirty="0"/>
          </a:p>
          <a:p>
            <a:r>
              <a:rPr lang="en-US" b="1" dirty="0">
                <a:solidFill>
                  <a:schemeClr val="accent1">
                    <a:lumMod val="75000"/>
                  </a:schemeClr>
                </a:solidFill>
              </a:rPr>
              <a:t>STEP-2:-</a:t>
            </a:r>
          </a:p>
          <a:p>
            <a:r>
              <a:rPr lang="en-US" dirty="0"/>
              <a:t>When the wheel stops due to a brake, the speed sensor sends a signal to ECU. ECU sends a signal to the pump &amp; solenoid valve to stop brake fluid flow &amp; release pressure on the wheel (by returning the brake fluid through the return line).</a:t>
            </a:r>
          </a:p>
          <a:p>
            <a:endParaRPr lang="en-US" dirty="0"/>
          </a:p>
          <a:p>
            <a:r>
              <a:rPr lang="en-US" dirty="0"/>
              <a:t>Therefore brake fluid flows from the Brake drum -&gt; Solenoid valves -&gt; Accumulator and the resulting wheel again starts to rotate.</a:t>
            </a:r>
          </a:p>
          <a:p>
            <a:endParaRPr lang="en-US" b="1" dirty="0">
              <a:solidFill>
                <a:schemeClr val="accent1">
                  <a:lumMod val="75000"/>
                </a:schemeClr>
              </a:solidFill>
            </a:endParaRPr>
          </a:p>
          <a:p>
            <a:r>
              <a:rPr lang="en-US" b="1" dirty="0">
                <a:solidFill>
                  <a:schemeClr val="accent1">
                    <a:lumMod val="75000"/>
                  </a:schemeClr>
                </a:solidFill>
              </a:rPr>
              <a:t>STEP-3:-</a:t>
            </a:r>
          </a:p>
          <a:p>
            <a:r>
              <a:rPr lang="en-US" dirty="0"/>
              <a:t>Again speed sensor sends a signal to the ECU about wheel speed. Again ECU sends a signal to the solenoid valve &amp; pump to start the flow, Hence Again brake fluid flows from – Pump -&gt; Accumulator -&gt; Solenoid valves -&gt; Wheel Drum</a:t>
            </a:r>
          </a:p>
          <a:p>
            <a:endParaRPr lang="en-US" dirty="0"/>
          </a:p>
          <a:p>
            <a:r>
              <a:rPr lang="en-US" dirty="0"/>
              <a:t>This step occurs rapidly till vehicle speed reduces or the vehicle stops without skidding.</a:t>
            </a:r>
            <a:endParaRPr lang="en-IN" dirty="0"/>
          </a:p>
        </p:txBody>
      </p:sp>
    </p:spTree>
    <p:extLst>
      <p:ext uri="{BB962C8B-B14F-4D97-AF65-F5344CB8AC3E}">
        <p14:creationId xmlns:p14="http://schemas.microsoft.com/office/powerpoint/2010/main" val="2056979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AF24685-E5AF-39CF-3468-2C511F8B110B}"/>
              </a:ext>
            </a:extLst>
          </p:cNvPr>
          <p:cNvSpPr txBox="1"/>
          <p:nvPr/>
        </p:nvSpPr>
        <p:spPr>
          <a:xfrm>
            <a:off x="228600" y="228600"/>
            <a:ext cx="8610600" cy="3970318"/>
          </a:xfrm>
          <a:prstGeom prst="rect">
            <a:avLst/>
          </a:prstGeom>
          <a:noFill/>
        </p:spPr>
        <p:txBody>
          <a:bodyPr wrap="square">
            <a:spAutoFit/>
          </a:bodyPr>
          <a:lstStyle/>
          <a:p>
            <a:endParaRPr lang="en-US" dirty="0"/>
          </a:p>
          <a:p>
            <a:r>
              <a:rPr lang="en-US" b="1" dirty="0">
                <a:solidFill>
                  <a:schemeClr val="accent1">
                    <a:lumMod val="75000"/>
                  </a:schemeClr>
                </a:solidFill>
              </a:rPr>
              <a:t>Advantages:</a:t>
            </a:r>
          </a:p>
          <a:p>
            <a:r>
              <a:rPr lang="en-US" dirty="0"/>
              <a:t>The advantages of using the Anti-lock braking system are as follows:-</a:t>
            </a:r>
          </a:p>
          <a:p>
            <a:endParaRPr lang="en-US" dirty="0"/>
          </a:p>
          <a:p>
            <a:pPr marL="285750" indent="-285750">
              <a:buFont typeface="Arial" pitchFamily="34" charset="0"/>
              <a:buChar char="•"/>
            </a:pPr>
            <a:r>
              <a:rPr lang="en-US" dirty="0"/>
              <a:t>Less braking distance</a:t>
            </a:r>
          </a:p>
          <a:p>
            <a:pPr marL="285750" indent="-285750">
              <a:buFont typeface="Arial" pitchFamily="34" charset="0"/>
              <a:buChar char="•"/>
            </a:pPr>
            <a:r>
              <a:rPr lang="en-US" dirty="0"/>
              <a:t>Good steering control, so the vehicle can turn in the desired direction</a:t>
            </a:r>
          </a:p>
          <a:p>
            <a:pPr marL="285750" indent="-285750">
              <a:buFont typeface="Arial" pitchFamily="34" charset="0"/>
              <a:buChar char="•"/>
            </a:pPr>
            <a:r>
              <a:rPr lang="en-US" dirty="0"/>
              <a:t>Avoids accidents.</a:t>
            </a:r>
          </a:p>
          <a:p>
            <a:endParaRPr lang="en-US" dirty="0"/>
          </a:p>
          <a:p>
            <a:endParaRPr lang="en-US" dirty="0"/>
          </a:p>
          <a:p>
            <a:r>
              <a:rPr lang="en-US" b="1" dirty="0">
                <a:solidFill>
                  <a:schemeClr val="accent1">
                    <a:lumMod val="75000"/>
                  </a:schemeClr>
                </a:solidFill>
              </a:rPr>
              <a:t>Anti-lock braking system applications:</a:t>
            </a:r>
          </a:p>
          <a:p>
            <a:r>
              <a:rPr lang="en-US" dirty="0"/>
              <a:t>The ABS has the following applications:-</a:t>
            </a:r>
          </a:p>
          <a:p>
            <a:endParaRPr lang="en-US" dirty="0"/>
          </a:p>
          <a:p>
            <a:pPr marL="285750" indent="-285750">
              <a:buFont typeface="Arial" pitchFamily="34" charset="0"/>
              <a:buChar char="•"/>
            </a:pPr>
            <a:r>
              <a:rPr lang="en-US" dirty="0"/>
              <a:t>Bike</a:t>
            </a:r>
          </a:p>
          <a:p>
            <a:pPr marL="285750" indent="-285750">
              <a:buFont typeface="Arial" pitchFamily="34" charset="0"/>
              <a:buChar char="•"/>
            </a:pPr>
            <a:r>
              <a:rPr lang="en-US" dirty="0"/>
              <a:t>Car</a:t>
            </a:r>
          </a:p>
        </p:txBody>
      </p:sp>
    </p:spTree>
    <p:extLst>
      <p:ext uri="{BB962C8B-B14F-4D97-AF65-F5344CB8AC3E}">
        <p14:creationId xmlns:p14="http://schemas.microsoft.com/office/powerpoint/2010/main" val="575503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2AF66F6-71F3-604B-B136-BF3DB0E2F7B6}"/>
              </a:ext>
            </a:extLst>
          </p:cNvPr>
          <p:cNvSpPr txBox="1"/>
          <p:nvPr/>
        </p:nvSpPr>
        <p:spPr>
          <a:xfrm>
            <a:off x="381000" y="182701"/>
            <a:ext cx="8153400" cy="5755422"/>
          </a:xfrm>
          <a:prstGeom prst="rect">
            <a:avLst/>
          </a:prstGeom>
          <a:noFill/>
        </p:spPr>
        <p:txBody>
          <a:bodyPr wrap="square">
            <a:spAutoFit/>
          </a:bodyPr>
          <a:lstStyle/>
          <a:p>
            <a:pPr algn="ctr"/>
            <a:r>
              <a:rPr lang="en-US" sz="2800" b="1" dirty="0">
                <a:solidFill>
                  <a:schemeClr val="accent1">
                    <a:lumMod val="75000"/>
                  </a:schemeClr>
                </a:solidFill>
              </a:rPr>
              <a:t>CNC Machines </a:t>
            </a:r>
            <a:r>
              <a:rPr lang="en-US" sz="2000" b="1" dirty="0">
                <a:solidFill>
                  <a:schemeClr val="accent1">
                    <a:lumMod val="75000"/>
                  </a:schemeClr>
                </a:solidFill>
              </a:rPr>
              <a:t>(Only Black Diagram and explanation)</a:t>
            </a:r>
          </a:p>
          <a:p>
            <a:pPr algn="ctr"/>
            <a:endParaRPr lang="en-US" sz="2000" b="1" dirty="0">
              <a:solidFill>
                <a:schemeClr val="accent1">
                  <a:lumMod val="75000"/>
                </a:schemeClr>
              </a:solidFill>
            </a:endParaRPr>
          </a:p>
          <a:p>
            <a:pPr algn="just"/>
            <a:r>
              <a:rPr lang="en-US" sz="2000" dirty="0"/>
              <a:t>CNC stands for Computer Numerical Control. </a:t>
            </a:r>
          </a:p>
          <a:p>
            <a:pPr algn="just"/>
            <a:r>
              <a:rPr lang="en-US" sz="2000" dirty="0"/>
              <a:t>When computers are used to control a Numerical Control (NC) machine tool than the machine is called CNC machine. </a:t>
            </a:r>
          </a:p>
          <a:p>
            <a:pPr algn="just"/>
            <a:r>
              <a:rPr lang="en-US" sz="2000" dirty="0"/>
              <a:t>In other words, the use of computers to control machine tools like lathe, mills, slotter, shaper </a:t>
            </a:r>
            <a:r>
              <a:rPr lang="en-US" sz="2000" dirty="0" err="1"/>
              <a:t>etc</a:t>
            </a:r>
            <a:r>
              <a:rPr lang="en-US" sz="2000" dirty="0"/>
              <a:t> is called CNC machine.</a:t>
            </a:r>
          </a:p>
          <a:p>
            <a:pPr algn="just"/>
            <a:endParaRPr lang="en-US" sz="2000" dirty="0"/>
          </a:p>
          <a:p>
            <a:pPr algn="just"/>
            <a:r>
              <a:rPr lang="en-US" sz="2000" dirty="0"/>
              <a:t>The cutting operations performed by the CNC is called CNC machining. </a:t>
            </a:r>
          </a:p>
          <a:p>
            <a:pPr algn="just"/>
            <a:endParaRPr lang="en-US" sz="2000" dirty="0"/>
          </a:p>
          <a:p>
            <a:pPr algn="just"/>
            <a:r>
              <a:rPr lang="en-US" sz="2000" dirty="0"/>
              <a:t>The Various machining services in which CNC machine is used are known as CNC machining services. </a:t>
            </a:r>
          </a:p>
          <a:p>
            <a:pPr algn="just"/>
            <a:endParaRPr lang="en-US" sz="2000" dirty="0"/>
          </a:p>
          <a:p>
            <a:pPr algn="just"/>
            <a:r>
              <a:rPr lang="en-US" sz="2000" dirty="0"/>
              <a:t>In CNC machine shops, programs are designed or prepared first, and then it is fed to the CNC machine. </a:t>
            </a:r>
          </a:p>
          <a:p>
            <a:pPr algn="just"/>
            <a:endParaRPr lang="en-US" sz="2000" dirty="0"/>
          </a:p>
          <a:p>
            <a:pPr algn="just"/>
            <a:r>
              <a:rPr lang="en-US" sz="2000" dirty="0"/>
              <a:t>According to the program, the CNC controls the motion and speed of the machine tools.</a:t>
            </a:r>
            <a:endParaRPr lang="en-IN" sz="2000" dirty="0"/>
          </a:p>
        </p:txBody>
      </p:sp>
    </p:spTree>
    <p:extLst>
      <p:ext uri="{BB962C8B-B14F-4D97-AF65-F5344CB8AC3E}">
        <p14:creationId xmlns:p14="http://schemas.microsoft.com/office/powerpoint/2010/main" val="4086240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694B18B-AFF5-8A60-DEC6-8BCA9A555232}"/>
              </a:ext>
            </a:extLst>
          </p:cNvPr>
          <p:cNvPicPr>
            <a:picLocks noChangeAspect="1"/>
          </p:cNvPicPr>
          <p:nvPr/>
        </p:nvPicPr>
        <p:blipFill>
          <a:blip r:embed="rId2"/>
          <a:stretch>
            <a:fillRect/>
          </a:stretch>
        </p:blipFill>
        <p:spPr>
          <a:xfrm>
            <a:off x="914400" y="533400"/>
            <a:ext cx="7315200" cy="6291262"/>
          </a:xfrm>
          <a:prstGeom prst="rect">
            <a:avLst/>
          </a:prstGeom>
        </p:spPr>
      </p:pic>
    </p:spTree>
    <p:extLst>
      <p:ext uri="{BB962C8B-B14F-4D97-AF65-F5344CB8AC3E}">
        <p14:creationId xmlns:p14="http://schemas.microsoft.com/office/powerpoint/2010/main" val="3299870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25B0391-9013-3694-0A35-D834D65B5713}"/>
              </a:ext>
            </a:extLst>
          </p:cNvPr>
          <p:cNvSpPr txBox="1"/>
          <p:nvPr/>
        </p:nvSpPr>
        <p:spPr>
          <a:xfrm>
            <a:off x="0" y="152400"/>
            <a:ext cx="8915400" cy="6370975"/>
          </a:xfrm>
          <a:prstGeom prst="rect">
            <a:avLst/>
          </a:prstGeom>
          <a:noFill/>
        </p:spPr>
        <p:txBody>
          <a:bodyPr wrap="square">
            <a:spAutoFit/>
          </a:bodyPr>
          <a:lstStyle/>
          <a:p>
            <a:pPr algn="ctr"/>
            <a:r>
              <a:rPr lang="en-US" sz="2000" b="1" dirty="0">
                <a:solidFill>
                  <a:schemeClr val="accent1">
                    <a:lumMod val="75000"/>
                  </a:schemeClr>
                </a:solidFill>
              </a:rPr>
              <a:t>Main Parts of CNC Machine</a:t>
            </a:r>
          </a:p>
          <a:p>
            <a:r>
              <a:rPr lang="en-US" sz="2000" dirty="0"/>
              <a:t>The main parts of the CNC machine are</a:t>
            </a:r>
          </a:p>
          <a:p>
            <a:pPr marL="514350" indent="-514350">
              <a:buAutoNum type="romanLcParenBoth"/>
            </a:pPr>
            <a:r>
              <a:rPr lang="en-US" sz="2400" b="1" dirty="0">
                <a:solidFill>
                  <a:schemeClr val="accent1">
                    <a:lumMod val="75000"/>
                  </a:schemeClr>
                </a:solidFill>
              </a:rPr>
              <a:t>Input Devices: </a:t>
            </a:r>
            <a:r>
              <a:rPr lang="en-US" sz="2000" dirty="0"/>
              <a:t>These are the devices which are used to input the part program in the CNC machine. </a:t>
            </a:r>
          </a:p>
          <a:p>
            <a:r>
              <a:rPr lang="en-US" sz="2000" dirty="0"/>
              <a:t>        There are three commonly used input devices and these are punch tape reader,</a:t>
            </a:r>
          </a:p>
          <a:p>
            <a:r>
              <a:rPr lang="en-US" sz="2000" dirty="0"/>
              <a:t>       magnetic tape reader and computer via RS-232-C communication.</a:t>
            </a:r>
          </a:p>
          <a:p>
            <a:endParaRPr lang="en-US" sz="2000" dirty="0"/>
          </a:p>
          <a:p>
            <a:r>
              <a:rPr lang="en-US" sz="2400" b="1" dirty="0">
                <a:solidFill>
                  <a:schemeClr val="accent1">
                    <a:lumMod val="75000"/>
                  </a:schemeClr>
                </a:solidFill>
              </a:rPr>
              <a:t>(ii) Machine Control Unit (MCU): </a:t>
            </a:r>
            <a:r>
              <a:rPr lang="en-US" sz="2000" dirty="0"/>
              <a:t>It is the heart of the CNC machine. It performs all the controlling action of the CNC machine, the various functions performed by the MCU are:</a:t>
            </a:r>
          </a:p>
          <a:p>
            <a:endParaRPr lang="en-US" sz="2000" dirty="0"/>
          </a:p>
          <a:p>
            <a:pPr marL="342900" indent="-342900">
              <a:buFont typeface="Arial" pitchFamily="34" charset="0"/>
              <a:buChar char="•"/>
            </a:pPr>
            <a:r>
              <a:rPr lang="en-US" sz="2000" dirty="0"/>
              <a:t>It reads the coded instructions fed into it.</a:t>
            </a:r>
          </a:p>
          <a:p>
            <a:pPr marL="342900" indent="-342900">
              <a:buFont typeface="Arial" pitchFamily="34" charset="0"/>
              <a:buChar char="•"/>
            </a:pPr>
            <a:r>
              <a:rPr lang="en-US" sz="2000" dirty="0"/>
              <a:t>It decodes the coded instruction.</a:t>
            </a:r>
          </a:p>
          <a:p>
            <a:pPr marL="342900" indent="-342900">
              <a:buFont typeface="Arial" pitchFamily="34" charset="0"/>
              <a:buChar char="•"/>
            </a:pPr>
            <a:r>
              <a:rPr lang="en-US" sz="2000" dirty="0"/>
              <a:t>It implements interpolation ( linear, circular and helical ) to generate axis motion commands.</a:t>
            </a:r>
          </a:p>
          <a:p>
            <a:pPr marL="342900" indent="-342900">
              <a:buFont typeface="Arial" pitchFamily="34" charset="0"/>
              <a:buChar char="•"/>
            </a:pPr>
            <a:r>
              <a:rPr lang="en-US" sz="2000" dirty="0"/>
              <a:t>It feeds the axis motion commands to the amplifier circuits for driving the axis mechanisms.</a:t>
            </a:r>
          </a:p>
          <a:p>
            <a:pPr marL="342900" indent="-342900">
              <a:buFont typeface="Arial" pitchFamily="34" charset="0"/>
              <a:buChar char="•"/>
            </a:pPr>
            <a:r>
              <a:rPr lang="en-US" sz="2000" dirty="0"/>
              <a:t>It receives the feedback signals of position and speed for each drive axis.</a:t>
            </a:r>
          </a:p>
          <a:p>
            <a:pPr marL="342900" indent="-342900">
              <a:buFont typeface="Arial" pitchFamily="34" charset="0"/>
              <a:buChar char="•"/>
            </a:pPr>
            <a:r>
              <a:rPr lang="en-US" sz="2000" dirty="0"/>
              <a:t>It implements the auxiliary control functions such as coolant or spindle on/off and tool change.</a:t>
            </a:r>
            <a:endParaRPr lang="en-IN" sz="2000" dirty="0"/>
          </a:p>
        </p:txBody>
      </p:sp>
    </p:spTree>
    <p:extLst>
      <p:ext uri="{BB962C8B-B14F-4D97-AF65-F5344CB8AC3E}">
        <p14:creationId xmlns:p14="http://schemas.microsoft.com/office/powerpoint/2010/main" val="4088228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B145913-31F2-66AC-9B73-ECEDD57C84CC}"/>
              </a:ext>
            </a:extLst>
          </p:cNvPr>
          <p:cNvSpPr txBox="1"/>
          <p:nvPr/>
        </p:nvSpPr>
        <p:spPr>
          <a:xfrm>
            <a:off x="105697" y="609600"/>
            <a:ext cx="9067800" cy="6232475"/>
          </a:xfrm>
          <a:prstGeom prst="rect">
            <a:avLst/>
          </a:prstGeom>
          <a:noFill/>
        </p:spPr>
        <p:txBody>
          <a:bodyPr wrap="square">
            <a:spAutoFit/>
          </a:bodyPr>
          <a:lstStyle/>
          <a:p>
            <a:r>
              <a:rPr lang="en-US" sz="2100" b="1" dirty="0">
                <a:solidFill>
                  <a:schemeClr val="accent1">
                    <a:lumMod val="75000"/>
                  </a:schemeClr>
                </a:solidFill>
              </a:rPr>
              <a:t>(iii) Machine Tool: </a:t>
            </a:r>
            <a:r>
              <a:rPr lang="en-US" sz="2100" dirty="0"/>
              <a:t>A CNC machine tool always has a slide table and a spindle to control of the position and speed. The machine table is controlled in X and Y axis direction and the spindle is controlled in the Z axis direction.</a:t>
            </a:r>
          </a:p>
          <a:p>
            <a:endParaRPr lang="en-US" sz="2100" dirty="0"/>
          </a:p>
          <a:p>
            <a:r>
              <a:rPr lang="en-US" sz="2100" b="1" dirty="0">
                <a:solidFill>
                  <a:schemeClr val="accent1">
                    <a:lumMod val="75000"/>
                  </a:schemeClr>
                </a:solidFill>
              </a:rPr>
              <a:t>(iv) Driving System: </a:t>
            </a:r>
            <a:r>
              <a:rPr lang="en-US" sz="2100" dirty="0"/>
              <a:t>The driving system of a CNC machine consists of amplifier circuits, drive motors and ball lead screw. The MCU feeds the signals (i.e. of position and speed) of each axis to the amplifier circuits. The control signals are than augmented (increased) to actuate the drive motors. And the actuated drive motors rotate the ball lead screw to position the machine table.</a:t>
            </a:r>
          </a:p>
          <a:p>
            <a:endParaRPr lang="en-US" sz="2100" dirty="0"/>
          </a:p>
          <a:p>
            <a:r>
              <a:rPr lang="en-US" sz="2100" b="1" dirty="0">
                <a:solidFill>
                  <a:schemeClr val="accent1">
                    <a:lumMod val="75000"/>
                  </a:schemeClr>
                </a:solidFill>
              </a:rPr>
              <a:t>(v) Feedback System: </a:t>
            </a:r>
            <a:r>
              <a:rPr lang="en-US" sz="2100" dirty="0"/>
              <a:t>This system consists of transducers that act as sensors. It is also called a measuring system. It contains position and speed transducers that continuously monitor the position and speed of the cutting tool located at any instant. The MCU receives the signals from these transducers and it uses the difference between the reference signals and feedback signals to generate the control signals for correcting the position and speed errors.</a:t>
            </a:r>
          </a:p>
          <a:p>
            <a:endParaRPr lang="en-US" sz="2100" dirty="0"/>
          </a:p>
          <a:p>
            <a:r>
              <a:rPr lang="en-US" sz="2100" b="1" dirty="0">
                <a:solidFill>
                  <a:schemeClr val="accent1">
                    <a:lumMod val="75000"/>
                  </a:schemeClr>
                </a:solidFill>
              </a:rPr>
              <a:t>(vi) Display Unit: </a:t>
            </a:r>
            <a:r>
              <a:rPr lang="en-US" sz="2100" dirty="0"/>
              <a:t>A monitor is used to display the programs, commands and other useful data of CNC machine.</a:t>
            </a:r>
            <a:endParaRPr lang="en-IN" sz="2100" dirty="0"/>
          </a:p>
        </p:txBody>
      </p:sp>
    </p:spTree>
    <p:extLst>
      <p:ext uri="{BB962C8B-B14F-4D97-AF65-F5344CB8AC3E}">
        <p14:creationId xmlns:p14="http://schemas.microsoft.com/office/powerpoint/2010/main" val="447908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F12F999-6D14-4258-C02D-751AEDDB8788}"/>
              </a:ext>
            </a:extLst>
          </p:cNvPr>
          <p:cNvSpPr txBox="1"/>
          <p:nvPr/>
        </p:nvSpPr>
        <p:spPr>
          <a:xfrm>
            <a:off x="76200" y="338304"/>
            <a:ext cx="8763000" cy="6063198"/>
          </a:xfrm>
          <a:prstGeom prst="rect">
            <a:avLst/>
          </a:prstGeom>
          <a:noFill/>
        </p:spPr>
        <p:txBody>
          <a:bodyPr wrap="square">
            <a:spAutoFit/>
          </a:bodyPr>
          <a:lstStyle/>
          <a:p>
            <a:r>
              <a:rPr lang="en-US" sz="2800" b="1" dirty="0">
                <a:solidFill>
                  <a:schemeClr val="accent1">
                    <a:lumMod val="75000"/>
                  </a:schemeClr>
                </a:solidFill>
              </a:rPr>
              <a:t>How CNC Machine Works?</a:t>
            </a:r>
          </a:p>
          <a:p>
            <a:pPr marL="285750" indent="-285750">
              <a:buFont typeface="Arial" panose="020B0604020202020204" pitchFamily="34" charset="0"/>
              <a:buChar char="•"/>
            </a:pPr>
            <a:r>
              <a:rPr lang="en-US" sz="2400" dirty="0"/>
              <a:t>First, the part program is inserted into the MCU of the CNC.</a:t>
            </a:r>
          </a:p>
          <a:p>
            <a:pPr marL="285750" indent="-285750">
              <a:buFont typeface="Arial" panose="020B0604020202020204" pitchFamily="34" charset="0"/>
              <a:buChar char="•"/>
            </a:pPr>
            <a:r>
              <a:rPr lang="en-US" sz="2400" dirty="0"/>
              <a:t>In MCU all the data process takes place and according to the program prepared, it prepares all the motion commands and sends it to the driving system.</a:t>
            </a:r>
          </a:p>
          <a:p>
            <a:pPr marL="285750" indent="-285750">
              <a:buFont typeface="Arial" panose="020B0604020202020204" pitchFamily="34" charset="0"/>
              <a:buChar char="•"/>
            </a:pPr>
            <a:r>
              <a:rPr lang="en-US" sz="2400" dirty="0"/>
              <a:t>The drive system works as the motion commands are sent by MCU. The drive system controls the motion and velocity of the machine tool.</a:t>
            </a:r>
          </a:p>
          <a:p>
            <a:pPr marL="285750" indent="-285750">
              <a:buFont typeface="Arial" panose="020B0604020202020204" pitchFamily="34" charset="0"/>
              <a:buChar char="•"/>
            </a:pPr>
            <a:r>
              <a:rPr lang="en-US" sz="2400" dirty="0"/>
              <a:t>The feedback system records the position and velocity measurement of the machine tool and sends a feedback signal to the MCU.</a:t>
            </a:r>
          </a:p>
          <a:p>
            <a:pPr marL="285750" indent="-285750">
              <a:buFont typeface="Arial" panose="020B0604020202020204" pitchFamily="34" charset="0"/>
              <a:buChar char="•"/>
            </a:pPr>
            <a:r>
              <a:rPr lang="en-US" sz="2400" dirty="0"/>
              <a:t>In MCU, the feedback signals are compared with the reference signals and if there are errors, it corrects it and sends new signals to the machine tool for the right operation to happen.</a:t>
            </a:r>
          </a:p>
          <a:p>
            <a:pPr marL="285750" indent="-285750">
              <a:buFont typeface="Arial" panose="020B0604020202020204" pitchFamily="34" charset="0"/>
              <a:buChar char="•"/>
            </a:pPr>
            <a:r>
              <a:rPr lang="en-US" sz="2400" dirty="0"/>
              <a:t>A display unit is used to see all the commands, programs and other important data. It acts as the eye of the machine.</a:t>
            </a:r>
            <a:endParaRPr lang="en-IN" sz="2400" dirty="0"/>
          </a:p>
        </p:txBody>
      </p:sp>
    </p:spTree>
    <p:extLst>
      <p:ext uri="{BB962C8B-B14F-4D97-AF65-F5344CB8AC3E}">
        <p14:creationId xmlns:p14="http://schemas.microsoft.com/office/powerpoint/2010/main" val="4256667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0940AC3-FC50-1657-7FF3-5C0290C2C349}"/>
              </a:ext>
            </a:extLst>
          </p:cNvPr>
          <p:cNvSpPr txBox="1"/>
          <p:nvPr/>
        </p:nvSpPr>
        <p:spPr>
          <a:xfrm>
            <a:off x="76200" y="338304"/>
            <a:ext cx="8686800" cy="4339650"/>
          </a:xfrm>
          <a:prstGeom prst="rect">
            <a:avLst/>
          </a:prstGeom>
          <a:noFill/>
        </p:spPr>
        <p:txBody>
          <a:bodyPr wrap="square">
            <a:spAutoFit/>
          </a:bodyPr>
          <a:lstStyle/>
          <a:p>
            <a:r>
              <a:rPr lang="en-US" sz="2400" b="1" dirty="0">
                <a:solidFill>
                  <a:schemeClr val="accent1">
                    <a:lumMod val="75000"/>
                  </a:schemeClr>
                </a:solidFill>
              </a:rPr>
              <a:t>Advantages</a:t>
            </a:r>
          </a:p>
          <a:p>
            <a:pPr marL="285750" indent="-285750">
              <a:buFont typeface="Arial" panose="020B0604020202020204" pitchFamily="34" charset="0"/>
              <a:buChar char="•"/>
            </a:pPr>
            <a:r>
              <a:rPr lang="en-US" dirty="0"/>
              <a:t>It can produce jobs with the highest accuracy and precision than any other manual machine.</a:t>
            </a:r>
          </a:p>
          <a:p>
            <a:pPr marL="285750" indent="-285750">
              <a:buFont typeface="Arial" panose="020B0604020202020204" pitchFamily="34" charset="0"/>
              <a:buChar char="•"/>
            </a:pPr>
            <a:r>
              <a:rPr lang="en-US" dirty="0"/>
              <a:t>It can be run for 24 hours a day.</a:t>
            </a:r>
          </a:p>
          <a:p>
            <a:pPr marL="285750" indent="-285750">
              <a:buFont typeface="Arial" panose="020B0604020202020204" pitchFamily="34" charset="0"/>
              <a:buChar char="•"/>
            </a:pPr>
            <a:r>
              <a:rPr lang="en-US" dirty="0"/>
              <a:t>The parts produced by it have the same accuracy. There is no variation in the parts manufactured.</a:t>
            </a:r>
          </a:p>
          <a:p>
            <a:pPr marL="285750" indent="-285750">
              <a:buFont typeface="Arial" panose="020B0604020202020204" pitchFamily="34" charset="0"/>
              <a:buChar char="•"/>
            </a:pPr>
            <a:r>
              <a:rPr lang="en-US" dirty="0"/>
              <a:t>A highly skilled operator is not required to operate it. A semi-skilled operator can also operate accurately and more precisely.</a:t>
            </a:r>
          </a:p>
          <a:p>
            <a:pPr marL="285750" indent="-285750">
              <a:buFont typeface="Arial" panose="020B0604020202020204" pitchFamily="34" charset="0"/>
              <a:buChar char="•"/>
            </a:pPr>
            <a:r>
              <a:rPr lang="en-US" dirty="0"/>
              <a:t>Operators can easily make changes and improvements and reduce the delay time.</a:t>
            </a:r>
          </a:p>
          <a:p>
            <a:pPr marL="285750" indent="-285750">
              <a:buFont typeface="Arial" panose="020B0604020202020204" pitchFamily="34" charset="0"/>
              <a:buChar char="•"/>
            </a:pPr>
            <a:r>
              <a:rPr lang="en-US" dirty="0"/>
              <a:t>It has the capability to produce complex designs with high accuracy in minimum possible time.</a:t>
            </a:r>
          </a:p>
          <a:p>
            <a:pPr marL="285750" indent="-285750">
              <a:buFont typeface="Arial" panose="020B0604020202020204" pitchFamily="34" charset="0"/>
              <a:buChar char="•"/>
            </a:pPr>
            <a:r>
              <a:rPr lang="en-US" dirty="0"/>
              <a:t>The modern design software, allows the designer to simulate the manufacturer of his/her idea. And this removes the need for making a prototype or model and saves time and money.</a:t>
            </a:r>
          </a:p>
          <a:p>
            <a:pPr marL="285750" indent="-285750">
              <a:buFont typeface="Arial" panose="020B0604020202020204" pitchFamily="34" charset="0"/>
              <a:buChar char="•"/>
            </a:pPr>
            <a:r>
              <a:rPr lang="en-US" dirty="0"/>
              <a:t>Fewer workers are required to operate a CNC and save labor costs.</a:t>
            </a:r>
            <a:endParaRPr lang="en-IN" dirty="0"/>
          </a:p>
        </p:txBody>
      </p:sp>
    </p:spTree>
    <p:extLst>
      <p:ext uri="{BB962C8B-B14F-4D97-AF65-F5344CB8AC3E}">
        <p14:creationId xmlns:p14="http://schemas.microsoft.com/office/powerpoint/2010/main" val="123570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Manual Input 22">
            <a:extLst>
              <a:ext uri="{FF2B5EF4-FFF2-40B4-BE49-F238E27FC236}">
                <a16:creationId xmlns="" xmlns:a16="http://schemas.microsoft.com/office/drawing/2014/main" id="{192C2452-8F1B-8168-075D-8E9646763801}"/>
              </a:ext>
            </a:extLst>
          </p:cNvPr>
          <p:cNvSpPr/>
          <p:nvPr/>
        </p:nvSpPr>
        <p:spPr>
          <a:xfrm rot="16200000">
            <a:off x="7867650" y="4688450"/>
            <a:ext cx="876300" cy="323850"/>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1">
            <a:extLst>
              <a:ext uri="{FF2B5EF4-FFF2-40B4-BE49-F238E27FC236}">
                <a16:creationId xmlns="" xmlns:a16="http://schemas.microsoft.com/office/drawing/2014/main" id="{A472D543-85C5-E9C4-5D48-EAF13D4CEC44}"/>
              </a:ext>
            </a:extLst>
          </p:cNvPr>
          <p:cNvPicPr>
            <a:picLocks noChangeAspect="1"/>
          </p:cNvPicPr>
          <p:nvPr/>
        </p:nvPicPr>
        <p:blipFill>
          <a:blip r:embed="rId2"/>
          <a:stretch>
            <a:fillRect/>
          </a:stretch>
        </p:blipFill>
        <p:spPr>
          <a:xfrm>
            <a:off x="1600200" y="533401"/>
            <a:ext cx="6210300" cy="2057400"/>
          </a:xfrm>
          <a:prstGeom prst="rect">
            <a:avLst/>
          </a:prstGeom>
        </p:spPr>
      </p:pic>
      <p:sp>
        <p:nvSpPr>
          <p:cNvPr id="3" name="Rectangle 2">
            <a:extLst>
              <a:ext uri="{FF2B5EF4-FFF2-40B4-BE49-F238E27FC236}">
                <a16:creationId xmlns="" xmlns:a16="http://schemas.microsoft.com/office/drawing/2014/main" id="{E255F830-2F5C-7B39-48B1-8AD0C3DE0BF1}"/>
              </a:ext>
            </a:extLst>
          </p:cNvPr>
          <p:cNvSpPr/>
          <p:nvPr/>
        </p:nvSpPr>
        <p:spPr>
          <a:xfrm>
            <a:off x="304800" y="2895600"/>
            <a:ext cx="1066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Compass</a:t>
            </a:r>
            <a:endParaRPr lang="en-IN" dirty="0"/>
          </a:p>
        </p:txBody>
      </p:sp>
      <p:sp>
        <p:nvSpPr>
          <p:cNvPr id="4" name="Rectangle 3">
            <a:extLst>
              <a:ext uri="{FF2B5EF4-FFF2-40B4-BE49-F238E27FC236}">
                <a16:creationId xmlns="" xmlns:a16="http://schemas.microsoft.com/office/drawing/2014/main" id="{E50EDD1E-84B0-2548-062A-B013A45E3FC6}"/>
              </a:ext>
            </a:extLst>
          </p:cNvPr>
          <p:cNvSpPr/>
          <p:nvPr/>
        </p:nvSpPr>
        <p:spPr>
          <a:xfrm>
            <a:off x="304800" y="3886200"/>
            <a:ext cx="10668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Course set control</a:t>
            </a:r>
            <a:endParaRPr lang="en-IN" dirty="0"/>
          </a:p>
        </p:txBody>
      </p:sp>
      <p:sp>
        <p:nvSpPr>
          <p:cNvPr id="5" name="Rectangle 4">
            <a:extLst>
              <a:ext uri="{FF2B5EF4-FFF2-40B4-BE49-F238E27FC236}">
                <a16:creationId xmlns="" xmlns:a16="http://schemas.microsoft.com/office/drawing/2014/main" id="{ACA7C6AF-C140-68FD-DBA1-285795AC995E}"/>
              </a:ext>
            </a:extLst>
          </p:cNvPr>
          <p:cNvSpPr/>
          <p:nvPr/>
        </p:nvSpPr>
        <p:spPr>
          <a:xfrm>
            <a:off x="1676400" y="3505200"/>
            <a:ext cx="1066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Control Unit</a:t>
            </a:r>
            <a:endParaRPr lang="en-IN" dirty="0"/>
          </a:p>
        </p:txBody>
      </p:sp>
      <p:sp>
        <p:nvSpPr>
          <p:cNvPr id="6" name="Rectangle 5">
            <a:extLst>
              <a:ext uri="{FF2B5EF4-FFF2-40B4-BE49-F238E27FC236}">
                <a16:creationId xmlns="" xmlns:a16="http://schemas.microsoft.com/office/drawing/2014/main" id="{6F92B4B6-5F5A-6B6B-09F8-83D86985F6BD}"/>
              </a:ext>
            </a:extLst>
          </p:cNvPr>
          <p:cNvSpPr/>
          <p:nvPr/>
        </p:nvSpPr>
        <p:spPr>
          <a:xfrm>
            <a:off x="2971800" y="3505200"/>
            <a:ext cx="1066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Error amplifier</a:t>
            </a:r>
            <a:endParaRPr lang="en-IN" dirty="0"/>
          </a:p>
        </p:txBody>
      </p:sp>
      <p:sp>
        <p:nvSpPr>
          <p:cNvPr id="7" name="Rectangle 6">
            <a:extLst>
              <a:ext uri="{FF2B5EF4-FFF2-40B4-BE49-F238E27FC236}">
                <a16:creationId xmlns="" xmlns:a16="http://schemas.microsoft.com/office/drawing/2014/main" id="{092E7DD9-83EF-D675-CA45-37C9DD6C95D1}"/>
              </a:ext>
            </a:extLst>
          </p:cNvPr>
          <p:cNvSpPr/>
          <p:nvPr/>
        </p:nvSpPr>
        <p:spPr>
          <a:xfrm>
            <a:off x="4191000" y="3505200"/>
            <a:ext cx="1066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Transmitter</a:t>
            </a:r>
            <a:endParaRPr lang="en-IN" dirty="0"/>
          </a:p>
        </p:txBody>
      </p:sp>
      <p:sp>
        <p:nvSpPr>
          <p:cNvPr id="8" name="Rectangle 7">
            <a:extLst>
              <a:ext uri="{FF2B5EF4-FFF2-40B4-BE49-F238E27FC236}">
                <a16:creationId xmlns="" xmlns:a16="http://schemas.microsoft.com/office/drawing/2014/main" id="{E9AF150A-02D8-32CF-C59E-615AFB61A473}"/>
              </a:ext>
            </a:extLst>
          </p:cNvPr>
          <p:cNvSpPr/>
          <p:nvPr/>
        </p:nvSpPr>
        <p:spPr>
          <a:xfrm>
            <a:off x="5410200" y="3505200"/>
            <a:ext cx="1066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Receiver</a:t>
            </a:r>
            <a:endParaRPr lang="en-IN" dirty="0"/>
          </a:p>
        </p:txBody>
      </p:sp>
      <p:sp>
        <p:nvSpPr>
          <p:cNvPr id="9" name="Rectangle 8">
            <a:extLst>
              <a:ext uri="{FF2B5EF4-FFF2-40B4-BE49-F238E27FC236}">
                <a16:creationId xmlns="" xmlns:a16="http://schemas.microsoft.com/office/drawing/2014/main" id="{20074B34-E054-EA08-BBE8-21BA734A7979}"/>
              </a:ext>
            </a:extLst>
          </p:cNvPr>
          <p:cNvSpPr/>
          <p:nvPr/>
        </p:nvSpPr>
        <p:spPr>
          <a:xfrm>
            <a:off x="6629400" y="3505200"/>
            <a:ext cx="1066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Steering Gear</a:t>
            </a:r>
            <a:endParaRPr lang="en-IN" dirty="0"/>
          </a:p>
        </p:txBody>
      </p:sp>
      <p:cxnSp>
        <p:nvCxnSpPr>
          <p:cNvPr id="11" name="Connector: Elbow 10">
            <a:extLst>
              <a:ext uri="{FF2B5EF4-FFF2-40B4-BE49-F238E27FC236}">
                <a16:creationId xmlns="" xmlns:a16="http://schemas.microsoft.com/office/drawing/2014/main" id="{ACC49283-E202-1FC3-7E62-E5CE7BC6CB34}"/>
              </a:ext>
            </a:extLst>
          </p:cNvPr>
          <p:cNvCxnSpPr>
            <a:stCxn id="3" idx="3"/>
            <a:endCxn id="5" idx="1"/>
          </p:cNvCxnSpPr>
          <p:nvPr/>
        </p:nvCxnSpPr>
        <p:spPr>
          <a:xfrm>
            <a:off x="1371600" y="3238500"/>
            <a:ext cx="304800" cy="609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 xmlns:a16="http://schemas.microsoft.com/office/drawing/2014/main" id="{7EA73F61-B331-C469-7E7E-DA0176DAF60F}"/>
              </a:ext>
            </a:extLst>
          </p:cNvPr>
          <p:cNvCxnSpPr>
            <a:stCxn id="4" idx="3"/>
            <a:endCxn id="5" idx="1"/>
          </p:cNvCxnSpPr>
          <p:nvPr/>
        </p:nvCxnSpPr>
        <p:spPr>
          <a:xfrm flipV="1">
            <a:off x="1371600" y="3848100"/>
            <a:ext cx="304800" cy="609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7AF7C303-B680-EF95-6882-A4D0E3201B70}"/>
              </a:ext>
            </a:extLst>
          </p:cNvPr>
          <p:cNvCxnSpPr>
            <a:stCxn id="5" idx="3"/>
            <a:endCxn id="6" idx="1"/>
          </p:cNvCxnSpPr>
          <p:nvPr/>
        </p:nvCxnSpPr>
        <p:spPr>
          <a:xfrm>
            <a:off x="2743200" y="38481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E406040D-41E3-955D-FAB5-CF69B500A684}"/>
              </a:ext>
            </a:extLst>
          </p:cNvPr>
          <p:cNvCxnSpPr>
            <a:stCxn id="6" idx="3"/>
            <a:endCxn id="7" idx="1"/>
          </p:cNvCxnSpPr>
          <p:nvPr/>
        </p:nvCxnSpPr>
        <p:spPr>
          <a:xfrm>
            <a:off x="4038600" y="3848100"/>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C29F661F-6457-6368-C3CC-9EC102839D36}"/>
              </a:ext>
            </a:extLst>
          </p:cNvPr>
          <p:cNvCxnSpPr>
            <a:stCxn id="7" idx="3"/>
            <a:endCxn id="8" idx="1"/>
          </p:cNvCxnSpPr>
          <p:nvPr/>
        </p:nvCxnSpPr>
        <p:spPr>
          <a:xfrm>
            <a:off x="5257800" y="3848100"/>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426010C2-8CAE-F1EE-61AA-9D7DCEEB02CB}"/>
              </a:ext>
            </a:extLst>
          </p:cNvPr>
          <p:cNvCxnSpPr>
            <a:stCxn id="8" idx="3"/>
            <a:endCxn id="9" idx="1"/>
          </p:cNvCxnSpPr>
          <p:nvPr/>
        </p:nvCxnSpPr>
        <p:spPr>
          <a:xfrm>
            <a:off x="6477000" y="3848100"/>
            <a:ext cx="15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ircle: Hollow 21">
            <a:extLst>
              <a:ext uri="{FF2B5EF4-FFF2-40B4-BE49-F238E27FC236}">
                <a16:creationId xmlns="" xmlns:a16="http://schemas.microsoft.com/office/drawing/2014/main" id="{36DD8059-7364-AD31-05A4-DA941BDA0E49}"/>
              </a:ext>
            </a:extLst>
          </p:cNvPr>
          <p:cNvSpPr/>
          <p:nvPr/>
        </p:nvSpPr>
        <p:spPr>
          <a:xfrm>
            <a:off x="8077200" y="4038600"/>
            <a:ext cx="457200" cy="419100"/>
          </a:xfrm>
          <a:prstGeom prst="donu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5" name="Straight Arrow Connector 24">
            <a:extLst>
              <a:ext uri="{FF2B5EF4-FFF2-40B4-BE49-F238E27FC236}">
                <a16:creationId xmlns="" xmlns:a16="http://schemas.microsoft.com/office/drawing/2014/main" id="{A25C4525-FC8C-C6FC-9D33-FE397ABDCF45}"/>
              </a:ext>
            </a:extLst>
          </p:cNvPr>
          <p:cNvCxnSpPr>
            <a:stCxn id="9" idx="3"/>
            <a:endCxn id="9" idx="3"/>
          </p:cNvCxnSpPr>
          <p:nvPr/>
        </p:nvCxnSpPr>
        <p:spPr>
          <a:xfrm>
            <a:off x="7696200" y="384810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 xmlns:a16="http://schemas.microsoft.com/office/drawing/2014/main" id="{BAA3AA9C-8F9C-DA62-2629-708F00E136E3}"/>
              </a:ext>
            </a:extLst>
          </p:cNvPr>
          <p:cNvCxnSpPr>
            <a:stCxn id="9" idx="3"/>
            <a:endCxn id="22" idx="0"/>
          </p:cNvCxnSpPr>
          <p:nvPr/>
        </p:nvCxnSpPr>
        <p:spPr>
          <a:xfrm>
            <a:off x="7696200" y="3848100"/>
            <a:ext cx="609600" cy="1905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 xmlns:a16="http://schemas.microsoft.com/office/drawing/2014/main" id="{9FF903C5-E905-4CAF-8817-E798FD9E1E46}"/>
              </a:ext>
            </a:extLst>
          </p:cNvPr>
          <p:cNvCxnSpPr>
            <a:stCxn id="23" idx="0"/>
            <a:endCxn id="6" idx="2"/>
          </p:cNvCxnSpPr>
          <p:nvPr/>
        </p:nvCxnSpPr>
        <p:spPr>
          <a:xfrm rot="10800000">
            <a:off x="3505200" y="4191001"/>
            <a:ext cx="4671060" cy="6593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8D2F360C-58D7-349B-8023-60D14265AD98}"/>
              </a:ext>
            </a:extLst>
          </p:cNvPr>
          <p:cNvSpPr txBox="1"/>
          <p:nvPr/>
        </p:nvSpPr>
        <p:spPr>
          <a:xfrm>
            <a:off x="7696200" y="5562600"/>
            <a:ext cx="1021081" cy="369332"/>
          </a:xfrm>
          <a:prstGeom prst="rect">
            <a:avLst/>
          </a:prstGeom>
          <a:noFill/>
        </p:spPr>
        <p:txBody>
          <a:bodyPr wrap="square" rtlCol="0">
            <a:spAutoFit/>
          </a:bodyPr>
          <a:lstStyle/>
          <a:p>
            <a:r>
              <a:rPr lang="en-IN" dirty="0"/>
              <a:t>Rudder</a:t>
            </a:r>
          </a:p>
        </p:txBody>
      </p:sp>
    </p:spTree>
    <p:extLst>
      <p:ext uri="{BB962C8B-B14F-4D97-AF65-F5344CB8AC3E}">
        <p14:creationId xmlns:p14="http://schemas.microsoft.com/office/powerpoint/2010/main" val="2948151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C9908CA-D8E7-15F1-44FC-C9E51E8CD4EA}"/>
              </a:ext>
            </a:extLst>
          </p:cNvPr>
          <p:cNvSpPr txBox="1"/>
          <p:nvPr/>
        </p:nvSpPr>
        <p:spPr>
          <a:xfrm>
            <a:off x="228600" y="152400"/>
            <a:ext cx="8305800" cy="6340197"/>
          </a:xfrm>
          <a:prstGeom prst="rect">
            <a:avLst/>
          </a:prstGeom>
          <a:noFill/>
        </p:spPr>
        <p:txBody>
          <a:bodyPr wrap="square">
            <a:spAutoFit/>
          </a:bodyPr>
          <a:lstStyle/>
          <a:p>
            <a:r>
              <a:rPr lang="en-US" sz="2000" b="1" dirty="0">
                <a:solidFill>
                  <a:schemeClr val="accent1">
                    <a:lumMod val="75000"/>
                  </a:schemeClr>
                </a:solidFill>
              </a:rPr>
              <a:t>Disadvantages</a:t>
            </a:r>
          </a:p>
          <a:p>
            <a:r>
              <a:rPr lang="en-US" sz="2000" dirty="0"/>
              <a:t>Despite of having so many advantages, It has some disadvantages too. And these are:</a:t>
            </a:r>
          </a:p>
          <a:p>
            <a:endParaRPr lang="en-US" sz="2000" dirty="0"/>
          </a:p>
          <a:p>
            <a:pPr marL="285750" indent="-285750">
              <a:buFont typeface="Arial" panose="020B0604020202020204" pitchFamily="34" charset="0"/>
              <a:buChar char="•"/>
            </a:pPr>
            <a:r>
              <a:rPr lang="en-US" sz="2000" dirty="0"/>
              <a:t>The cost of the CNC machine is very high as compared with a manually operated machine.</a:t>
            </a:r>
          </a:p>
          <a:p>
            <a:pPr marL="285750" indent="-285750">
              <a:buFont typeface="Arial" panose="020B0604020202020204" pitchFamily="34" charset="0"/>
              <a:buChar char="•"/>
            </a:pPr>
            <a:r>
              <a:rPr lang="en-US" sz="2000" dirty="0"/>
              <a:t>The parts of the CNC machines are expensive.</a:t>
            </a:r>
          </a:p>
          <a:p>
            <a:pPr marL="285750" indent="-285750">
              <a:buFont typeface="Arial" panose="020B0604020202020204" pitchFamily="34" charset="0"/>
              <a:buChar char="•"/>
            </a:pPr>
            <a:r>
              <a:rPr lang="en-US" sz="2000" dirty="0"/>
              <a:t>The maintenance cost in the case of CNC is quite high.</a:t>
            </a:r>
          </a:p>
          <a:p>
            <a:pPr marL="285750" indent="-285750">
              <a:buFont typeface="Arial" panose="020B0604020202020204" pitchFamily="34" charset="0"/>
              <a:buChar char="•"/>
            </a:pPr>
            <a:r>
              <a:rPr lang="en-US" sz="2000" dirty="0"/>
              <a:t>It does not eliminate the need for costly tools.</a:t>
            </a:r>
          </a:p>
          <a:p>
            <a:pPr marL="285750" indent="-285750">
              <a:buFont typeface="Arial" panose="020B0604020202020204" pitchFamily="34" charset="0"/>
              <a:buChar char="•"/>
            </a:pPr>
            <a:endParaRPr lang="en-US" sz="2000" dirty="0"/>
          </a:p>
          <a:p>
            <a:r>
              <a:rPr lang="en-US" sz="2400" b="1" dirty="0">
                <a:solidFill>
                  <a:schemeClr val="accent1">
                    <a:lumMod val="75000"/>
                  </a:schemeClr>
                </a:solidFill>
              </a:rPr>
              <a:t>Application </a:t>
            </a:r>
          </a:p>
          <a:p>
            <a:endParaRPr lang="en-US" sz="2400" b="1" dirty="0">
              <a:solidFill>
                <a:schemeClr val="accent1">
                  <a:lumMod val="75000"/>
                </a:schemeClr>
              </a:solidFill>
            </a:endParaRPr>
          </a:p>
          <a:p>
            <a:pPr marL="285750" indent="-285750">
              <a:buFont typeface="Arial" pitchFamily="34" charset="0"/>
              <a:buChar char="•"/>
            </a:pPr>
            <a:r>
              <a:rPr lang="en-US" sz="2000" dirty="0"/>
              <a:t>Almost every manufacturing industry uses CNC machines. </a:t>
            </a:r>
          </a:p>
          <a:p>
            <a:pPr marL="285750" indent="-285750">
              <a:buFont typeface="Arial" pitchFamily="34" charset="0"/>
              <a:buChar char="•"/>
            </a:pPr>
            <a:r>
              <a:rPr lang="en-US" sz="2000" dirty="0"/>
              <a:t>With an increase in the competitive environment and demands, the demand for CNC usage has increased to a greater extent.</a:t>
            </a:r>
          </a:p>
          <a:p>
            <a:pPr marL="285750" indent="-285750">
              <a:buFont typeface="Arial" pitchFamily="34" charset="0"/>
              <a:buChar char="•"/>
            </a:pPr>
            <a:r>
              <a:rPr lang="en-US" sz="2000" dirty="0"/>
              <a:t> The machine tools that come with the CNC are lathe, mills, shaper, welding, etc. The industries that are using CNC machines are the automotive industry, metal removing industries, industries of fabricating metals, electrical discharge machining industries, wood industries</a:t>
            </a:r>
            <a:r>
              <a:rPr lang="en-US" dirty="0"/>
              <a:t>, etc.</a:t>
            </a:r>
            <a:endParaRPr lang="en-IN" dirty="0"/>
          </a:p>
          <a:p>
            <a:pPr marL="285750" indent="-285750">
              <a:buFont typeface="Arial" pitchFamily="34" charset="0"/>
              <a:buChar char="•"/>
            </a:pPr>
            <a:endParaRPr lang="en-IN" dirty="0"/>
          </a:p>
        </p:txBody>
      </p:sp>
    </p:spTree>
    <p:extLst>
      <p:ext uri="{BB962C8B-B14F-4D97-AF65-F5344CB8AC3E}">
        <p14:creationId xmlns:p14="http://schemas.microsoft.com/office/powerpoint/2010/main" val="258170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534400" cy="6555641"/>
          </a:xfrm>
          <a:prstGeom prst="rect">
            <a:avLst/>
          </a:prstGeom>
          <a:noFill/>
        </p:spPr>
        <p:txBody>
          <a:bodyPr wrap="square" rtlCol="0">
            <a:spAutoFit/>
          </a:bodyPr>
          <a:lstStyle/>
          <a:p>
            <a:pPr algn="just"/>
            <a:r>
              <a:rPr lang="en-US" sz="2800" dirty="0"/>
              <a:t>A classic example of a control system is the </a:t>
            </a:r>
            <a:r>
              <a:rPr lang="en-US" sz="2800" b="1" dirty="0">
                <a:solidFill>
                  <a:srgbClr val="FF0000"/>
                </a:solidFill>
              </a:rPr>
              <a:t>negative feedback </a:t>
            </a:r>
            <a:r>
              <a:rPr lang="en-US" sz="2800" b="1" dirty="0" smtClean="0">
                <a:solidFill>
                  <a:srgbClr val="FF0000"/>
                </a:solidFill>
              </a:rPr>
              <a:t>loop.</a:t>
            </a:r>
            <a:endParaRPr lang="en-US" sz="2800" b="1" dirty="0">
              <a:solidFill>
                <a:srgbClr val="FF0000"/>
              </a:solidFill>
            </a:endParaRPr>
          </a:p>
          <a:p>
            <a:pPr algn="just"/>
            <a:endParaRPr lang="en-US" sz="2800" dirty="0"/>
          </a:p>
          <a:p>
            <a:pPr algn="just"/>
            <a:r>
              <a:rPr lang="en-US" sz="2800" dirty="0"/>
              <a:t>It's called a negative feedback loop because the result of a certain action </a:t>
            </a:r>
            <a:r>
              <a:rPr lang="en-US" sz="2800" dirty="0" smtClean="0"/>
              <a:t>inhibits </a:t>
            </a:r>
            <a:r>
              <a:rPr lang="en-US" sz="2800" dirty="0"/>
              <a:t>further performance of that action. </a:t>
            </a:r>
            <a:endParaRPr lang="en-US" sz="2800" dirty="0" smtClean="0"/>
          </a:p>
          <a:p>
            <a:pPr algn="just"/>
            <a:endParaRPr lang="en-US" sz="2800" dirty="0"/>
          </a:p>
          <a:p>
            <a:pPr algn="just"/>
            <a:r>
              <a:rPr lang="en-US" sz="2800" dirty="0"/>
              <a:t>All </a:t>
            </a:r>
            <a:r>
              <a:rPr lang="en-US" sz="2800" b="1" dirty="0">
                <a:solidFill>
                  <a:srgbClr val="FF0000"/>
                </a:solidFill>
              </a:rPr>
              <a:t>negative feedback loops require a receptor, a control center and an effector</a:t>
            </a:r>
            <a:r>
              <a:rPr lang="en-US" sz="2800" dirty="0"/>
              <a:t>. </a:t>
            </a:r>
            <a:endParaRPr lang="en-US" sz="2800" dirty="0" smtClean="0"/>
          </a:p>
          <a:p>
            <a:pPr algn="just"/>
            <a:endParaRPr lang="en-US" sz="2800" dirty="0"/>
          </a:p>
          <a:p>
            <a:pPr algn="just"/>
            <a:r>
              <a:rPr lang="en-US" sz="2800" dirty="0"/>
              <a:t>In the example above, the receptor is the thermometer that measures air temperature. </a:t>
            </a:r>
            <a:endParaRPr lang="en-US" sz="2800" dirty="0" smtClean="0"/>
          </a:p>
          <a:p>
            <a:pPr algn="just"/>
            <a:endParaRPr lang="en-US" sz="2800" dirty="0"/>
          </a:p>
          <a:p>
            <a:pPr algn="just"/>
            <a:r>
              <a:rPr lang="en-US" sz="2800" dirty="0"/>
              <a:t>The control center is the processor inside the thermostat. And the effector is the air conditioning unit.</a:t>
            </a:r>
          </a:p>
        </p:txBody>
      </p:sp>
    </p:spTree>
    <p:extLst>
      <p:ext uri="{BB962C8B-B14F-4D97-AF65-F5344CB8AC3E}">
        <p14:creationId xmlns:p14="http://schemas.microsoft.com/office/powerpoint/2010/main" val="292173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194538"/>
            <a:ext cx="5715000" cy="366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381000"/>
            <a:ext cx="8229600" cy="3170099"/>
          </a:xfrm>
          <a:prstGeom prst="rect">
            <a:avLst/>
          </a:prstGeom>
          <a:noFill/>
        </p:spPr>
        <p:txBody>
          <a:bodyPr wrap="square" rtlCol="0">
            <a:spAutoFit/>
          </a:bodyPr>
          <a:lstStyle/>
          <a:p>
            <a:r>
              <a:rPr lang="en-US" sz="2000" dirty="0"/>
              <a:t>As computers become smaller and more powerful, </a:t>
            </a:r>
            <a:r>
              <a:rPr lang="en-US" sz="2000" b="1" dirty="0">
                <a:solidFill>
                  <a:srgbClr val="FF0000"/>
                </a:solidFill>
              </a:rPr>
              <a:t>adaptive learning (or a sort of artificial </a:t>
            </a:r>
            <a:r>
              <a:rPr lang="en-US" sz="2000" b="1" dirty="0" smtClean="0">
                <a:solidFill>
                  <a:srgbClr val="FF0000"/>
                </a:solidFill>
              </a:rPr>
              <a:t>intelligence</a:t>
            </a:r>
            <a:r>
              <a:rPr lang="en-US" sz="2000" dirty="0" smtClean="0"/>
              <a:t>) </a:t>
            </a:r>
            <a:r>
              <a:rPr lang="en-US" sz="2000" dirty="0"/>
              <a:t>is what drives today’s best </a:t>
            </a:r>
            <a:r>
              <a:rPr lang="en-US" sz="2000" b="1" dirty="0">
                <a:solidFill>
                  <a:srgbClr val="FF0000"/>
                </a:solidFill>
              </a:rPr>
              <a:t>autopilots to guide boats more efficiently</a:t>
            </a:r>
            <a:r>
              <a:rPr lang="en-US" sz="2000" dirty="0"/>
              <a:t>. </a:t>
            </a:r>
          </a:p>
          <a:p>
            <a:r>
              <a:rPr lang="en-US" sz="2000" dirty="0"/>
              <a:t>In rough conditions, </a:t>
            </a:r>
            <a:r>
              <a:rPr lang="en-US" sz="2000" b="1" dirty="0">
                <a:solidFill>
                  <a:srgbClr val="00B050"/>
                </a:solidFill>
              </a:rPr>
              <a:t>a well-tuned autopilot </a:t>
            </a:r>
            <a:r>
              <a:rPr lang="en-US" sz="2000" b="1" dirty="0" smtClean="0">
                <a:solidFill>
                  <a:srgbClr val="00B050"/>
                </a:solidFill>
              </a:rPr>
              <a:t> will </a:t>
            </a:r>
            <a:r>
              <a:rPr lang="en-US" sz="2000" b="1" dirty="0">
                <a:solidFill>
                  <a:srgbClr val="00B050"/>
                </a:solidFill>
              </a:rPr>
              <a:t>sense small changes in heading before the captain does</a:t>
            </a:r>
            <a:r>
              <a:rPr lang="en-US" sz="2000" dirty="0"/>
              <a:t>.</a:t>
            </a:r>
          </a:p>
          <a:p>
            <a:r>
              <a:rPr lang="en-US" sz="2000" dirty="0"/>
              <a:t>An autopilot comprises </a:t>
            </a:r>
            <a:r>
              <a:rPr lang="en-US" sz="2000" b="1" dirty="0">
                <a:solidFill>
                  <a:srgbClr val="FF0000"/>
                </a:solidFill>
              </a:rPr>
              <a:t>a computer chip, head display, drive unit, and compass</a:t>
            </a:r>
            <a:r>
              <a:rPr lang="en-US" sz="2000" dirty="0"/>
              <a:t>. </a:t>
            </a:r>
            <a:endParaRPr lang="en-US" sz="2000" dirty="0" smtClean="0"/>
          </a:p>
          <a:p>
            <a:pPr algn="just"/>
            <a:r>
              <a:rPr lang="en-US" sz="2000" dirty="0" smtClean="0"/>
              <a:t>When </a:t>
            </a:r>
            <a:r>
              <a:rPr lang="en-US" sz="2000" dirty="0"/>
              <a:t>the captain plots </a:t>
            </a:r>
            <a:r>
              <a:rPr lang="en-US" sz="2000" dirty="0" smtClean="0"/>
              <a:t>a waypoint on </a:t>
            </a:r>
            <a:r>
              <a:rPr lang="en-US" sz="2000" dirty="0"/>
              <a:t>the display, the computer, and compass signal the drive unit which powers the electric/hydraulic ram or rudder. </a:t>
            </a:r>
          </a:p>
        </p:txBody>
      </p:sp>
      <p:sp>
        <p:nvSpPr>
          <p:cNvPr id="3" name="TextBox 2"/>
          <p:cNvSpPr txBox="1"/>
          <p:nvPr/>
        </p:nvSpPr>
        <p:spPr>
          <a:xfrm>
            <a:off x="228600" y="3925431"/>
            <a:ext cx="2590800" cy="1323439"/>
          </a:xfrm>
          <a:prstGeom prst="rect">
            <a:avLst/>
          </a:prstGeom>
          <a:noFill/>
        </p:spPr>
        <p:txBody>
          <a:bodyPr wrap="square" rtlCol="0">
            <a:spAutoFit/>
          </a:bodyPr>
          <a:lstStyle/>
          <a:p>
            <a:pPr algn="just"/>
            <a:r>
              <a:rPr lang="en-US" sz="2000" dirty="0"/>
              <a:t>On most </a:t>
            </a:r>
            <a:r>
              <a:rPr lang="en-US" sz="2000" dirty="0" smtClean="0"/>
              <a:t>recent boats</a:t>
            </a:r>
            <a:r>
              <a:rPr lang="en-US" sz="2000" dirty="0"/>
              <a:t>, the autopilot is </a:t>
            </a:r>
            <a:r>
              <a:rPr lang="en-US" sz="2000" b="1" dirty="0" smtClean="0">
                <a:solidFill>
                  <a:srgbClr val="FF0000"/>
                </a:solidFill>
              </a:rPr>
              <a:t>networking facility.</a:t>
            </a:r>
          </a:p>
          <a:p>
            <a:pPr algn="just"/>
            <a:endParaRPr lang="en-US" sz="2000" dirty="0"/>
          </a:p>
        </p:txBody>
      </p:sp>
    </p:spTree>
    <p:extLst>
      <p:ext uri="{BB962C8B-B14F-4D97-AF65-F5344CB8AC3E}">
        <p14:creationId xmlns:p14="http://schemas.microsoft.com/office/powerpoint/2010/main" val="275217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458200" cy="1200329"/>
          </a:xfrm>
          <a:prstGeom prst="rect">
            <a:avLst/>
          </a:prstGeom>
          <a:noFill/>
        </p:spPr>
        <p:txBody>
          <a:bodyPr wrap="square" rtlCol="0">
            <a:spAutoFit/>
          </a:bodyPr>
          <a:lstStyle/>
          <a:p>
            <a:pPr algn="just"/>
            <a:r>
              <a:rPr lang="en-US" sz="2400" b="1" dirty="0">
                <a:solidFill>
                  <a:srgbClr val="FF0000"/>
                </a:solidFill>
              </a:rPr>
              <a:t>Boat </a:t>
            </a:r>
            <a:r>
              <a:rPr lang="en-US" sz="2400" b="1" dirty="0" smtClean="0">
                <a:solidFill>
                  <a:srgbClr val="FF0000"/>
                </a:solidFill>
              </a:rPr>
              <a:t>Autopilot </a:t>
            </a:r>
            <a:r>
              <a:rPr lang="en-US" sz="2400" dirty="0" smtClean="0"/>
              <a:t> </a:t>
            </a:r>
            <a:r>
              <a:rPr lang="en-US" sz="2400" dirty="0"/>
              <a:t>takes the existing learning algorithm and watches the performance of the boat over time and then optimizes the </a:t>
            </a:r>
            <a:r>
              <a:rPr lang="en-US" sz="2400" dirty="0" smtClean="0"/>
              <a:t>performance.</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66850"/>
            <a:ext cx="7456488"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400800"/>
            <a:ext cx="8610600" cy="461665"/>
          </a:xfrm>
          <a:prstGeom prst="rect">
            <a:avLst/>
          </a:prstGeom>
          <a:noFill/>
        </p:spPr>
        <p:txBody>
          <a:bodyPr wrap="square" rtlCol="0">
            <a:spAutoFit/>
          </a:bodyPr>
          <a:lstStyle/>
          <a:p>
            <a:r>
              <a:rPr lang="en-US" sz="2400" dirty="0"/>
              <a:t>The cockpit autopilots that have a separate control/display unit.</a:t>
            </a:r>
          </a:p>
        </p:txBody>
      </p:sp>
    </p:spTree>
    <p:extLst>
      <p:ext uri="{BB962C8B-B14F-4D97-AF65-F5344CB8AC3E}">
        <p14:creationId xmlns:p14="http://schemas.microsoft.com/office/powerpoint/2010/main" val="130124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458200" cy="6924973"/>
          </a:xfrm>
          <a:prstGeom prst="rect">
            <a:avLst/>
          </a:prstGeom>
          <a:noFill/>
        </p:spPr>
        <p:txBody>
          <a:bodyPr wrap="square" rtlCol="0">
            <a:spAutoFit/>
          </a:bodyPr>
          <a:lstStyle/>
          <a:p>
            <a:pPr algn="just"/>
            <a:r>
              <a:rPr lang="en-US" sz="2400" dirty="0"/>
              <a:t>To get the most out of such units you need to integrate them with a compatible </a:t>
            </a:r>
            <a:r>
              <a:rPr lang="en-US" sz="2400" dirty="0">
                <a:hlinkClick r:id="rId2"/>
              </a:rPr>
              <a:t>GPS</a:t>
            </a:r>
            <a:r>
              <a:rPr lang="en-US" sz="2400" dirty="0"/>
              <a:t> or </a:t>
            </a:r>
            <a:r>
              <a:rPr lang="en-US" sz="2400" dirty="0" err="1">
                <a:hlinkClick r:id="rId3"/>
              </a:rPr>
              <a:t>chartplotter</a:t>
            </a:r>
            <a:r>
              <a:rPr lang="en-US" sz="2400" dirty="0"/>
              <a:t>, and a wind instrument either mounted at the masthead or at the stern of the boat. This gives three main operating modes:~</a:t>
            </a:r>
          </a:p>
          <a:p>
            <a:pPr algn="just"/>
            <a:r>
              <a:rPr lang="en-US" sz="2400" b="1" dirty="0">
                <a:solidFill>
                  <a:srgbClr val="FF0000"/>
                </a:solidFill>
              </a:rPr>
              <a:t>Auto</a:t>
            </a:r>
            <a:r>
              <a:rPr lang="en-US" sz="2400" dirty="0">
                <a:solidFill>
                  <a:srgbClr val="FF0000"/>
                </a:solidFill>
              </a:rPr>
              <a:t> -</a:t>
            </a:r>
            <a:r>
              <a:rPr lang="en-US" sz="2400" dirty="0"/>
              <a:t> the autopilot is locked onto a heading;</a:t>
            </a:r>
          </a:p>
          <a:p>
            <a:pPr algn="just"/>
            <a:r>
              <a:rPr lang="en-US" sz="2400" b="1" dirty="0">
                <a:solidFill>
                  <a:srgbClr val="FF0000"/>
                </a:solidFill>
              </a:rPr>
              <a:t>Track</a:t>
            </a:r>
            <a:r>
              <a:rPr lang="en-US" sz="2400" dirty="0">
                <a:solidFill>
                  <a:srgbClr val="FF0000"/>
                </a:solidFill>
              </a:rPr>
              <a:t> -</a:t>
            </a:r>
            <a:r>
              <a:rPr lang="en-US" sz="2400" dirty="0"/>
              <a:t> the autopilot is locked onto a track between two waypoints;</a:t>
            </a:r>
          </a:p>
          <a:p>
            <a:pPr algn="just"/>
            <a:r>
              <a:rPr lang="en-US" sz="2400" b="1" dirty="0">
                <a:solidFill>
                  <a:srgbClr val="FF0000"/>
                </a:solidFill>
              </a:rPr>
              <a:t>Wind Vane</a:t>
            </a:r>
            <a:r>
              <a:rPr lang="en-US" sz="2400" dirty="0">
                <a:solidFill>
                  <a:srgbClr val="FF0000"/>
                </a:solidFill>
              </a:rPr>
              <a:t> -</a:t>
            </a:r>
            <a:r>
              <a:rPr lang="en-US" sz="2400" dirty="0"/>
              <a:t> the autopilot maintains a course relative to the apparent wind. However, in practice if there's much of a swell running, neither a masthead instrument nor a stern-mounted one will give a particularly satisfactory result. The masthead unit will suffer from the motion of the boat, and a stern-mounted unit will be operating in a disturbed airflow. The resulting impulses have to be damped and processed to obtain a useful signal.</a:t>
            </a:r>
          </a:p>
          <a:p>
            <a:pPr algn="just"/>
            <a:r>
              <a:rPr lang="en-US" sz="2400" dirty="0"/>
              <a:t>All sorts of data display and functionality is now available on the display unit - cross-track error, off-course alarm, waypoint proximity alarm, </a:t>
            </a:r>
            <a:r>
              <a:rPr lang="en-US" sz="2400" dirty="0" err="1"/>
              <a:t>windshift</a:t>
            </a:r>
            <a:r>
              <a:rPr lang="en-US" sz="2400" dirty="0"/>
              <a:t> alarm and so on.</a:t>
            </a:r>
          </a:p>
          <a:p>
            <a:r>
              <a:rPr lang="en-US" dirty="0"/>
              <a:t/>
            </a:r>
            <a:br>
              <a:rPr lang="en-US" dirty="0"/>
            </a:br>
            <a:endParaRPr lang="en-US" dirty="0"/>
          </a:p>
        </p:txBody>
      </p:sp>
    </p:spTree>
    <p:extLst>
      <p:ext uri="{BB962C8B-B14F-4D97-AF65-F5344CB8AC3E}">
        <p14:creationId xmlns:p14="http://schemas.microsoft.com/office/powerpoint/2010/main" val="394910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10600" cy="6463308"/>
          </a:xfrm>
          <a:prstGeom prst="rect">
            <a:avLst/>
          </a:prstGeom>
          <a:noFill/>
        </p:spPr>
        <p:txBody>
          <a:bodyPr wrap="square" rtlCol="0">
            <a:spAutoFit/>
          </a:bodyPr>
          <a:lstStyle/>
          <a:p>
            <a:pPr algn="ctr"/>
            <a:r>
              <a:rPr lang="en-US" sz="3200" b="1" dirty="0">
                <a:solidFill>
                  <a:srgbClr val="FF0000"/>
                </a:solidFill>
              </a:rPr>
              <a:t>High Speed tilting trains</a:t>
            </a:r>
          </a:p>
          <a:p>
            <a:r>
              <a:rPr lang="en-US" sz="2800" dirty="0"/>
              <a:t>A </a:t>
            </a:r>
            <a:r>
              <a:rPr lang="en-US" sz="2800" b="1" dirty="0"/>
              <a:t>tilting train</a:t>
            </a:r>
            <a:r>
              <a:rPr lang="en-US" sz="2800" dirty="0"/>
              <a:t> is a train that has a mechanism enabling increased speed on regular </a:t>
            </a:r>
            <a:r>
              <a:rPr lang="en-US" sz="2800" dirty="0">
                <a:hlinkClick r:id="rId2" tooltip="Rail tracks"/>
              </a:rPr>
              <a:t>rail tracks</a:t>
            </a:r>
            <a:r>
              <a:rPr lang="en-US" sz="2800" dirty="0"/>
              <a:t>. </a:t>
            </a:r>
          </a:p>
          <a:p>
            <a:r>
              <a:rPr lang="en-US" sz="2800" dirty="0"/>
              <a:t>As a train (or other vehicle) rounds a curve at speed, objects inside the train experience </a:t>
            </a:r>
            <a:r>
              <a:rPr lang="en-US" sz="2800" dirty="0">
                <a:hlinkClick r:id="rId3" tooltip="Centrifugal force"/>
              </a:rPr>
              <a:t>centrifugal force</a:t>
            </a:r>
            <a:r>
              <a:rPr lang="en-US" sz="2800" dirty="0"/>
              <a:t>. This can cause packages to slide about or seated passengers to feel squashed by the outboard armrest, and </a:t>
            </a:r>
            <a:r>
              <a:rPr lang="en-US" sz="2800" dirty="0">
                <a:hlinkClick r:id="rId4" tooltip="Standing passenger"/>
              </a:rPr>
              <a:t>standing passengers</a:t>
            </a:r>
            <a:r>
              <a:rPr lang="en-US" sz="2800" dirty="0"/>
              <a:t> to lose their balance. Tilting trains are designed to counteract this by tilting the carriages towards the inside of the curve, thus compensating for the g-force. The train may be constructed such that inertial forces cause the tilting (</a:t>
            </a:r>
            <a:r>
              <a:rPr lang="en-US" sz="2800" i="1" dirty="0"/>
              <a:t>passive tilt</a:t>
            </a:r>
            <a:r>
              <a:rPr lang="en-US" sz="2800" dirty="0"/>
              <a:t>), or it may have a computer-controlled powered mechanism</a:t>
            </a:r>
          </a:p>
          <a:p>
            <a:endParaRPr lang="en-US" sz="2800" dirty="0"/>
          </a:p>
          <a:p>
            <a:pPr algn="ctr"/>
            <a:endParaRPr lang="en-US" b="1" dirty="0">
              <a:solidFill>
                <a:srgbClr val="FF0000"/>
              </a:solidFill>
            </a:endParaRPr>
          </a:p>
        </p:txBody>
      </p:sp>
    </p:spTree>
    <p:extLst>
      <p:ext uri="{BB962C8B-B14F-4D97-AF65-F5344CB8AC3E}">
        <p14:creationId xmlns:p14="http://schemas.microsoft.com/office/powerpoint/2010/main" val="2250278655"/>
      </p:ext>
    </p:extLst>
  </p:cSld>
  <p:clrMapOvr>
    <a:masterClrMapping/>
  </p:clrMapOvr>
</p:sld>
</file>

<file path=ppt/theme/theme1.xml><?xml version="1.0" encoding="utf-8"?>
<a:theme xmlns:a="http://schemas.openxmlformats.org/drawingml/2006/main" name="Composit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3403</TotalTime>
  <Words>3021</Words>
  <Application>Microsoft Office PowerPoint</Application>
  <PresentationFormat>On-screen Show (4:3)</PresentationFormat>
  <Paragraphs>285</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49</cp:revision>
  <dcterms:created xsi:type="dcterms:W3CDTF">2006-08-16T00:00:00Z</dcterms:created>
  <dcterms:modified xsi:type="dcterms:W3CDTF">2022-12-12T05:54:24Z</dcterms:modified>
</cp:coreProperties>
</file>