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56" r:id="rId2"/>
    <p:sldId id="257" r:id="rId3"/>
    <p:sldId id="277" r:id="rId4"/>
    <p:sldId id="278" r:id="rId5"/>
    <p:sldId id="279" r:id="rId6"/>
    <p:sldId id="280" r:id="rId7"/>
    <p:sldId id="282" r:id="rId8"/>
    <p:sldId id="294" r:id="rId9"/>
    <p:sldId id="292" r:id="rId10"/>
    <p:sldId id="283" r:id="rId11"/>
    <p:sldId id="258" r:id="rId12"/>
    <p:sldId id="296" r:id="rId13"/>
    <p:sldId id="295" r:id="rId14"/>
    <p:sldId id="298" r:id="rId15"/>
    <p:sldId id="299" r:id="rId16"/>
    <p:sldId id="287" r:id="rId17"/>
    <p:sldId id="300" r:id="rId18"/>
    <p:sldId id="288" r:id="rId19"/>
    <p:sldId id="301" r:id="rId20"/>
    <p:sldId id="297" r:id="rId21"/>
    <p:sldId id="259" r:id="rId22"/>
    <p:sldId id="260" r:id="rId23"/>
    <p:sldId id="302" r:id="rId24"/>
    <p:sldId id="289" r:id="rId25"/>
    <p:sldId id="261" r:id="rId26"/>
    <p:sldId id="291" r:id="rId27"/>
    <p:sldId id="303" r:id="rId28"/>
    <p:sldId id="262" r:id="rId29"/>
    <p:sldId id="306" r:id="rId30"/>
    <p:sldId id="304" r:id="rId31"/>
    <p:sldId id="307" r:id="rId32"/>
    <p:sldId id="264" r:id="rId33"/>
    <p:sldId id="293" r:id="rId34"/>
    <p:sldId id="308" r:id="rId35"/>
    <p:sldId id="309" r:id="rId36"/>
    <p:sldId id="265" r:id="rId37"/>
    <p:sldId id="266" r:id="rId38"/>
    <p:sldId id="312" r:id="rId39"/>
    <p:sldId id="313" r:id="rId40"/>
    <p:sldId id="314" r:id="rId41"/>
    <p:sldId id="315" r:id="rId42"/>
    <p:sldId id="267" r:id="rId43"/>
    <p:sldId id="311" r:id="rId44"/>
    <p:sldId id="317" r:id="rId45"/>
    <p:sldId id="326" r:id="rId46"/>
    <p:sldId id="322" r:id="rId47"/>
    <p:sldId id="323" r:id="rId48"/>
    <p:sldId id="324" r:id="rId49"/>
    <p:sldId id="325" r:id="rId50"/>
    <p:sldId id="328" r:id="rId51"/>
    <p:sldId id="329" r:id="rId52"/>
    <p:sldId id="319" r:id="rId53"/>
    <p:sldId id="310" r:id="rId54"/>
    <p:sldId id="268" r:id="rId55"/>
    <p:sldId id="334" r:id="rId56"/>
    <p:sldId id="335" r:id="rId57"/>
    <p:sldId id="338" r:id="rId58"/>
    <p:sldId id="336" r:id="rId59"/>
    <p:sldId id="337" r:id="rId60"/>
    <p:sldId id="339" r:id="rId61"/>
    <p:sldId id="341" r:id="rId62"/>
    <p:sldId id="340" r:id="rId63"/>
    <p:sldId id="342" r:id="rId64"/>
    <p:sldId id="343" r:id="rId65"/>
    <p:sldId id="344" r:id="rId66"/>
    <p:sldId id="270" r:id="rId67"/>
    <p:sldId id="269" r:id="rId68"/>
    <p:sldId id="272" r:id="rId69"/>
    <p:sldId id="273" r:id="rId70"/>
    <p:sldId id="320" r:id="rId71"/>
    <p:sldId id="275" r:id="rId72"/>
    <p:sldId id="327" r:id="rId73"/>
    <p:sldId id="321" r:id="rId74"/>
    <p:sldId id="276" r:id="rId75"/>
    <p:sldId id="274" r:id="rId76"/>
    <p:sldId id="330" r:id="rId77"/>
    <p:sldId id="331" r:id="rId78"/>
    <p:sldId id="332" r:id="rId79"/>
    <p:sldId id="271" r:id="rId80"/>
    <p:sldId id="333" r:id="rId81"/>
    <p:sldId id="348" r:id="rId82"/>
    <p:sldId id="345" r:id="rId83"/>
    <p:sldId id="346" r:id="rId84"/>
    <p:sldId id="347" r:id="rId85"/>
    <p:sldId id="349"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p:scale>
          <a:sx n="66" d="100"/>
          <a:sy n="66" d="100"/>
        </p:scale>
        <p:origin x="-1704" y="-114"/>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FDCED-5CDD-4C5B-B9BF-8FF2CEEC9D21}" type="datetimeFigureOut">
              <a:rPr lang="en-US" smtClean="0"/>
              <a:pPr/>
              <a:t>4/7/2023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578FF-74B2-418F-925C-C6FFF4130354}" type="slidenum">
              <a:rPr lang="en-US" smtClean="0"/>
              <a:pPr/>
              <a:t>‹#›</a:t>
            </a:fld>
            <a:endParaRPr lang="en-US"/>
          </a:p>
        </p:txBody>
      </p:sp>
    </p:spTree>
    <p:extLst>
      <p:ext uri="{BB962C8B-B14F-4D97-AF65-F5344CB8AC3E}">
        <p14:creationId xmlns:p14="http://schemas.microsoft.com/office/powerpoint/2010/main" val="5971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578FF-74B2-418F-925C-C6FFF4130354}"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578FF-74B2-418F-925C-C6FFF4130354}"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578FF-74B2-418F-925C-C6FFF4130354}" type="slidenum">
              <a:rPr lang="en-US" smtClean="0"/>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4/7/2023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4/7/2023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en.wikipedia.org/wiki/Serial_communication"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9136"/>
            <a:ext cx="8610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UNIT-II		 	ARM7 processor		</a:t>
            </a:r>
            <a:r>
              <a:rPr lang="en-US" sz="2000" b="1" dirty="0" smtClean="0">
                <a:solidFill>
                  <a:srgbClr val="FF0000"/>
                </a:solidFill>
                <a:latin typeface="Times New Roman" pitchFamily="18" charset="0"/>
                <a:ea typeface="Times New Roman" pitchFamily="18" charset="0"/>
                <a:cs typeface="Times New Roman" pitchFamily="18" charset="0"/>
              </a:rPr>
              <a:t> 07 Hours </a:t>
            </a: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ARM Architecture (LPC 2148) and Organization,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Registers,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Program Status Register,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Instruction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Pipeline,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Interrupts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Vector Table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ARM/ Thumb Instruction set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LPC2148 Microcontroller:</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Features,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Block diagram,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GPIO, Interrupts,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Timers,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PLL,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ADC/DAC,</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PWM,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RTC interfacing and programming,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Protocols such as UART, CAN, I2C &amp; SPI Implementation.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520" y="228600"/>
            <a:ext cx="3970959" cy="369332"/>
          </a:xfrm>
          <a:prstGeom prst="rect">
            <a:avLst/>
          </a:prstGeom>
        </p:spPr>
        <p:txBody>
          <a:bodyPr wrap="none">
            <a:spAutoFit/>
          </a:bodyPr>
          <a:lstStyle/>
          <a:p>
            <a:r>
              <a:rPr lang="en-US" dirty="0" smtClean="0">
                <a:solidFill>
                  <a:srgbClr val="FF0000"/>
                </a:solidFill>
              </a:rPr>
              <a:t>Figure 2.1 ARM core dataflow model.</a:t>
            </a:r>
            <a:endParaRPr lang="en-US"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62095" y="1147763"/>
            <a:ext cx="4038430" cy="5024437"/>
          </a:xfrm>
          <a:prstGeom prst="rect">
            <a:avLst/>
          </a:prstGeom>
          <a:noFill/>
          <a:ln w="9525">
            <a:noFill/>
            <a:miter lim="800000"/>
            <a:headEnd/>
            <a:tailEnd/>
          </a:ln>
        </p:spPr>
      </p:pic>
      <p:sp>
        <p:nvSpPr>
          <p:cNvPr id="4" name="TextBox 3"/>
          <p:cNvSpPr txBox="1"/>
          <p:nvPr/>
        </p:nvSpPr>
        <p:spPr>
          <a:xfrm>
            <a:off x="457200" y="685800"/>
            <a:ext cx="8001000" cy="369332"/>
          </a:xfrm>
          <a:prstGeom prst="rect">
            <a:avLst/>
          </a:prstGeom>
          <a:noFill/>
        </p:spPr>
        <p:txBody>
          <a:bodyPr wrap="square" rtlCol="0">
            <a:spAutoFit/>
          </a:bodyPr>
          <a:lstStyle/>
          <a:p>
            <a:pPr>
              <a:buFont typeface="Arial" pitchFamily="34" charset="0"/>
              <a:buChar char="•"/>
            </a:pPr>
            <a:r>
              <a:rPr lang="en-US" dirty="0" smtClean="0"/>
              <a:t>An overview of the processor core and describe how data moves..</a:t>
            </a:r>
            <a:endParaRPr lang="en-US" dirty="0"/>
          </a:p>
        </p:txBody>
      </p:sp>
      <p:sp>
        <p:nvSpPr>
          <p:cNvPr id="5" name="TextBox 4"/>
          <p:cNvSpPr txBox="1"/>
          <p:nvPr/>
        </p:nvSpPr>
        <p:spPr>
          <a:xfrm>
            <a:off x="4495800" y="1219200"/>
            <a:ext cx="4564070" cy="2585323"/>
          </a:xfrm>
          <a:prstGeom prst="rect">
            <a:avLst/>
          </a:prstGeom>
          <a:noFill/>
        </p:spPr>
        <p:txBody>
          <a:bodyPr wrap="none" rtlCol="0">
            <a:spAutoFit/>
          </a:bodyPr>
          <a:lstStyle/>
          <a:p>
            <a:pPr>
              <a:buFont typeface="Arial" pitchFamily="34" charset="0"/>
              <a:buChar char="•"/>
            </a:pPr>
            <a:r>
              <a:rPr lang="en-US" dirty="0" smtClean="0"/>
              <a:t>Data processing is carried out solely in</a:t>
            </a:r>
          </a:p>
          <a:p>
            <a:r>
              <a:rPr lang="en-US" dirty="0" smtClean="0"/>
              <a:t>Registers (and not  in the memory (a RISC</a:t>
            </a:r>
          </a:p>
          <a:p>
            <a:r>
              <a:rPr lang="en-US" dirty="0" smtClean="0"/>
              <a:t> feature)).</a:t>
            </a:r>
          </a:p>
          <a:p>
            <a:endParaRPr lang="en-US" dirty="0" smtClean="0"/>
          </a:p>
          <a:p>
            <a:pPr>
              <a:buFont typeface="Arial" pitchFamily="34" charset="0"/>
              <a:buChar char="•"/>
            </a:pPr>
            <a:r>
              <a:rPr lang="en-US" dirty="0" smtClean="0"/>
              <a:t>Registers are holding signed or unsigned </a:t>
            </a:r>
          </a:p>
          <a:p>
            <a:r>
              <a:rPr lang="en-US" dirty="0" smtClean="0"/>
              <a:t>32-bit values.</a:t>
            </a:r>
          </a:p>
          <a:p>
            <a:endParaRPr lang="en-US" dirty="0" smtClean="0"/>
          </a:p>
          <a:p>
            <a:pPr>
              <a:buFont typeface="Arial" pitchFamily="34" charset="0"/>
              <a:buChar char="•"/>
            </a:pPr>
            <a:r>
              <a:rPr lang="en-US" dirty="0" smtClean="0"/>
              <a:t>Two source registers, </a:t>
            </a:r>
            <a:r>
              <a:rPr lang="en-US" i="1" dirty="0" err="1" smtClean="0">
                <a:solidFill>
                  <a:srgbClr val="FF0000"/>
                </a:solidFill>
              </a:rPr>
              <a:t>Rn</a:t>
            </a:r>
            <a:r>
              <a:rPr lang="en-US" i="1" dirty="0" smtClean="0">
                <a:solidFill>
                  <a:srgbClr val="FF0000"/>
                </a:solidFill>
              </a:rPr>
              <a:t> and </a:t>
            </a:r>
            <a:r>
              <a:rPr lang="en-US" i="1" dirty="0" err="1" smtClean="0">
                <a:solidFill>
                  <a:srgbClr val="FF0000"/>
                </a:solidFill>
              </a:rPr>
              <a:t>Rm</a:t>
            </a:r>
            <a:r>
              <a:rPr lang="en-US" i="1" dirty="0" smtClean="0">
                <a:solidFill>
                  <a:srgbClr val="FF0000"/>
                </a:solidFill>
              </a:rPr>
              <a:t> </a:t>
            </a:r>
            <a:r>
              <a:rPr lang="en-US" dirty="0" smtClean="0">
                <a:solidFill>
                  <a:srgbClr val="FF0000"/>
                </a:solidFill>
              </a:rPr>
              <a:t> </a:t>
            </a:r>
            <a:r>
              <a:rPr lang="en-US" dirty="0" smtClean="0"/>
              <a:t>and</a:t>
            </a:r>
          </a:p>
          <a:p>
            <a:r>
              <a:rPr lang="en-US" dirty="0" smtClean="0"/>
              <a:t> a single  result or destination register, </a:t>
            </a:r>
            <a:r>
              <a:rPr lang="en-US" i="1" dirty="0" smtClean="0">
                <a:solidFill>
                  <a:srgbClr val="FF0000"/>
                </a:solidFill>
              </a:rPr>
              <a:t>Rd</a:t>
            </a:r>
            <a:r>
              <a:rPr lang="en-US" i="1" dirty="0" smtClean="0"/>
              <a:t>.</a:t>
            </a:r>
            <a:endParaRPr lang="en-US" dirty="0"/>
          </a:p>
        </p:txBody>
      </p:sp>
      <p:cxnSp>
        <p:nvCxnSpPr>
          <p:cNvPr id="7" name="Straight Arrow Connector 6"/>
          <p:cNvCxnSpPr/>
          <p:nvPr/>
        </p:nvCxnSpPr>
        <p:spPr>
          <a:xfrm>
            <a:off x="3581400" y="3810000"/>
            <a:ext cx="1066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00600" y="3581400"/>
            <a:ext cx="3204723" cy="646331"/>
          </a:xfrm>
          <a:prstGeom prst="rect">
            <a:avLst/>
          </a:prstGeom>
          <a:noFill/>
        </p:spPr>
        <p:txBody>
          <a:bodyPr wrap="none" rtlCol="0">
            <a:spAutoFit/>
          </a:bodyPr>
          <a:lstStyle/>
          <a:p>
            <a:endParaRPr lang="en-US" dirty="0" smtClean="0"/>
          </a:p>
          <a:p>
            <a:r>
              <a:rPr lang="en-US" b="1" dirty="0" smtClean="0">
                <a:solidFill>
                  <a:srgbClr val="FF0000"/>
                </a:solidFill>
              </a:rPr>
              <a:t>Multiply Accumulate unit</a:t>
            </a:r>
            <a:endParaRPr lang="en-US" b="1" dirty="0">
              <a:solidFill>
                <a:srgbClr val="FF0000"/>
              </a:solidFill>
            </a:endParaRPr>
          </a:p>
        </p:txBody>
      </p:sp>
      <p:sp>
        <p:nvSpPr>
          <p:cNvPr id="9" name="TextBox 8"/>
          <p:cNvSpPr txBox="1"/>
          <p:nvPr/>
        </p:nvSpPr>
        <p:spPr>
          <a:xfrm>
            <a:off x="4495800" y="4590871"/>
            <a:ext cx="4434227" cy="1200329"/>
          </a:xfrm>
          <a:prstGeom prst="rect">
            <a:avLst/>
          </a:prstGeom>
          <a:noFill/>
        </p:spPr>
        <p:txBody>
          <a:bodyPr wrap="none" rtlCol="0">
            <a:spAutoFit/>
          </a:bodyPr>
          <a:lstStyle/>
          <a:p>
            <a:pPr>
              <a:buFont typeface="Arial" pitchFamily="34" charset="0"/>
              <a:buChar char="•"/>
            </a:pPr>
            <a:r>
              <a:rPr lang="en-US" dirty="0" smtClean="0"/>
              <a:t>Load and store instructions use the ALU </a:t>
            </a:r>
          </a:p>
          <a:p>
            <a:r>
              <a:rPr lang="en-US" dirty="0" smtClean="0"/>
              <a:t>to generate an address and store in the </a:t>
            </a:r>
          </a:p>
          <a:p>
            <a:r>
              <a:rPr lang="en-US" dirty="0" smtClean="0"/>
              <a:t>address register and loaded on the</a:t>
            </a:r>
          </a:p>
          <a:p>
            <a:r>
              <a:rPr lang="en-US" i="1" dirty="0" smtClean="0"/>
              <a:t>address bus to access the memory.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153399" cy="5355312"/>
          </a:xfrm>
          <a:prstGeom prst="rect">
            <a:avLst/>
          </a:prstGeom>
        </p:spPr>
        <p:txBody>
          <a:bodyPr wrap="square">
            <a:spAutoFit/>
          </a:bodyPr>
          <a:lstStyle/>
          <a:p>
            <a:pPr lvl="0" algn="ctr" eaLnBrk="0" fontAlgn="base" hangingPunct="0">
              <a:spcBef>
                <a:spcPct val="0"/>
              </a:spcBef>
              <a:spcAft>
                <a:spcPct val="0"/>
              </a:spcAft>
            </a:pPr>
            <a:r>
              <a:rPr lang="en-US" b="1" dirty="0" smtClean="0">
                <a:solidFill>
                  <a:srgbClr val="FF0000"/>
                </a:solidFill>
                <a:latin typeface="Times New Roman" pitchFamily="18" charset="0"/>
                <a:ea typeface="Times New Roman" pitchFamily="18" charset="0"/>
                <a:cs typeface="Times New Roman" pitchFamily="18" charset="0"/>
              </a:rPr>
              <a:t>REGISTERS</a:t>
            </a:r>
          </a:p>
          <a:p>
            <a:pPr lvl="0" algn="ctr" eaLnBrk="0" fontAlgn="base" hangingPunct="0">
              <a:spcBef>
                <a:spcPct val="0"/>
              </a:spcBef>
              <a:spcAft>
                <a:spcPct val="0"/>
              </a:spcAft>
            </a:pPr>
            <a:endParaRPr lang="en-US" b="1" dirty="0" smtClean="0">
              <a:solidFill>
                <a:srgbClr val="FF0000"/>
              </a:solidFill>
              <a:latin typeface="Times New Roman" pitchFamily="18" charset="0"/>
              <a:ea typeface="Times New Roman" pitchFamily="18" charset="0"/>
              <a:cs typeface="Times New Roman" pitchFamily="18" charset="0"/>
            </a:endParaRPr>
          </a:p>
          <a:p>
            <a:pPr>
              <a:buFont typeface="Arial" pitchFamily="34" charset="0"/>
              <a:buChar char="•"/>
            </a:pPr>
            <a:r>
              <a:rPr lang="en-US" b="1" dirty="0" smtClean="0">
                <a:solidFill>
                  <a:srgbClr val="FF0000"/>
                </a:solidFill>
              </a:rPr>
              <a:t>General-purpose registers hold either data or an address</a:t>
            </a:r>
            <a:r>
              <a:rPr lang="en-US" dirty="0" smtClean="0"/>
              <a:t>. </a:t>
            </a:r>
          </a:p>
          <a:p>
            <a:pPr>
              <a:buFont typeface="Arial" pitchFamily="34" charset="0"/>
              <a:buChar char="•"/>
            </a:pPr>
            <a:endParaRPr lang="en-US" dirty="0" smtClean="0"/>
          </a:p>
          <a:p>
            <a:pPr>
              <a:buFont typeface="Arial" pitchFamily="34" charset="0"/>
              <a:buChar char="•"/>
            </a:pPr>
            <a:r>
              <a:rPr lang="en-US" dirty="0" smtClean="0">
                <a:solidFill>
                  <a:srgbClr val="FF0000"/>
                </a:solidFill>
              </a:rPr>
              <a:t>Figure - Registers available in </a:t>
            </a:r>
            <a:r>
              <a:rPr lang="en-US" i="1" dirty="0" smtClean="0">
                <a:solidFill>
                  <a:srgbClr val="FF0000"/>
                </a:solidFill>
              </a:rPr>
              <a:t>user mode.</a:t>
            </a:r>
          </a:p>
          <a:p>
            <a:pPr>
              <a:buFont typeface="Arial" pitchFamily="34" charset="0"/>
              <a:buChar char="•"/>
            </a:pPr>
            <a:endParaRPr lang="en-US" i="1" dirty="0" smtClean="0">
              <a:solidFill>
                <a:srgbClr val="FF0000"/>
              </a:solidFill>
            </a:endParaRPr>
          </a:p>
          <a:p>
            <a:pPr>
              <a:buFont typeface="Arial" pitchFamily="34" charset="0"/>
              <a:buChar char="•"/>
            </a:pPr>
            <a:r>
              <a:rPr lang="en-US" dirty="0" smtClean="0"/>
              <a:t>The processor can operate in </a:t>
            </a:r>
            <a:r>
              <a:rPr lang="en-US" dirty="0" smtClean="0">
                <a:solidFill>
                  <a:srgbClr val="FF0000"/>
                </a:solidFill>
              </a:rPr>
              <a:t>seven different modes</a:t>
            </a:r>
            <a:r>
              <a:rPr lang="en-US" dirty="0" smtClean="0"/>
              <a:t>.</a:t>
            </a:r>
          </a:p>
          <a:p>
            <a:pPr>
              <a:buFont typeface="Arial" pitchFamily="34" charset="0"/>
              <a:buChar char="•"/>
            </a:pPr>
            <a:endParaRPr lang="en-US" dirty="0" smtClean="0"/>
          </a:p>
          <a:p>
            <a:pPr>
              <a:buFont typeface="Arial" pitchFamily="34" charset="0"/>
              <a:buChar char="•"/>
            </a:pPr>
            <a:r>
              <a:rPr lang="en-US" dirty="0" smtClean="0"/>
              <a:t>All the registers shown are </a:t>
            </a:r>
            <a:r>
              <a:rPr lang="en-US" dirty="0" smtClean="0">
                <a:solidFill>
                  <a:srgbClr val="FF0000"/>
                </a:solidFill>
              </a:rPr>
              <a:t>32 bits </a:t>
            </a:r>
            <a:r>
              <a:rPr lang="en-US" dirty="0" smtClean="0"/>
              <a:t>in size.</a:t>
            </a:r>
          </a:p>
          <a:p>
            <a:pPr>
              <a:buFont typeface="Arial" pitchFamily="34" charset="0"/>
              <a:buChar char="•"/>
            </a:pPr>
            <a:endParaRPr lang="en-US" dirty="0" smtClean="0"/>
          </a:p>
          <a:p>
            <a:r>
              <a:rPr lang="en-US" dirty="0" smtClean="0"/>
              <a:t>There are up to </a:t>
            </a:r>
            <a:r>
              <a:rPr lang="en-US" dirty="0" smtClean="0">
                <a:solidFill>
                  <a:srgbClr val="FF0000"/>
                </a:solidFill>
              </a:rPr>
              <a:t>18 active registers</a:t>
            </a:r>
            <a:r>
              <a:rPr lang="en-US" dirty="0" smtClean="0"/>
              <a:t>: 16 data registers and 2 processor</a:t>
            </a:r>
          </a:p>
          <a:p>
            <a:r>
              <a:rPr lang="en-US" dirty="0" smtClean="0"/>
              <a:t> status registers. </a:t>
            </a:r>
          </a:p>
          <a:p>
            <a:endParaRPr lang="en-US" dirty="0" smtClean="0"/>
          </a:p>
          <a:p>
            <a:r>
              <a:rPr lang="en-US" dirty="0" smtClean="0"/>
              <a:t>The data registers are visible to the programmer as </a:t>
            </a:r>
            <a:r>
              <a:rPr lang="en-US" i="1" dirty="0" smtClean="0"/>
              <a:t>r0 to r15.</a:t>
            </a:r>
            <a:endParaRPr lang="en-US" dirty="0" smtClean="0">
              <a:solidFill>
                <a:srgbClr val="FF0000"/>
              </a:solidFill>
            </a:endParaRPr>
          </a:p>
          <a:p>
            <a:pPr>
              <a:buFont typeface="Arial" pitchFamily="34" charset="0"/>
              <a:buChar char="•"/>
            </a:pPr>
            <a:endParaRPr lang="en-US" dirty="0" smtClean="0"/>
          </a:p>
          <a:p>
            <a:pPr>
              <a:buFont typeface="Arial" pitchFamily="34" charset="0"/>
              <a:buChar char="•"/>
            </a:pPr>
            <a:r>
              <a:rPr lang="en-US" dirty="0" smtClean="0"/>
              <a:t>They are identified with the letter </a:t>
            </a:r>
            <a:r>
              <a:rPr lang="en-US" i="1" dirty="0" smtClean="0"/>
              <a:t>r prefixed to the register number.</a:t>
            </a:r>
          </a:p>
          <a:p>
            <a:pPr>
              <a:buFont typeface="Arial" pitchFamily="34" charset="0"/>
              <a:buChar char="•"/>
            </a:pPr>
            <a:endParaRPr lang="en-US" i="1" dirty="0" smtClean="0"/>
          </a:p>
          <a:p>
            <a:pPr>
              <a:buFont typeface="Arial" pitchFamily="34" charset="0"/>
              <a:buChar char="•"/>
            </a:pPr>
            <a:r>
              <a:rPr lang="en-US" i="1" dirty="0" smtClean="0"/>
              <a:t> For example, register 4 is given the label r4.</a:t>
            </a:r>
          </a:p>
          <a:p>
            <a:pPr>
              <a:buFont typeface="Arial" pitchFamily="34" charset="0"/>
              <a:buChar char="•"/>
            </a:pPr>
            <a:endParaRPr lang="en-US" i="1" dirty="0" smtClean="0"/>
          </a:p>
        </p:txBody>
      </p:sp>
      <p:pic>
        <p:nvPicPr>
          <p:cNvPr id="3074" name="Picture 2"/>
          <p:cNvPicPr>
            <a:picLocks noChangeAspect="1" noChangeArrowheads="1"/>
          </p:cNvPicPr>
          <p:nvPr/>
        </p:nvPicPr>
        <p:blipFill>
          <a:blip r:embed="rId2" cstate="print"/>
          <a:srcRect/>
          <a:stretch>
            <a:fillRect/>
          </a:stretch>
        </p:blipFill>
        <p:spPr bwMode="auto">
          <a:xfrm>
            <a:off x="7572375" y="541526"/>
            <a:ext cx="1343025" cy="5173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228600"/>
            <a:ext cx="8915400" cy="5909310"/>
          </a:xfrm>
          <a:prstGeom prst="rect">
            <a:avLst/>
          </a:prstGeom>
          <a:noFill/>
        </p:spPr>
        <p:txBody>
          <a:bodyPr wrap="square" rtlCol="0">
            <a:spAutoFit/>
          </a:bodyPr>
          <a:lstStyle/>
          <a:p>
            <a:endParaRPr lang="en-US" dirty="0" smtClean="0"/>
          </a:p>
          <a:p>
            <a:r>
              <a:rPr lang="en-US" dirty="0" smtClean="0"/>
              <a:t>The ARM processor has three registers assigned to a particular task or </a:t>
            </a:r>
          </a:p>
          <a:p>
            <a:r>
              <a:rPr lang="en-US" dirty="0" smtClean="0"/>
              <a:t>Special  function:</a:t>
            </a:r>
          </a:p>
          <a:p>
            <a:endParaRPr lang="en-US" dirty="0" smtClean="0"/>
          </a:p>
          <a:p>
            <a:r>
              <a:rPr lang="en-US" i="1" dirty="0" smtClean="0">
                <a:solidFill>
                  <a:srgbClr val="FF0000"/>
                </a:solidFill>
              </a:rPr>
              <a:t>r13, r14, and r15. </a:t>
            </a:r>
            <a:r>
              <a:rPr lang="en-US" i="1" dirty="0" smtClean="0"/>
              <a:t>Different from  the </a:t>
            </a:r>
            <a:r>
              <a:rPr lang="en-US" dirty="0" smtClean="0"/>
              <a:t>other GP registers.</a:t>
            </a:r>
          </a:p>
          <a:p>
            <a:endParaRPr lang="en-US" dirty="0" smtClean="0"/>
          </a:p>
          <a:p>
            <a:r>
              <a:rPr lang="en-US" dirty="0" smtClean="0"/>
              <a:t>In Figure, the shaded registers identify the assigned special-purpose</a:t>
            </a:r>
          </a:p>
          <a:p>
            <a:r>
              <a:rPr lang="en-US" dirty="0" smtClean="0"/>
              <a:t> registers:</a:t>
            </a:r>
          </a:p>
          <a:p>
            <a:endParaRPr lang="en-US" dirty="0" smtClean="0"/>
          </a:p>
          <a:p>
            <a:r>
              <a:rPr lang="en-US" dirty="0" smtClean="0"/>
              <a:t>■ </a:t>
            </a:r>
            <a:r>
              <a:rPr lang="en-US" dirty="0" smtClean="0">
                <a:solidFill>
                  <a:srgbClr val="FF0000"/>
                </a:solidFill>
              </a:rPr>
              <a:t>Register </a:t>
            </a:r>
            <a:r>
              <a:rPr lang="en-US" i="1" dirty="0" smtClean="0">
                <a:solidFill>
                  <a:srgbClr val="FF0000"/>
                </a:solidFill>
              </a:rPr>
              <a:t>r13 </a:t>
            </a:r>
            <a:r>
              <a:rPr lang="en-US" i="1" dirty="0" smtClean="0"/>
              <a:t>is traditionally used as the </a:t>
            </a:r>
            <a:r>
              <a:rPr lang="en-US" i="1" dirty="0" smtClean="0">
                <a:solidFill>
                  <a:srgbClr val="FF0000"/>
                </a:solidFill>
              </a:rPr>
              <a:t>stack pointer (sp) </a:t>
            </a:r>
            <a:r>
              <a:rPr lang="en-US" i="1" dirty="0" smtClean="0"/>
              <a:t>and stores</a:t>
            </a:r>
          </a:p>
          <a:p>
            <a:r>
              <a:rPr lang="en-US" i="1" dirty="0" smtClean="0"/>
              <a:t> the head  of the stack </a:t>
            </a:r>
            <a:r>
              <a:rPr lang="en-US" dirty="0" smtClean="0"/>
              <a:t>in the current processor mode.</a:t>
            </a:r>
          </a:p>
          <a:p>
            <a:endParaRPr lang="en-US" dirty="0" smtClean="0"/>
          </a:p>
          <a:p>
            <a:r>
              <a:rPr lang="en-US" dirty="0" smtClean="0">
                <a:solidFill>
                  <a:srgbClr val="FF0000"/>
                </a:solidFill>
              </a:rPr>
              <a:t>■ Register </a:t>
            </a:r>
            <a:r>
              <a:rPr lang="en-US" i="1" dirty="0" smtClean="0">
                <a:solidFill>
                  <a:srgbClr val="FF0000"/>
                </a:solidFill>
              </a:rPr>
              <a:t>r14</a:t>
            </a:r>
            <a:r>
              <a:rPr lang="en-US" i="1" dirty="0" smtClean="0"/>
              <a:t> is called the </a:t>
            </a:r>
            <a:r>
              <a:rPr lang="en-US" i="1" dirty="0" smtClean="0">
                <a:solidFill>
                  <a:srgbClr val="FF0000"/>
                </a:solidFill>
              </a:rPr>
              <a:t>link register (</a:t>
            </a:r>
            <a:r>
              <a:rPr lang="en-US" i="1" dirty="0" err="1" smtClean="0">
                <a:solidFill>
                  <a:srgbClr val="FF0000"/>
                </a:solidFill>
              </a:rPr>
              <a:t>lr</a:t>
            </a:r>
            <a:r>
              <a:rPr lang="en-US" i="1" dirty="0" smtClean="0">
                <a:solidFill>
                  <a:srgbClr val="FF0000"/>
                </a:solidFill>
              </a:rPr>
              <a:t>) </a:t>
            </a:r>
            <a:r>
              <a:rPr lang="en-US" i="1" dirty="0" smtClean="0"/>
              <a:t>and is where the core puts</a:t>
            </a:r>
          </a:p>
          <a:p>
            <a:r>
              <a:rPr lang="en-US" i="1" dirty="0" smtClean="0"/>
              <a:t> the return  address </a:t>
            </a:r>
            <a:r>
              <a:rPr lang="en-US" dirty="0" smtClean="0"/>
              <a:t>whenever it calls a subroutine.  </a:t>
            </a:r>
          </a:p>
          <a:p>
            <a:endParaRPr lang="en-US" dirty="0" smtClean="0"/>
          </a:p>
          <a:p>
            <a:r>
              <a:rPr lang="en-US" dirty="0" smtClean="0"/>
              <a:t>■ </a:t>
            </a:r>
            <a:r>
              <a:rPr lang="en-US" dirty="0" smtClean="0">
                <a:solidFill>
                  <a:srgbClr val="FF0000"/>
                </a:solidFill>
              </a:rPr>
              <a:t>Register </a:t>
            </a:r>
            <a:r>
              <a:rPr lang="en-US" i="1" dirty="0" smtClean="0">
                <a:solidFill>
                  <a:srgbClr val="FF0000"/>
                </a:solidFill>
              </a:rPr>
              <a:t>r15 </a:t>
            </a:r>
            <a:r>
              <a:rPr lang="en-US" i="1" dirty="0" smtClean="0"/>
              <a:t>is the </a:t>
            </a:r>
            <a:r>
              <a:rPr lang="en-US" i="1" dirty="0" smtClean="0">
                <a:solidFill>
                  <a:srgbClr val="FF0000"/>
                </a:solidFill>
              </a:rPr>
              <a:t>program counter (pc) </a:t>
            </a:r>
            <a:r>
              <a:rPr lang="en-US" i="1" dirty="0" smtClean="0"/>
              <a:t>and contains the address of</a:t>
            </a:r>
          </a:p>
          <a:p>
            <a:r>
              <a:rPr lang="en-US" i="1" dirty="0" smtClean="0"/>
              <a:t> the next  instruction </a:t>
            </a:r>
            <a:r>
              <a:rPr lang="en-US" dirty="0" smtClean="0"/>
              <a:t>to be fetched by the processor.</a:t>
            </a:r>
          </a:p>
          <a:p>
            <a:endParaRPr lang="en-US" dirty="0" smtClean="0"/>
          </a:p>
          <a:p>
            <a:r>
              <a:rPr lang="en-US" dirty="0" smtClean="0"/>
              <a:t>Depending upon the context, </a:t>
            </a:r>
            <a:r>
              <a:rPr lang="en-US" dirty="0" smtClean="0">
                <a:solidFill>
                  <a:srgbClr val="FF0000"/>
                </a:solidFill>
              </a:rPr>
              <a:t>registers </a:t>
            </a:r>
            <a:r>
              <a:rPr lang="en-US" i="1" dirty="0" smtClean="0">
                <a:solidFill>
                  <a:srgbClr val="FF0000"/>
                </a:solidFill>
              </a:rPr>
              <a:t>r13 and r14 </a:t>
            </a:r>
            <a:r>
              <a:rPr lang="en-US" i="1" dirty="0" smtClean="0"/>
              <a:t>can also be used </a:t>
            </a:r>
            <a:r>
              <a:rPr lang="en-US" i="1" dirty="0" smtClean="0">
                <a:solidFill>
                  <a:srgbClr val="FF0000"/>
                </a:solidFill>
              </a:rPr>
              <a:t>as </a:t>
            </a:r>
          </a:p>
          <a:p>
            <a:r>
              <a:rPr lang="en-US" i="1" dirty="0" smtClean="0">
                <a:solidFill>
                  <a:srgbClr val="FF0000"/>
                </a:solidFill>
              </a:rPr>
              <a:t>GPRs, </a:t>
            </a:r>
            <a:r>
              <a:rPr lang="en-US" dirty="0" smtClean="0"/>
              <a:t>which can be particularly useful since these registers are banked during a processor mode change. </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7572375" y="609600"/>
            <a:ext cx="1419225"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8229600" cy="5940088"/>
          </a:xfrm>
          <a:prstGeom prst="rect">
            <a:avLst/>
          </a:prstGeom>
        </p:spPr>
        <p:txBody>
          <a:bodyPr wrap="square">
            <a:spAutoFit/>
          </a:bodyPr>
          <a:lstStyle/>
          <a:p>
            <a:pPr algn="just">
              <a:buFont typeface="Arial" pitchFamily="34" charset="0"/>
              <a:buChar char="•"/>
            </a:pPr>
            <a:r>
              <a:rPr lang="en-US" sz="2000" dirty="0" smtClean="0"/>
              <a:t>However, it is dangerous to use </a:t>
            </a:r>
            <a:r>
              <a:rPr lang="en-US" sz="2000" i="1" dirty="0" smtClean="0"/>
              <a:t>r13 as a general register when the processor </a:t>
            </a:r>
            <a:r>
              <a:rPr lang="en-US" sz="2000" dirty="0" smtClean="0"/>
              <a:t>is running any form of operating system because operating systems often assume that </a:t>
            </a:r>
            <a:r>
              <a:rPr lang="en-US" sz="2000" i="1" dirty="0" smtClean="0"/>
              <a:t>r13 </a:t>
            </a:r>
            <a:r>
              <a:rPr lang="en-US" sz="2000" dirty="0" smtClean="0"/>
              <a:t>always points to a valid stack frame.</a:t>
            </a:r>
          </a:p>
          <a:p>
            <a:pPr algn="just"/>
            <a:endParaRPr lang="en-US" sz="2000" dirty="0" smtClean="0"/>
          </a:p>
          <a:p>
            <a:pPr algn="just">
              <a:buFont typeface="Arial" pitchFamily="34" charset="0"/>
              <a:buChar char="•"/>
            </a:pPr>
            <a:r>
              <a:rPr lang="en-US" sz="2000" dirty="0" smtClean="0"/>
              <a:t>In ARM state the registers </a:t>
            </a:r>
            <a:r>
              <a:rPr lang="en-US" sz="2000" i="1" dirty="0" smtClean="0">
                <a:solidFill>
                  <a:srgbClr val="FF0000"/>
                </a:solidFill>
              </a:rPr>
              <a:t>r0 to r13 </a:t>
            </a:r>
            <a:r>
              <a:rPr lang="en-US" sz="2000" i="1" dirty="0" smtClean="0"/>
              <a:t>are </a:t>
            </a:r>
            <a:r>
              <a:rPr lang="en-US" sz="2000" i="1" dirty="0" smtClean="0">
                <a:solidFill>
                  <a:srgbClr val="FF0000"/>
                </a:solidFill>
              </a:rPr>
              <a:t>orthogonal</a:t>
            </a:r>
            <a:r>
              <a:rPr lang="en-US" sz="2000" i="1" dirty="0" smtClean="0"/>
              <a:t>—any instruction that you can apply </a:t>
            </a:r>
            <a:r>
              <a:rPr lang="en-US" sz="2000" dirty="0" smtClean="0"/>
              <a:t>to </a:t>
            </a:r>
            <a:r>
              <a:rPr lang="en-US" sz="2000" i="1" dirty="0" smtClean="0"/>
              <a:t>r0 you can equally well apply to any of the other registers. </a:t>
            </a:r>
          </a:p>
          <a:p>
            <a:pPr algn="just"/>
            <a:endParaRPr lang="en-US" sz="2000" i="1" dirty="0" smtClean="0"/>
          </a:p>
          <a:p>
            <a:pPr algn="just">
              <a:buFont typeface="Arial" pitchFamily="34" charset="0"/>
              <a:buChar char="•"/>
            </a:pPr>
            <a:r>
              <a:rPr lang="en-US" sz="2000" i="1" dirty="0" smtClean="0"/>
              <a:t>However, there are instructions </a:t>
            </a:r>
            <a:r>
              <a:rPr lang="en-US" sz="2000" dirty="0" smtClean="0"/>
              <a:t>that treat </a:t>
            </a:r>
            <a:r>
              <a:rPr lang="en-US" sz="2000" i="1" dirty="0" smtClean="0">
                <a:solidFill>
                  <a:srgbClr val="FF0000"/>
                </a:solidFill>
              </a:rPr>
              <a:t>r14 and r15 </a:t>
            </a:r>
            <a:r>
              <a:rPr lang="en-US" sz="2000" i="1" dirty="0" smtClean="0"/>
              <a:t>in a special way.</a:t>
            </a:r>
          </a:p>
          <a:p>
            <a:pPr algn="just"/>
            <a:endParaRPr lang="en-US" sz="2000" i="1" dirty="0" smtClean="0"/>
          </a:p>
          <a:p>
            <a:pPr algn="just">
              <a:buFont typeface="Arial" pitchFamily="34" charset="0"/>
              <a:buChar char="•"/>
            </a:pPr>
            <a:r>
              <a:rPr lang="en-US" sz="2000" dirty="0" smtClean="0"/>
              <a:t>In addition to the 16 data registers, there are two program status registers: </a:t>
            </a:r>
            <a:r>
              <a:rPr lang="en-US" sz="2000" i="1" dirty="0" err="1" smtClean="0">
                <a:solidFill>
                  <a:srgbClr val="FF0000"/>
                </a:solidFill>
              </a:rPr>
              <a:t>cpsr</a:t>
            </a:r>
            <a:r>
              <a:rPr lang="en-US" sz="2000" i="1" dirty="0" smtClean="0">
                <a:solidFill>
                  <a:srgbClr val="FF0000"/>
                </a:solidFill>
              </a:rPr>
              <a:t> and </a:t>
            </a:r>
            <a:r>
              <a:rPr lang="en-US" sz="2000" i="1" dirty="0" err="1" smtClean="0">
                <a:solidFill>
                  <a:srgbClr val="FF0000"/>
                </a:solidFill>
              </a:rPr>
              <a:t>spsr</a:t>
            </a:r>
            <a:r>
              <a:rPr lang="en-US" sz="2000" i="1" dirty="0" smtClean="0">
                <a:solidFill>
                  <a:srgbClr val="FF0000"/>
                </a:solidFill>
              </a:rPr>
              <a:t> </a:t>
            </a:r>
            <a:r>
              <a:rPr lang="en-US" sz="2000" dirty="0" smtClean="0"/>
              <a:t>(the </a:t>
            </a:r>
            <a:r>
              <a:rPr lang="en-US" sz="2000" dirty="0" smtClean="0">
                <a:solidFill>
                  <a:srgbClr val="FF0000"/>
                </a:solidFill>
              </a:rPr>
              <a:t>current and saved program status registers</a:t>
            </a:r>
            <a:r>
              <a:rPr lang="en-US" sz="2000" dirty="0" smtClean="0"/>
              <a:t>, respectively).</a:t>
            </a:r>
          </a:p>
          <a:p>
            <a:pPr algn="just"/>
            <a:endParaRPr lang="en-US" sz="2000" dirty="0" smtClean="0"/>
          </a:p>
          <a:p>
            <a:pPr algn="just">
              <a:buFont typeface="Arial" pitchFamily="34" charset="0"/>
              <a:buChar char="•"/>
            </a:pPr>
            <a:r>
              <a:rPr lang="en-US" sz="2000" dirty="0" smtClean="0"/>
              <a:t>The register file contains all the registers available to a programmer. </a:t>
            </a:r>
          </a:p>
          <a:p>
            <a:pPr algn="just">
              <a:buFont typeface="Arial" pitchFamily="34" charset="0"/>
              <a:buChar char="•"/>
            </a:pPr>
            <a:endParaRPr lang="en-US" sz="2000" dirty="0" smtClean="0"/>
          </a:p>
          <a:p>
            <a:pPr algn="just">
              <a:buFont typeface="Arial" pitchFamily="34" charset="0"/>
              <a:buChar char="•"/>
            </a:pPr>
            <a:r>
              <a:rPr lang="en-US" sz="2000" dirty="0" smtClean="0"/>
              <a:t>The registers which are visible to the programmer depend upon the current mode of the processor.</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458200" cy="6001643"/>
          </a:xfrm>
          <a:prstGeom prst="rect">
            <a:avLst/>
          </a:prstGeom>
          <a:noFill/>
        </p:spPr>
        <p:txBody>
          <a:bodyPr wrap="square" rtlCol="0">
            <a:spAutoFit/>
          </a:bodyPr>
          <a:lstStyle/>
          <a:p>
            <a:pPr algn="ctr"/>
            <a:r>
              <a:rPr lang="en-US" sz="2200" b="1" dirty="0" smtClean="0">
                <a:solidFill>
                  <a:srgbClr val="FF0000"/>
                </a:solidFill>
              </a:rPr>
              <a:t>Processor Modes</a:t>
            </a:r>
          </a:p>
          <a:p>
            <a:pPr algn="ctr"/>
            <a:endParaRPr lang="en-US" sz="2200" b="1" dirty="0" smtClean="0">
              <a:solidFill>
                <a:srgbClr val="FF0000"/>
              </a:solidFill>
            </a:endParaRPr>
          </a:p>
          <a:p>
            <a:pPr algn="just">
              <a:buFont typeface="Arial" pitchFamily="34" charset="0"/>
              <a:buChar char="•"/>
            </a:pPr>
            <a:r>
              <a:rPr lang="en-US" sz="2000" dirty="0" smtClean="0"/>
              <a:t>The processor mode determines which registers are active and the access rights to the </a:t>
            </a:r>
            <a:r>
              <a:rPr lang="en-US" sz="2000" i="1" dirty="0" err="1" smtClean="0"/>
              <a:t>cpsr</a:t>
            </a:r>
            <a:r>
              <a:rPr lang="en-US" sz="2000" i="1" dirty="0" smtClean="0"/>
              <a:t> </a:t>
            </a:r>
            <a:r>
              <a:rPr lang="en-US" sz="2000" dirty="0" smtClean="0"/>
              <a:t>register itself. </a:t>
            </a:r>
          </a:p>
          <a:p>
            <a:pPr algn="just"/>
            <a:endParaRPr lang="en-US" sz="2000" dirty="0" smtClean="0"/>
          </a:p>
          <a:p>
            <a:pPr algn="just"/>
            <a:r>
              <a:rPr lang="en-US" sz="2000" dirty="0" smtClean="0"/>
              <a:t>Each processor mode is either privileged or non-privileged.</a:t>
            </a:r>
          </a:p>
          <a:p>
            <a:pPr algn="just"/>
            <a:endParaRPr lang="en-IN" sz="2000" dirty="0" smtClean="0"/>
          </a:p>
          <a:p>
            <a:pPr marL="457200" indent="-457200" algn="just">
              <a:buAutoNum type="arabicPeriod"/>
            </a:pPr>
            <a:r>
              <a:rPr lang="en-US" sz="2000" dirty="0" smtClean="0">
                <a:solidFill>
                  <a:srgbClr val="FF0000"/>
                </a:solidFill>
              </a:rPr>
              <a:t>A privileged mode </a:t>
            </a:r>
            <a:r>
              <a:rPr lang="en-US" sz="2000" dirty="0" smtClean="0"/>
              <a:t>allows full read-write access to the </a:t>
            </a:r>
            <a:r>
              <a:rPr lang="en-US" sz="2000" i="1" dirty="0" err="1" smtClean="0"/>
              <a:t>cpsr</a:t>
            </a:r>
            <a:r>
              <a:rPr lang="en-US" sz="2000" i="1" dirty="0" smtClean="0"/>
              <a:t>.</a:t>
            </a:r>
          </a:p>
          <a:p>
            <a:pPr marL="457200" indent="-457200" algn="just"/>
            <a:r>
              <a:rPr lang="en-US" sz="2000" i="1" dirty="0" smtClean="0">
                <a:solidFill>
                  <a:srgbClr val="FF0000"/>
                </a:solidFill>
              </a:rPr>
              <a:t>	Conversely…</a:t>
            </a:r>
          </a:p>
          <a:p>
            <a:pPr marL="457200" indent="-457200" algn="just"/>
            <a:endParaRPr lang="en-US" sz="2000" i="1" dirty="0" smtClean="0">
              <a:solidFill>
                <a:srgbClr val="FF0000"/>
              </a:solidFill>
            </a:endParaRPr>
          </a:p>
          <a:p>
            <a:pPr algn="just"/>
            <a:r>
              <a:rPr lang="en-US" sz="2000" i="1" dirty="0" smtClean="0">
                <a:solidFill>
                  <a:srgbClr val="FF0000"/>
                </a:solidFill>
              </a:rPr>
              <a:t> 2. A non-privileged mode (user mode) </a:t>
            </a:r>
            <a:r>
              <a:rPr lang="en-US" sz="2000" i="1" dirty="0" smtClean="0"/>
              <a:t>only allows read </a:t>
            </a:r>
            <a:r>
              <a:rPr lang="en-US" sz="2000" dirty="0" smtClean="0"/>
              <a:t>access to the control field in the </a:t>
            </a:r>
            <a:r>
              <a:rPr lang="en-US" sz="2000" i="1" dirty="0" err="1" smtClean="0"/>
              <a:t>cpsr</a:t>
            </a:r>
            <a:r>
              <a:rPr lang="en-US" sz="2000" i="1" dirty="0" smtClean="0"/>
              <a:t> but still allows read-write access to the condition flags.</a:t>
            </a:r>
          </a:p>
          <a:p>
            <a:pPr algn="just"/>
            <a:endParaRPr lang="en-US" sz="2000" i="1" dirty="0" smtClean="0"/>
          </a:p>
          <a:p>
            <a:pPr algn="just"/>
            <a:r>
              <a:rPr lang="en-US" sz="2000" dirty="0" smtClean="0">
                <a:solidFill>
                  <a:srgbClr val="FF0000"/>
                </a:solidFill>
              </a:rPr>
              <a:t>There are seven processor modes in total: </a:t>
            </a:r>
          </a:p>
          <a:p>
            <a:pPr marL="457200" indent="-457200" algn="just">
              <a:buAutoNum type="alphaLcPeriod"/>
            </a:pPr>
            <a:r>
              <a:rPr lang="en-US" sz="2000" dirty="0" smtClean="0">
                <a:solidFill>
                  <a:srgbClr val="FF0000"/>
                </a:solidFill>
              </a:rPr>
              <a:t>six privileged modes (</a:t>
            </a:r>
            <a:r>
              <a:rPr lang="en-US" sz="2000" i="1" dirty="0" smtClean="0">
                <a:solidFill>
                  <a:srgbClr val="FF0000"/>
                </a:solidFill>
              </a:rPr>
              <a:t>abort,  fast interrupt request, 	interrupt request,  supervisor, system, and undefined) and </a:t>
            </a:r>
          </a:p>
          <a:p>
            <a:pPr marL="457200" indent="-457200" algn="just">
              <a:buAutoNum type="alphaLcPeriod"/>
            </a:pPr>
            <a:endParaRPr lang="en-US" sz="2000" i="1" dirty="0" smtClean="0">
              <a:solidFill>
                <a:srgbClr val="FF0000"/>
              </a:solidFill>
            </a:endParaRPr>
          </a:p>
          <a:p>
            <a:pPr marL="457200" indent="-457200" algn="just">
              <a:buAutoNum type="alphaLcPeriod"/>
            </a:pPr>
            <a:r>
              <a:rPr lang="en-US" sz="2000" i="1" dirty="0" smtClean="0">
                <a:solidFill>
                  <a:srgbClr val="FF0000"/>
                </a:solidFill>
              </a:rPr>
              <a:t>one non-privileged mode </a:t>
            </a:r>
            <a:r>
              <a:rPr lang="en-US" sz="2000" dirty="0" smtClean="0">
                <a:solidFill>
                  <a:srgbClr val="FF0000"/>
                </a:solidFill>
              </a:rPr>
              <a:t>(</a:t>
            </a:r>
            <a:r>
              <a:rPr lang="en-US" sz="2000" i="1" dirty="0" smtClean="0">
                <a:solidFill>
                  <a:srgbClr val="FF0000"/>
                </a:solidFill>
              </a:rPr>
              <a:t>user).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457200"/>
            <a:ext cx="8458200" cy="5324535"/>
          </a:xfrm>
          <a:prstGeom prst="rect">
            <a:avLst/>
          </a:prstGeom>
          <a:noFill/>
        </p:spPr>
        <p:txBody>
          <a:bodyPr wrap="square" rtlCol="0">
            <a:spAutoFit/>
          </a:bodyPr>
          <a:lstStyle/>
          <a:p>
            <a:pPr algn="ctr">
              <a:buFont typeface="Wingdings" pitchFamily="2" charset="2"/>
              <a:buChar char="v"/>
            </a:pPr>
            <a:r>
              <a:rPr lang="en-US" dirty="0" smtClean="0"/>
              <a:t> </a:t>
            </a:r>
            <a:r>
              <a:rPr lang="en-US" sz="2000" b="1" dirty="0" smtClean="0">
                <a:solidFill>
                  <a:srgbClr val="0070C0"/>
                </a:solidFill>
              </a:rPr>
              <a:t>The processor enters …</a:t>
            </a:r>
          </a:p>
          <a:p>
            <a:pPr algn="just">
              <a:buFont typeface="Wingdings" pitchFamily="2" charset="2"/>
              <a:buChar char="v"/>
            </a:pPr>
            <a:endParaRPr lang="en-US" sz="2000" i="1" dirty="0" smtClean="0">
              <a:solidFill>
                <a:srgbClr val="FF0000"/>
              </a:solidFill>
            </a:endParaRPr>
          </a:p>
          <a:p>
            <a:pPr algn="just">
              <a:buFont typeface="Wingdings" pitchFamily="2" charset="2"/>
              <a:buChar char="v"/>
            </a:pPr>
            <a:r>
              <a:rPr lang="en-US" sz="2000" i="1" dirty="0" smtClean="0">
                <a:solidFill>
                  <a:srgbClr val="FF0000"/>
                </a:solidFill>
              </a:rPr>
              <a:t>1. Abort mode </a:t>
            </a:r>
            <a:r>
              <a:rPr lang="en-US" sz="2000" i="1" dirty="0" smtClean="0"/>
              <a:t>when there is a failed attempt to access memory. </a:t>
            </a:r>
          </a:p>
          <a:p>
            <a:pPr algn="just"/>
            <a:endParaRPr lang="en-US" sz="2000" i="1" dirty="0" smtClean="0"/>
          </a:p>
          <a:p>
            <a:pPr algn="just">
              <a:buFont typeface="Wingdings" pitchFamily="2" charset="2"/>
              <a:buChar char="v"/>
            </a:pPr>
            <a:r>
              <a:rPr lang="en-US" sz="2000" i="1" dirty="0" smtClean="0">
                <a:solidFill>
                  <a:srgbClr val="FF0000"/>
                </a:solidFill>
              </a:rPr>
              <a:t> 2.Fast  interrupt request </a:t>
            </a:r>
            <a:r>
              <a:rPr lang="en-US" sz="2000" i="1" dirty="0" smtClean="0"/>
              <a:t>(FIR) and </a:t>
            </a:r>
            <a:r>
              <a:rPr lang="en-US" sz="2000" i="1" dirty="0" smtClean="0">
                <a:solidFill>
                  <a:srgbClr val="FF0000"/>
                </a:solidFill>
              </a:rPr>
              <a:t>Interrupt request  </a:t>
            </a:r>
            <a:r>
              <a:rPr lang="en-US" sz="2000" i="1" dirty="0" smtClean="0"/>
              <a:t>(IR) modes correspond to the two interrupt levels available </a:t>
            </a:r>
            <a:r>
              <a:rPr lang="en-US" sz="2000" dirty="0" smtClean="0"/>
              <a:t>on the ARM processor. </a:t>
            </a:r>
          </a:p>
          <a:p>
            <a:pPr algn="just"/>
            <a:endParaRPr lang="en-US" sz="2000" i="1" dirty="0" smtClean="0"/>
          </a:p>
          <a:p>
            <a:pPr algn="just">
              <a:buFont typeface="Wingdings" pitchFamily="2" charset="2"/>
              <a:buChar char="v"/>
            </a:pPr>
            <a:r>
              <a:rPr lang="en-US" sz="2000" i="1" dirty="0" smtClean="0">
                <a:solidFill>
                  <a:srgbClr val="FF0000"/>
                </a:solidFill>
              </a:rPr>
              <a:t>3. Supervisor mode </a:t>
            </a:r>
            <a:r>
              <a:rPr lang="en-US" sz="2000" i="1" dirty="0" smtClean="0"/>
              <a:t>is the mode that the processor is in after reset and</a:t>
            </a:r>
          </a:p>
          <a:p>
            <a:pPr algn="just"/>
            <a:r>
              <a:rPr lang="en-US" sz="2000" dirty="0" smtClean="0"/>
              <a:t>is generally the mode that an operating system kernel operates in. </a:t>
            </a:r>
          </a:p>
          <a:p>
            <a:pPr algn="just"/>
            <a:endParaRPr lang="en-US" sz="2000" i="1" dirty="0" smtClean="0"/>
          </a:p>
          <a:p>
            <a:pPr algn="just">
              <a:buFont typeface="Wingdings" pitchFamily="2" charset="2"/>
              <a:buChar char="v"/>
            </a:pPr>
            <a:r>
              <a:rPr lang="en-US" sz="2000" i="1" dirty="0" smtClean="0">
                <a:solidFill>
                  <a:srgbClr val="FF0000"/>
                </a:solidFill>
              </a:rPr>
              <a:t>4. System mode </a:t>
            </a:r>
            <a:r>
              <a:rPr lang="en-US" sz="2000" i="1" dirty="0" smtClean="0"/>
              <a:t>is a special </a:t>
            </a:r>
            <a:r>
              <a:rPr lang="en-US" sz="2000" dirty="0" smtClean="0"/>
              <a:t>version of </a:t>
            </a:r>
            <a:r>
              <a:rPr lang="en-US" sz="2000" i="1" dirty="0" smtClean="0"/>
              <a:t>user mode that allows full read-write access to the </a:t>
            </a:r>
            <a:r>
              <a:rPr lang="en-US" sz="2000" i="1" dirty="0" err="1" smtClean="0"/>
              <a:t>cpsr</a:t>
            </a:r>
            <a:endParaRPr lang="en-US" sz="2000" i="1" dirty="0" smtClean="0"/>
          </a:p>
          <a:p>
            <a:pPr algn="just">
              <a:buFont typeface="Wingdings" pitchFamily="2" charset="2"/>
              <a:buChar char="v"/>
            </a:pPr>
            <a:endParaRPr lang="en-US" sz="2000" i="1" dirty="0" smtClean="0"/>
          </a:p>
          <a:p>
            <a:pPr algn="just">
              <a:buFont typeface="Wingdings" pitchFamily="2" charset="2"/>
              <a:buChar char="v"/>
            </a:pPr>
            <a:r>
              <a:rPr lang="en-US" sz="2000" i="1" dirty="0" smtClean="0">
                <a:solidFill>
                  <a:srgbClr val="FF0000"/>
                </a:solidFill>
              </a:rPr>
              <a:t> 5</a:t>
            </a:r>
            <a:r>
              <a:rPr lang="en-US" sz="2000" i="1" dirty="0" smtClean="0"/>
              <a:t>.</a:t>
            </a:r>
            <a:r>
              <a:rPr lang="en-US" sz="2000" i="1" dirty="0" smtClean="0">
                <a:solidFill>
                  <a:srgbClr val="FF0000"/>
                </a:solidFill>
              </a:rPr>
              <a:t>Undefined mode </a:t>
            </a:r>
            <a:r>
              <a:rPr lang="en-US" sz="2000" i="1" dirty="0" smtClean="0"/>
              <a:t>is used </a:t>
            </a:r>
            <a:r>
              <a:rPr lang="en-US" sz="2000" dirty="0" smtClean="0"/>
              <a:t>when the processor encounters an instruction that is undefined or not supported by the implementation. </a:t>
            </a:r>
          </a:p>
          <a:p>
            <a:pPr algn="just">
              <a:buFont typeface="Wingdings" pitchFamily="2" charset="2"/>
              <a:buChar char="v"/>
            </a:pPr>
            <a:endParaRPr lang="en-US" sz="2000" dirty="0" smtClean="0"/>
          </a:p>
          <a:p>
            <a:pPr algn="just">
              <a:buFont typeface="Wingdings" pitchFamily="2" charset="2"/>
              <a:buChar char="v"/>
            </a:pPr>
            <a:r>
              <a:rPr lang="en-US" sz="2000" i="1" dirty="0" smtClean="0">
                <a:solidFill>
                  <a:srgbClr val="FF0000"/>
                </a:solidFill>
              </a:rPr>
              <a:t>6.User mode </a:t>
            </a:r>
            <a:r>
              <a:rPr lang="en-US" sz="2000" i="1" dirty="0" smtClean="0"/>
              <a:t>is used for programs and applications.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669374" y="1447800"/>
            <a:ext cx="5246026" cy="4495800"/>
          </a:xfrm>
          <a:prstGeom prst="rect">
            <a:avLst/>
          </a:prstGeom>
          <a:noFill/>
          <a:ln w="9525">
            <a:noFill/>
            <a:miter lim="800000"/>
            <a:headEnd/>
            <a:tailEnd/>
          </a:ln>
        </p:spPr>
      </p:pic>
      <p:sp>
        <p:nvSpPr>
          <p:cNvPr id="3" name="TextBox 2"/>
          <p:cNvSpPr txBox="1"/>
          <p:nvPr/>
        </p:nvSpPr>
        <p:spPr>
          <a:xfrm>
            <a:off x="5785044" y="3011269"/>
            <a:ext cx="2901756" cy="646331"/>
          </a:xfrm>
          <a:prstGeom prst="rect">
            <a:avLst/>
          </a:prstGeom>
          <a:noFill/>
        </p:spPr>
        <p:txBody>
          <a:bodyPr wrap="none" rtlCol="0">
            <a:spAutoFit/>
          </a:bodyPr>
          <a:lstStyle/>
          <a:p>
            <a:r>
              <a:rPr lang="en-US" dirty="0" smtClean="0"/>
              <a:t>Figure 2.4 Complete ARM </a:t>
            </a:r>
          </a:p>
          <a:p>
            <a:r>
              <a:rPr lang="en-US" dirty="0" smtClean="0"/>
              <a:t>register set.</a:t>
            </a:r>
            <a:endParaRPr lang="en-US" dirty="0"/>
          </a:p>
        </p:txBody>
      </p:sp>
      <p:sp>
        <p:nvSpPr>
          <p:cNvPr id="4" name="TextBox 3"/>
          <p:cNvSpPr txBox="1"/>
          <p:nvPr/>
        </p:nvSpPr>
        <p:spPr>
          <a:xfrm>
            <a:off x="395807" y="304800"/>
            <a:ext cx="8367193" cy="6186309"/>
          </a:xfrm>
          <a:prstGeom prst="rect">
            <a:avLst/>
          </a:prstGeom>
          <a:noFill/>
        </p:spPr>
        <p:txBody>
          <a:bodyPr wrap="square" rtlCol="0">
            <a:spAutoFit/>
          </a:bodyPr>
          <a:lstStyle/>
          <a:p>
            <a:pPr algn="just">
              <a:buFont typeface="Arial" pitchFamily="34" charset="0"/>
              <a:buChar char="•"/>
            </a:pPr>
            <a:r>
              <a:rPr lang="en-US" dirty="0" smtClean="0"/>
              <a:t>Figure shows all 37 registers in the register file. </a:t>
            </a:r>
          </a:p>
          <a:p>
            <a:pPr algn="just">
              <a:buFont typeface="Arial" pitchFamily="34" charset="0"/>
              <a:buChar char="•"/>
            </a:pPr>
            <a:r>
              <a:rPr lang="en-US" dirty="0" smtClean="0"/>
              <a:t>Of those, </a:t>
            </a:r>
            <a:r>
              <a:rPr lang="en-US" dirty="0" smtClean="0">
                <a:solidFill>
                  <a:srgbClr val="FF0000"/>
                </a:solidFill>
              </a:rPr>
              <a:t>20 registers are hidden </a:t>
            </a:r>
            <a:r>
              <a:rPr lang="en-US" dirty="0" smtClean="0"/>
              <a:t>from a program at different times. </a:t>
            </a:r>
          </a:p>
          <a:p>
            <a:endParaRPr lang="en-US" dirty="0" smtClean="0"/>
          </a:p>
          <a:p>
            <a:pPr algn="just"/>
            <a:r>
              <a:rPr lang="en-US" dirty="0" smtClean="0"/>
              <a:t>These registers are called </a:t>
            </a:r>
            <a:r>
              <a:rPr lang="en-US" b="1" i="1" dirty="0" smtClean="0">
                <a:solidFill>
                  <a:srgbClr val="FF0000"/>
                </a:solidFill>
              </a:rPr>
              <a:t>banked registers </a:t>
            </a:r>
            <a:r>
              <a:rPr lang="en-US" i="1" dirty="0" smtClean="0"/>
              <a:t>and are identified </a:t>
            </a:r>
            <a:r>
              <a:rPr lang="en-US" dirty="0" smtClean="0"/>
              <a:t>by the </a:t>
            </a:r>
            <a:r>
              <a:rPr lang="en-US" dirty="0" smtClean="0">
                <a:solidFill>
                  <a:srgbClr val="FF0000"/>
                </a:solidFill>
              </a:rPr>
              <a:t>shading</a:t>
            </a:r>
            <a:r>
              <a:rPr lang="en-US" dirty="0" smtClean="0"/>
              <a:t> in the diagram. </a:t>
            </a:r>
          </a:p>
          <a:p>
            <a:pPr algn="just"/>
            <a:r>
              <a:rPr lang="en-US" dirty="0" smtClean="0"/>
              <a:t>They are available only when</a:t>
            </a:r>
          </a:p>
          <a:p>
            <a:pPr algn="just"/>
            <a:r>
              <a:rPr lang="en-US" dirty="0" smtClean="0"/>
              <a:t> the  processor is in a </a:t>
            </a:r>
          </a:p>
          <a:p>
            <a:pPr algn="just"/>
            <a:r>
              <a:rPr lang="en-US" dirty="0" smtClean="0"/>
              <a:t>particular mode; </a:t>
            </a:r>
          </a:p>
          <a:p>
            <a:r>
              <a:rPr lang="en-US" dirty="0" smtClean="0"/>
              <a:t>e.g.</a:t>
            </a:r>
          </a:p>
          <a:p>
            <a:endParaRPr lang="en-US" dirty="0" smtClean="0"/>
          </a:p>
          <a:p>
            <a:pPr algn="just"/>
            <a:r>
              <a:rPr lang="en-US" dirty="0" smtClean="0"/>
              <a:t> </a:t>
            </a:r>
            <a:r>
              <a:rPr lang="en-US" i="1" dirty="0" smtClean="0"/>
              <a:t>Abort mode has banked </a:t>
            </a:r>
          </a:p>
          <a:p>
            <a:pPr algn="just"/>
            <a:r>
              <a:rPr lang="en-US" i="1" dirty="0" smtClean="0"/>
              <a:t>registers r13_abt, r14_abt </a:t>
            </a:r>
          </a:p>
          <a:p>
            <a:pPr algn="just"/>
            <a:r>
              <a:rPr lang="en-US" i="1" dirty="0" smtClean="0"/>
              <a:t>and </a:t>
            </a:r>
            <a:r>
              <a:rPr lang="en-US" i="1" dirty="0" err="1" smtClean="0"/>
              <a:t>spsr_abt</a:t>
            </a:r>
            <a:r>
              <a:rPr lang="en-US" i="1" dirty="0" smtClean="0"/>
              <a:t>. </a:t>
            </a:r>
          </a:p>
          <a:p>
            <a:pPr algn="just"/>
            <a:endParaRPr lang="en-US" i="1" dirty="0" smtClean="0"/>
          </a:p>
          <a:p>
            <a:pPr algn="just"/>
            <a:r>
              <a:rPr lang="en-US" i="1" dirty="0" smtClean="0"/>
              <a:t>Banked </a:t>
            </a:r>
            <a:r>
              <a:rPr lang="en-US" dirty="0" smtClean="0"/>
              <a:t>registers of a particular </a:t>
            </a:r>
          </a:p>
          <a:p>
            <a:pPr algn="just"/>
            <a:r>
              <a:rPr lang="en-US" dirty="0" smtClean="0"/>
              <a:t>mode are denoted by an </a:t>
            </a:r>
          </a:p>
          <a:p>
            <a:pPr algn="just"/>
            <a:r>
              <a:rPr lang="en-US" dirty="0" smtClean="0"/>
              <a:t>underline character post-fixed</a:t>
            </a:r>
          </a:p>
          <a:p>
            <a:pPr algn="just"/>
            <a:r>
              <a:rPr lang="en-US" dirty="0" smtClean="0"/>
              <a:t> to the mode mnemonic </a:t>
            </a:r>
          </a:p>
          <a:p>
            <a:pPr algn="just"/>
            <a:r>
              <a:rPr lang="en-US" i="1" dirty="0" smtClean="0"/>
              <a:t>_mode.</a:t>
            </a:r>
          </a:p>
          <a:p>
            <a:pPr algn="just"/>
            <a:endParaRPr lang="en-US" dirty="0" smtClean="0"/>
          </a:p>
          <a:p>
            <a:pPr algn="just"/>
            <a:r>
              <a:rPr lang="en-US" dirty="0" smtClean="0"/>
              <a:t>A </a:t>
            </a:r>
            <a:r>
              <a:rPr lang="en-US" b="1" dirty="0" smtClean="0"/>
              <a:t>Saved Program Status Register (SPSR)</a:t>
            </a:r>
            <a:r>
              <a:rPr lang="en-US" dirty="0" smtClean="0"/>
              <a:t> stores the current value of the CPSR when an exception is taken.</a:t>
            </a:r>
            <a:endParaRPr lang="en-US" dirty="0"/>
          </a:p>
        </p:txBody>
      </p:sp>
      <p:cxnSp>
        <p:nvCxnSpPr>
          <p:cNvPr id="6" name="Straight Arrow Connector 5"/>
          <p:cNvCxnSpPr/>
          <p:nvPr/>
        </p:nvCxnSpPr>
        <p:spPr>
          <a:xfrm rot="16200000" flipH="1">
            <a:off x="4038600" y="2133600"/>
            <a:ext cx="2895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304800"/>
            <a:ext cx="8839200" cy="4708981"/>
          </a:xfrm>
          <a:prstGeom prst="rect">
            <a:avLst/>
          </a:prstGeom>
          <a:noFill/>
        </p:spPr>
        <p:txBody>
          <a:bodyPr wrap="square" rtlCol="0">
            <a:spAutoFit/>
          </a:bodyPr>
          <a:lstStyle/>
          <a:p>
            <a:pPr>
              <a:buFont typeface="Arial" pitchFamily="34" charset="0"/>
              <a:buChar char="•"/>
            </a:pPr>
            <a:r>
              <a:rPr lang="en-US" sz="2000" dirty="0" smtClean="0"/>
              <a:t> Every processor mode except </a:t>
            </a:r>
            <a:r>
              <a:rPr lang="en-US" sz="2000" i="1" dirty="0" smtClean="0"/>
              <a:t>user mode can change mode by writing directly to the </a:t>
            </a:r>
            <a:r>
              <a:rPr lang="en-US" sz="2000" dirty="0" smtClean="0"/>
              <a:t>mode bits of the </a:t>
            </a:r>
            <a:r>
              <a:rPr lang="en-US" sz="2000" i="1" dirty="0" err="1" smtClean="0"/>
              <a:t>cpsr</a:t>
            </a:r>
            <a:r>
              <a:rPr lang="en-US" sz="2000" i="1" dirty="0" smtClean="0"/>
              <a:t>. </a:t>
            </a:r>
          </a:p>
          <a:p>
            <a:pPr>
              <a:buFont typeface="Arial" pitchFamily="34" charset="0"/>
              <a:buChar char="•"/>
            </a:pPr>
            <a:endParaRPr lang="en-US" sz="2000" i="1" dirty="0" smtClean="0"/>
          </a:p>
          <a:p>
            <a:pPr>
              <a:buFont typeface="Arial" pitchFamily="34" charset="0"/>
              <a:buChar char="•"/>
            </a:pPr>
            <a:r>
              <a:rPr lang="en-US" sz="2000" i="1" dirty="0" smtClean="0"/>
              <a:t>All processor modes except system mode have a set of associated</a:t>
            </a:r>
          </a:p>
          <a:p>
            <a:r>
              <a:rPr lang="en-US" sz="2000" dirty="0" smtClean="0"/>
              <a:t>banked registers that are a subset of the main 16 registers. </a:t>
            </a:r>
          </a:p>
          <a:p>
            <a:endParaRPr lang="en-US" sz="2000" dirty="0" smtClean="0"/>
          </a:p>
          <a:p>
            <a:pPr>
              <a:buFont typeface="Arial" pitchFamily="34" charset="0"/>
              <a:buChar char="•"/>
            </a:pPr>
            <a:r>
              <a:rPr lang="en-US" sz="2000" dirty="0" smtClean="0"/>
              <a:t>A banked register maps one-to one onto a </a:t>
            </a:r>
            <a:r>
              <a:rPr lang="en-US" sz="2000" i="1" dirty="0" smtClean="0"/>
              <a:t>user mode register. </a:t>
            </a:r>
          </a:p>
          <a:p>
            <a:endParaRPr lang="en-US" sz="2000" i="1" dirty="0" smtClean="0"/>
          </a:p>
          <a:p>
            <a:pPr>
              <a:buFont typeface="Arial" pitchFamily="34" charset="0"/>
              <a:buChar char="•"/>
            </a:pPr>
            <a:r>
              <a:rPr lang="en-US" sz="2000" i="1" dirty="0" smtClean="0"/>
              <a:t>If you change processor mode, a banked register from </a:t>
            </a:r>
          </a:p>
          <a:p>
            <a:r>
              <a:rPr lang="en-US" sz="2000" i="1" dirty="0" smtClean="0"/>
              <a:t>the </a:t>
            </a:r>
            <a:r>
              <a:rPr lang="en-US" sz="2000" dirty="0" smtClean="0"/>
              <a:t>new mode will replace an existing register.</a:t>
            </a:r>
          </a:p>
          <a:p>
            <a:endParaRPr lang="en-IN" sz="2000" dirty="0" smtClean="0"/>
          </a:p>
          <a:p>
            <a:r>
              <a:rPr lang="en-US" sz="2000" dirty="0" smtClean="0"/>
              <a:t>e.g. when the processor is in the </a:t>
            </a:r>
            <a:r>
              <a:rPr lang="en-US" sz="2000" i="1" dirty="0" smtClean="0"/>
              <a:t>interrupt request</a:t>
            </a:r>
          </a:p>
          <a:p>
            <a:r>
              <a:rPr lang="en-US" sz="2000" i="1" dirty="0" smtClean="0"/>
              <a:t> mode, the instructions you </a:t>
            </a:r>
            <a:r>
              <a:rPr lang="en-US" sz="2000" dirty="0" smtClean="0"/>
              <a:t>execute still access registers</a:t>
            </a:r>
          </a:p>
          <a:p>
            <a:r>
              <a:rPr lang="en-US" sz="2000" dirty="0" smtClean="0"/>
              <a:t> named </a:t>
            </a:r>
            <a:r>
              <a:rPr lang="en-US" sz="2000" i="1" dirty="0" smtClean="0"/>
              <a:t>r13 and r14. However, these registers are the </a:t>
            </a:r>
          </a:p>
          <a:p>
            <a:r>
              <a:rPr lang="en-US" sz="2000" i="1" dirty="0" smtClean="0"/>
              <a:t>banked  </a:t>
            </a:r>
            <a:r>
              <a:rPr lang="en-US" sz="2000" dirty="0" smtClean="0"/>
              <a:t>registers </a:t>
            </a:r>
            <a:r>
              <a:rPr lang="en-US" sz="2000" i="1" dirty="0" smtClean="0"/>
              <a:t>r13_irq and r14_irq.</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6829425" y="2524125"/>
            <a:ext cx="2009775" cy="3800475"/>
          </a:xfrm>
          <a:prstGeom prst="rect">
            <a:avLst/>
          </a:prstGeom>
          <a:noFill/>
          <a:ln w="9525">
            <a:noFill/>
            <a:miter lim="800000"/>
            <a:headEnd/>
            <a:tailEnd/>
          </a:ln>
        </p:spPr>
      </p:pic>
      <p:sp>
        <p:nvSpPr>
          <p:cNvPr id="5" name="Rectangle 4"/>
          <p:cNvSpPr/>
          <p:nvPr/>
        </p:nvSpPr>
        <p:spPr>
          <a:xfrm>
            <a:off x="2269126" y="5879068"/>
            <a:ext cx="4881465" cy="369332"/>
          </a:xfrm>
          <a:prstGeom prst="rect">
            <a:avLst/>
          </a:prstGeom>
        </p:spPr>
        <p:txBody>
          <a:bodyPr wrap="none">
            <a:spAutoFit/>
          </a:bodyPr>
          <a:lstStyle/>
          <a:p>
            <a:r>
              <a:rPr lang="en-US" b="1" dirty="0" smtClean="0">
                <a:solidFill>
                  <a:srgbClr val="FF0000"/>
                </a:solidFill>
              </a:rPr>
              <a:t>Figure Changing mode on an exception.</a:t>
            </a:r>
            <a:endParaRPr lang="en-US"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610599" cy="4708981"/>
          </a:xfrm>
          <a:prstGeom prst="rect">
            <a:avLst/>
          </a:prstGeom>
          <a:noFill/>
        </p:spPr>
        <p:txBody>
          <a:bodyPr wrap="square" rtlCol="0">
            <a:spAutoFit/>
          </a:bodyPr>
          <a:lstStyle/>
          <a:p>
            <a:pPr>
              <a:buFont typeface="Arial" pitchFamily="34" charset="0"/>
              <a:buChar char="•"/>
            </a:pPr>
            <a:r>
              <a:rPr lang="en-US" sz="2000" i="1" dirty="0" smtClean="0"/>
              <a:t>The user mode registers r13_usr and r14_usr are not affected </a:t>
            </a:r>
            <a:r>
              <a:rPr lang="en-US" sz="2000" dirty="0" smtClean="0"/>
              <a:t>by the</a:t>
            </a:r>
          </a:p>
          <a:p>
            <a:r>
              <a:rPr lang="en-US" sz="2000" dirty="0" smtClean="0"/>
              <a:t> instruction referencing these registers. </a:t>
            </a:r>
          </a:p>
          <a:p>
            <a:endParaRPr lang="en-US" sz="2000" dirty="0" smtClean="0"/>
          </a:p>
          <a:p>
            <a:pPr>
              <a:buFont typeface="Arial" pitchFamily="34" charset="0"/>
              <a:buChar char="•"/>
            </a:pPr>
            <a:r>
              <a:rPr lang="en-US" sz="2000" dirty="0" smtClean="0"/>
              <a:t>A program still has normal access to the other registers </a:t>
            </a:r>
            <a:r>
              <a:rPr lang="en-US" sz="2000" i="1" dirty="0" smtClean="0"/>
              <a:t>r0 to r12.</a:t>
            </a:r>
          </a:p>
          <a:p>
            <a:endParaRPr lang="en-US" sz="2000" i="1" dirty="0" smtClean="0"/>
          </a:p>
          <a:p>
            <a:pPr>
              <a:buFont typeface="Arial" pitchFamily="34" charset="0"/>
              <a:buChar char="•"/>
            </a:pPr>
            <a:r>
              <a:rPr lang="en-US" sz="2000" dirty="0" smtClean="0"/>
              <a:t>The processor mode can be changed by a program that writes directly to the </a:t>
            </a:r>
            <a:r>
              <a:rPr lang="en-US" sz="2000" i="1" dirty="0" err="1" smtClean="0"/>
              <a:t>cpsr</a:t>
            </a:r>
            <a:r>
              <a:rPr lang="en-US" sz="2000" i="1" dirty="0" smtClean="0"/>
              <a:t> (the </a:t>
            </a:r>
            <a:r>
              <a:rPr lang="en-US" sz="2000" dirty="0" smtClean="0"/>
              <a:t>processor core has to be in privileged mode) or by hardware when the core responds to an exception or interrupt. </a:t>
            </a:r>
          </a:p>
          <a:p>
            <a:endParaRPr lang="en-US" sz="2000" dirty="0" smtClean="0"/>
          </a:p>
          <a:p>
            <a:pPr>
              <a:buFont typeface="Arial" pitchFamily="34" charset="0"/>
              <a:buChar char="•"/>
            </a:pPr>
            <a:r>
              <a:rPr lang="en-US" sz="2000" dirty="0" smtClean="0"/>
              <a:t>The following exceptions and interrupts cause a mode change:                                     </a:t>
            </a:r>
          </a:p>
          <a:p>
            <a:r>
              <a:rPr lang="en-US" sz="2000" i="1" dirty="0" smtClean="0"/>
              <a:t>reset, interrupt request, fast interrupt request, software interrupt, data abort, pre-fetch abort, </a:t>
            </a:r>
            <a:r>
              <a:rPr lang="en-US" sz="2000" dirty="0" smtClean="0"/>
              <a:t>and </a:t>
            </a:r>
            <a:r>
              <a:rPr lang="en-US" sz="2000" i="1" dirty="0" smtClean="0"/>
              <a:t>undefined instruction. </a:t>
            </a:r>
          </a:p>
          <a:p>
            <a:endParaRPr lang="en-US" sz="2000" i="1" dirty="0" smtClean="0"/>
          </a:p>
          <a:p>
            <a:r>
              <a:rPr lang="en-US" sz="2000" i="1" dirty="0" smtClean="0"/>
              <a:t>Exceptions and interrupts suspend the normal execution of  </a:t>
            </a:r>
            <a:r>
              <a:rPr lang="en-US" sz="2000" dirty="0" smtClean="0"/>
              <a:t>sequential instructions and jump to a specific location.</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315" y="228600"/>
            <a:ext cx="8754320" cy="6463308"/>
          </a:xfrm>
          <a:prstGeom prst="rect">
            <a:avLst/>
          </a:prstGeom>
          <a:noFill/>
        </p:spPr>
        <p:txBody>
          <a:bodyPr wrap="none" rtlCol="0">
            <a:spAutoFit/>
          </a:bodyPr>
          <a:lstStyle/>
          <a:p>
            <a:r>
              <a:rPr lang="en-US" dirty="0" smtClean="0"/>
              <a:t>Figure 2.5 illustrates what happens when an interrupt forces a mode change. </a:t>
            </a:r>
          </a:p>
          <a:p>
            <a:endParaRPr lang="en-US" dirty="0" smtClean="0"/>
          </a:p>
          <a:p>
            <a:r>
              <a:rPr lang="en-US" dirty="0" smtClean="0"/>
              <a:t>The figure shows the core changing from </a:t>
            </a:r>
            <a:r>
              <a:rPr lang="en-US" i="1" dirty="0" smtClean="0"/>
              <a:t>user mode to interrupt request mode, </a:t>
            </a:r>
          </a:p>
          <a:p>
            <a:r>
              <a:rPr lang="en-US" i="1" dirty="0" smtClean="0"/>
              <a:t>which happens when an interrupt request occurs due to an external device raising </a:t>
            </a:r>
          </a:p>
          <a:p>
            <a:r>
              <a:rPr lang="en-US" i="1" dirty="0" smtClean="0"/>
              <a:t>an interrupt to the processor core.</a:t>
            </a:r>
          </a:p>
          <a:p>
            <a:endParaRPr lang="en-US" i="1" dirty="0" smtClean="0"/>
          </a:p>
          <a:p>
            <a:r>
              <a:rPr lang="en-US" dirty="0" smtClean="0"/>
              <a:t>This change causes </a:t>
            </a:r>
            <a:r>
              <a:rPr lang="en-US" i="1" dirty="0" smtClean="0"/>
              <a:t>user registers r13 and r14 to be banked. </a:t>
            </a:r>
          </a:p>
          <a:p>
            <a:endParaRPr lang="en-US" i="1" dirty="0" smtClean="0"/>
          </a:p>
          <a:p>
            <a:r>
              <a:rPr lang="en-US" i="1" dirty="0" smtClean="0"/>
              <a:t>The user registers are replaced </a:t>
            </a:r>
            <a:r>
              <a:rPr lang="en-US" dirty="0" smtClean="0"/>
              <a:t>with registers </a:t>
            </a:r>
            <a:r>
              <a:rPr lang="en-US" i="1" dirty="0" smtClean="0"/>
              <a:t>r13_irq and r14_irq, respectively. </a:t>
            </a:r>
          </a:p>
          <a:p>
            <a:r>
              <a:rPr lang="en-US" i="1" dirty="0" smtClean="0"/>
              <a:t>Note r14_irq contains the return address </a:t>
            </a:r>
            <a:r>
              <a:rPr lang="en-US" dirty="0" smtClean="0"/>
              <a:t>and </a:t>
            </a:r>
            <a:r>
              <a:rPr lang="en-US" i="1" dirty="0" smtClean="0"/>
              <a:t>r13_irq contains the stack pointer</a:t>
            </a:r>
          </a:p>
          <a:p>
            <a:r>
              <a:rPr lang="en-US" i="1" dirty="0" smtClean="0"/>
              <a:t> for interrupt request mode.</a:t>
            </a:r>
          </a:p>
          <a:p>
            <a:endParaRPr lang="en-US" i="1" dirty="0" smtClean="0"/>
          </a:p>
          <a:p>
            <a:r>
              <a:rPr lang="en-US" dirty="0" smtClean="0"/>
              <a:t>Figure 2.5 also shows a new register appearing in </a:t>
            </a:r>
            <a:r>
              <a:rPr lang="en-US" i="1" dirty="0" smtClean="0"/>
              <a:t>interrupt request mode: the saved</a:t>
            </a:r>
          </a:p>
          <a:p>
            <a:r>
              <a:rPr lang="en-US" dirty="0" smtClean="0"/>
              <a:t>program status register </a:t>
            </a:r>
            <a:r>
              <a:rPr lang="en-US" i="1" dirty="0" smtClean="0"/>
              <a:t>(</a:t>
            </a:r>
            <a:r>
              <a:rPr lang="en-US" i="1" dirty="0" err="1" smtClean="0"/>
              <a:t>spsr</a:t>
            </a:r>
            <a:r>
              <a:rPr lang="en-US" i="1" dirty="0" smtClean="0"/>
              <a:t>), which stores the previous mode’s </a:t>
            </a:r>
            <a:r>
              <a:rPr lang="en-US" i="1" dirty="0" err="1" smtClean="0"/>
              <a:t>cpsr</a:t>
            </a:r>
            <a:r>
              <a:rPr lang="en-US" i="1" dirty="0" smtClean="0"/>
              <a:t>. You can see </a:t>
            </a:r>
          </a:p>
          <a:p>
            <a:r>
              <a:rPr lang="en-US" i="1" dirty="0" smtClean="0"/>
              <a:t>in the </a:t>
            </a:r>
            <a:r>
              <a:rPr lang="en-US" dirty="0" smtClean="0"/>
              <a:t>diagram the </a:t>
            </a:r>
            <a:r>
              <a:rPr lang="en-US" i="1" dirty="0" err="1" smtClean="0"/>
              <a:t>cpsr</a:t>
            </a:r>
            <a:r>
              <a:rPr lang="en-US" i="1" dirty="0" smtClean="0"/>
              <a:t> being copied into </a:t>
            </a:r>
            <a:r>
              <a:rPr lang="en-US" i="1" dirty="0" err="1" smtClean="0"/>
              <a:t>spsr_irq</a:t>
            </a:r>
            <a:r>
              <a:rPr lang="en-US" i="1" dirty="0" smtClean="0"/>
              <a:t>. </a:t>
            </a:r>
          </a:p>
          <a:p>
            <a:endParaRPr lang="en-US" i="1" dirty="0" smtClean="0"/>
          </a:p>
          <a:p>
            <a:r>
              <a:rPr lang="en-US" i="1" dirty="0" smtClean="0"/>
              <a:t>To return back to user mode, a special return  </a:t>
            </a:r>
            <a:r>
              <a:rPr lang="en-US" dirty="0" smtClean="0"/>
              <a:t>instruction is used that instructs </a:t>
            </a:r>
          </a:p>
          <a:p>
            <a:r>
              <a:rPr lang="en-US" dirty="0" smtClean="0"/>
              <a:t>the core to restore the original </a:t>
            </a:r>
            <a:r>
              <a:rPr lang="en-US" i="1" dirty="0" err="1" smtClean="0"/>
              <a:t>cpsr</a:t>
            </a:r>
            <a:r>
              <a:rPr lang="en-US" i="1" dirty="0" smtClean="0"/>
              <a:t> from the </a:t>
            </a:r>
            <a:r>
              <a:rPr lang="en-US" i="1" dirty="0" err="1" smtClean="0"/>
              <a:t>spsr_irq</a:t>
            </a:r>
            <a:r>
              <a:rPr lang="en-US" i="1" dirty="0" smtClean="0"/>
              <a:t> and </a:t>
            </a:r>
            <a:r>
              <a:rPr lang="en-US" dirty="0" smtClean="0"/>
              <a:t>bank in the </a:t>
            </a:r>
            <a:r>
              <a:rPr lang="en-US" i="1" dirty="0" smtClean="0"/>
              <a:t>user</a:t>
            </a:r>
          </a:p>
          <a:p>
            <a:r>
              <a:rPr lang="en-US" i="1" dirty="0" smtClean="0"/>
              <a:t> registers r13 and r14. </a:t>
            </a:r>
          </a:p>
          <a:p>
            <a:endParaRPr lang="en-US" i="1" dirty="0" smtClean="0"/>
          </a:p>
          <a:p>
            <a:r>
              <a:rPr lang="en-US" i="1" dirty="0" smtClean="0"/>
              <a:t>Note that the </a:t>
            </a:r>
            <a:r>
              <a:rPr lang="en-US" i="1" dirty="0" err="1" smtClean="0"/>
              <a:t>spsr</a:t>
            </a:r>
            <a:r>
              <a:rPr lang="en-US" i="1" dirty="0" smtClean="0"/>
              <a:t> can only be modified and read in a </a:t>
            </a:r>
            <a:r>
              <a:rPr lang="en-US" dirty="0" smtClean="0"/>
              <a:t>privileged mode. </a:t>
            </a:r>
          </a:p>
          <a:p>
            <a:endParaRPr lang="en-US" dirty="0" smtClean="0"/>
          </a:p>
          <a:p>
            <a:r>
              <a:rPr lang="en-US" dirty="0" smtClean="0"/>
              <a:t>There is no </a:t>
            </a:r>
            <a:r>
              <a:rPr lang="en-US" i="1" dirty="0" err="1" smtClean="0"/>
              <a:t>spsr</a:t>
            </a:r>
            <a:r>
              <a:rPr lang="en-US" i="1" dirty="0" smtClean="0"/>
              <a:t> available in user mode.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5324535"/>
          </a:xfrm>
          <a:prstGeom prst="rect">
            <a:avLst/>
          </a:prstGeom>
        </p:spPr>
        <p:txBody>
          <a:bodyPr wrap="square">
            <a:spAutoFit/>
          </a:bodyPr>
          <a:lstStyle/>
          <a:p>
            <a:pPr lvl="0" algn="ctr" eaLnBrk="0" fontAlgn="base" hangingPunct="0">
              <a:spcBef>
                <a:spcPct val="0"/>
              </a:spcBef>
              <a:spcAft>
                <a:spcPct val="0"/>
              </a:spcAft>
              <a:buFont typeface="Arial" pitchFamily="34" charset="0"/>
              <a:buChar char="•"/>
            </a:pPr>
            <a:r>
              <a:rPr lang="en-US" sz="2000" b="1" dirty="0" smtClean="0">
                <a:solidFill>
                  <a:srgbClr val="FF0000"/>
                </a:solidFill>
                <a:latin typeface="Times New Roman" pitchFamily="18" charset="0"/>
                <a:ea typeface="Times New Roman" pitchFamily="18" charset="0"/>
                <a:cs typeface="Times New Roman" pitchFamily="18" charset="0"/>
              </a:rPr>
              <a:t>ARM Architecture (LPC 2148) and Organization  Features:-</a:t>
            </a:r>
          </a:p>
          <a:p>
            <a:pPr lvl="0" eaLnBrk="0" fontAlgn="base" hangingPunct="0">
              <a:spcBef>
                <a:spcPct val="0"/>
              </a:spcBef>
              <a:spcAft>
                <a:spcPct val="0"/>
              </a:spcAft>
              <a:buFont typeface="Arial" pitchFamily="34" charset="0"/>
              <a:buChar char="•"/>
            </a:pPr>
            <a:endParaRPr lang="en-US" sz="2000" b="1" dirty="0" smtClean="0">
              <a:solidFill>
                <a:srgbClr val="FF0000"/>
              </a:solidFill>
              <a:latin typeface="Times New Roman" pitchFamily="18" charset="0"/>
              <a:ea typeface="Times New Roman" pitchFamily="18" charset="0"/>
              <a:cs typeface="Times New Roman" pitchFamily="18" charset="0"/>
            </a:endParaRPr>
          </a:p>
          <a:p>
            <a:pPr>
              <a:buFont typeface="Arial" pitchFamily="34" charset="0"/>
              <a:buChar char="•"/>
            </a:pPr>
            <a:r>
              <a:rPr lang="en-US" sz="2000" dirty="0" smtClean="0">
                <a:solidFill>
                  <a:srgbClr val="FF0000"/>
                </a:solidFill>
              </a:rPr>
              <a:t>16/32-bit</a:t>
            </a:r>
            <a:r>
              <a:rPr lang="en-US" sz="2000" dirty="0" smtClean="0"/>
              <a:t> ARM7TDMI-S microcontroller in a tiny LQFP64 (plastic, low profile quad flat package).</a:t>
            </a:r>
          </a:p>
          <a:p>
            <a:pPr>
              <a:buFont typeface="Arial" pitchFamily="34" charset="0"/>
              <a:buChar char="•"/>
            </a:pPr>
            <a:endParaRPr lang="en-US" sz="2000" dirty="0" smtClean="0"/>
          </a:p>
          <a:p>
            <a:r>
              <a:rPr lang="en-US" sz="2000" dirty="0" smtClean="0"/>
              <a:t>• 8 to 40 </a:t>
            </a:r>
            <a:r>
              <a:rPr lang="en-US" sz="2000" dirty="0" err="1" smtClean="0"/>
              <a:t>kB</a:t>
            </a:r>
            <a:r>
              <a:rPr lang="en-US" sz="2000" dirty="0" smtClean="0"/>
              <a:t> of </a:t>
            </a:r>
            <a:r>
              <a:rPr lang="en-US" sz="2000" dirty="0" smtClean="0">
                <a:solidFill>
                  <a:srgbClr val="FF0000"/>
                </a:solidFill>
              </a:rPr>
              <a:t>on-chip static RAM </a:t>
            </a:r>
            <a:r>
              <a:rPr lang="en-US" sz="2000" dirty="0" smtClean="0"/>
              <a:t>and 32 to 512 </a:t>
            </a:r>
            <a:r>
              <a:rPr lang="en-US" sz="2000" dirty="0" err="1" smtClean="0"/>
              <a:t>kB</a:t>
            </a:r>
            <a:r>
              <a:rPr lang="en-US" sz="2000" dirty="0" smtClean="0"/>
              <a:t> of </a:t>
            </a:r>
            <a:r>
              <a:rPr lang="en-US" sz="2000" dirty="0" smtClean="0">
                <a:solidFill>
                  <a:srgbClr val="FF0000"/>
                </a:solidFill>
              </a:rPr>
              <a:t>on-chip flash p</a:t>
            </a:r>
            <a:r>
              <a:rPr lang="en-US" sz="2000" dirty="0" smtClean="0"/>
              <a:t>rogram memory.</a:t>
            </a:r>
          </a:p>
          <a:p>
            <a:pPr>
              <a:buFont typeface="Arial" pitchFamily="34" charset="0"/>
              <a:buChar char="•"/>
            </a:pPr>
            <a:r>
              <a:rPr lang="en-US" sz="2000" dirty="0" smtClean="0"/>
              <a:t>128 bit wide interface/accelerator enables </a:t>
            </a:r>
            <a:r>
              <a:rPr lang="en-US" sz="2000" dirty="0" smtClean="0">
                <a:solidFill>
                  <a:srgbClr val="FF0000"/>
                </a:solidFill>
              </a:rPr>
              <a:t>high speed 60 MHz operation</a:t>
            </a:r>
            <a:r>
              <a:rPr lang="en-US" sz="2000" dirty="0" smtClean="0"/>
              <a:t>.</a:t>
            </a:r>
          </a:p>
          <a:p>
            <a:pPr>
              <a:buFont typeface="Arial" pitchFamily="34" charset="0"/>
              <a:buChar char="•"/>
            </a:pPr>
            <a:endParaRPr lang="en-US" sz="2000" dirty="0" smtClean="0"/>
          </a:p>
          <a:p>
            <a:pPr>
              <a:buFont typeface="Arial" pitchFamily="34" charset="0"/>
              <a:buChar char="•"/>
            </a:pPr>
            <a:r>
              <a:rPr lang="en-US" sz="2000" dirty="0" smtClean="0"/>
              <a:t>Single flash sector or full chip erase in 400 ms and programming of 256 bytes in 1 </a:t>
            </a:r>
            <a:r>
              <a:rPr lang="en-US" sz="2000" dirty="0" err="1" smtClean="0"/>
              <a:t>ms.</a:t>
            </a:r>
            <a:endParaRPr lang="en-US" sz="2000" dirty="0" smtClean="0"/>
          </a:p>
          <a:p>
            <a:r>
              <a:rPr lang="en-US" sz="2000" dirty="0" smtClean="0"/>
              <a:t>• The </a:t>
            </a:r>
            <a:r>
              <a:rPr lang="en-US" sz="2000" dirty="0" smtClean="0">
                <a:solidFill>
                  <a:srgbClr val="FF0000"/>
                </a:solidFill>
              </a:rPr>
              <a:t>real-time debugging.</a:t>
            </a:r>
          </a:p>
          <a:p>
            <a:r>
              <a:rPr lang="en-US" sz="2000" dirty="0" smtClean="0"/>
              <a:t>.</a:t>
            </a:r>
          </a:p>
          <a:p>
            <a:r>
              <a:rPr lang="en-US" sz="2000" dirty="0" smtClean="0"/>
              <a:t>• </a:t>
            </a:r>
            <a:r>
              <a:rPr lang="en-US" sz="2000" dirty="0" smtClean="0">
                <a:solidFill>
                  <a:srgbClr val="FF0000"/>
                </a:solidFill>
              </a:rPr>
              <a:t>USB 2.0 </a:t>
            </a:r>
            <a:r>
              <a:rPr lang="en-US" sz="2000" dirty="0" smtClean="0"/>
              <a:t>Full Speed Device Controller.</a:t>
            </a:r>
          </a:p>
          <a:p>
            <a:endParaRPr lang="en-US" sz="2000" dirty="0" smtClean="0"/>
          </a:p>
          <a:p>
            <a:r>
              <a:rPr lang="en-US" sz="2000" dirty="0" smtClean="0"/>
              <a:t>In addition, the LPC2146/8 provide </a:t>
            </a:r>
            <a:r>
              <a:rPr lang="en-US" sz="2000" dirty="0" smtClean="0">
                <a:solidFill>
                  <a:srgbClr val="FF0000"/>
                </a:solidFill>
              </a:rPr>
              <a:t>8 </a:t>
            </a:r>
            <a:r>
              <a:rPr lang="en-US" sz="2000" dirty="0" err="1" smtClean="0">
                <a:solidFill>
                  <a:srgbClr val="FF0000"/>
                </a:solidFill>
              </a:rPr>
              <a:t>kB</a:t>
            </a:r>
            <a:r>
              <a:rPr lang="en-US" sz="2000" dirty="0" smtClean="0">
                <a:solidFill>
                  <a:srgbClr val="FF0000"/>
                </a:solidFill>
              </a:rPr>
              <a:t> of on-chip RAM accessible to USB by DMA.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542723" cy="2862322"/>
          </a:xfrm>
          <a:prstGeom prst="rect">
            <a:avLst/>
          </a:prstGeom>
          <a:noFill/>
        </p:spPr>
        <p:txBody>
          <a:bodyPr wrap="none" rtlCol="0">
            <a:spAutoFit/>
          </a:bodyPr>
          <a:lstStyle/>
          <a:p>
            <a:endParaRPr lang="en-US" sz="2000" dirty="0" smtClean="0"/>
          </a:p>
          <a:p>
            <a:endParaRPr lang="en-US" sz="2000" dirty="0" smtClean="0"/>
          </a:p>
          <a:p>
            <a:pPr>
              <a:buFont typeface="Arial" pitchFamily="34" charset="0"/>
              <a:buChar char="•"/>
            </a:pPr>
            <a:r>
              <a:rPr lang="en-US" sz="2000" dirty="0" smtClean="0"/>
              <a:t>The ARM core uses the</a:t>
            </a:r>
            <a:r>
              <a:rPr lang="en-US" sz="2000" i="1" dirty="0" smtClean="0"/>
              <a:t> </a:t>
            </a:r>
            <a:r>
              <a:rPr lang="en-US" sz="2000" i="1" dirty="0" err="1" smtClean="0"/>
              <a:t>cpsr</a:t>
            </a:r>
            <a:r>
              <a:rPr lang="en-US" sz="2000" dirty="0" smtClean="0"/>
              <a:t> (</a:t>
            </a:r>
            <a:r>
              <a:rPr lang="en-US" sz="2000" dirty="0" smtClean="0">
                <a:solidFill>
                  <a:srgbClr val="FF0000"/>
                </a:solidFill>
              </a:rPr>
              <a:t>current and saved program status registers)</a:t>
            </a:r>
            <a:endParaRPr lang="en-US" sz="2000" i="1" dirty="0" smtClean="0"/>
          </a:p>
          <a:p>
            <a:r>
              <a:rPr lang="en-US" sz="2000" i="1" dirty="0" smtClean="0"/>
              <a:t> to monitor and control internal operations.</a:t>
            </a:r>
          </a:p>
          <a:p>
            <a:endParaRPr lang="en-US" sz="2000" i="1" dirty="0" smtClean="0"/>
          </a:p>
          <a:p>
            <a:pPr>
              <a:buFont typeface="Arial" pitchFamily="34" charset="0"/>
              <a:buChar char="•"/>
            </a:pPr>
            <a:r>
              <a:rPr lang="en-US" sz="2000" i="1" dirty="0" smtClean="0"/>
              <a:t>The </a:t>
            </a:r>
            <a:r>
              <a:rPr lang="en-US" sz="2000" i="1" dirty="0" err="1" smtClean="0"/>
              <a:t>cpsr</a:t>
            </a:r>
            <a:r>
              <a:rPr lang="en-US" sz="2000" i="1" dirty="0" smtClean="0"/>
              <a:t> is a </a:t>
            </a:r>
            <a:r>
              <a:rPr lang="en-US" sz="2000" dirty="0" smtClean="0"/>
              <a:t>dedicated 32-bit register and resides in the register file.</a:t>
            </a:r>
          </a:p>
          <a:p>
            <a:endParaRPr lang="en-US" sz="2000" dirty="0" smtClean="0"/>
          </a:p>
          <a:p>
            <a:r>
              <a:rPr lang="en-US" sz="2000" dirty="0" smtClean="0"/>
              <a:t>Figure 2.3 shows the basic layout of a generic program status register. </a:t>
            </a:r>
          </a:p>
          <a:p>
            <a:pPr>
              <a:buFont typeface="Arial" pitchFamily="34" charset="0"/>
              <a:buChar char="•"/>
            </a:pPr>
            <a:r>
              <a:rPr lang="en-US" sz="2000" dirty="0" smtClean="0"/>
              <a:t>Note that the shaded parts are reserved for future expansion.</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181834" y="3429000"/>
            <a:ext cx="6742966" cy="2590800"/>
          </a:xfrm>
          <a:prstGeom prst="rect">
            <a:avLst/>
          </a:prstGeom>
          <a:noFill/>
          <a:ln w="9525">
            <a:noFill/>
            <a:miter lim="800000"/>
            <a:headEnd/>
            <a:tailEnd/>
          </a:ln>
        </p:spPr>
      </p:pic>
      <p:sp>
        <p:nvSpPr>
          <p:cNvPr id="5" name="TextBox 4"/>
          <p:cNvSpPr txBox="1"/>
          <p:nvPr/>
        </p:nvSpPr>
        <p:spPr>
          <a:xfrm>
            <a:off x="2927480" y="381000"/>
            <a:ext cx="3426772" cy="461665"/>
          </a:xfrm>
          <a:prstGeom prst="rect">
            <a:avLst/>
          </a:prstGeom>
          <a:noFill/>
        </p:spPr>
        <p:txBody>
          <a:bodyPr wrap="none" rtlCol="0">
            <a:spAutoFit/>
          </a:bodyPr>
          <a:lstStyle/>
          <a:p>
            <a:pPr lvl="0"/>
            <a:r>
              <a:rPr lang="en-US" sz="2400" b="1" dirty="0" smtClean="0">
                <a:solidFill>
                  <a:srgbClr val="FF0000"/>
                </a:solidFill>
                <a:latin typeface="Times New Roman" pitchFamily="18" charset="0"/>
                <a:ea typeface="Times New Roman" pitchFamily="18" charset="0"/>
                <a:cs typeface="Times New Roman" pitchFamily="18" charset="0"/>
              </a:rPr>
              <a:t>Program Status Register</a:t>
            </a:r>
            <a:endParaRPr lang="en-US" dirty="0"/>
          </a:p>
        </p:txBody>
      </p:sp>
      <p:sp>
        <p:nvSpPr>
          <p:cNvPr id="6" name="TextBox 5"/>
          <p:cNvSpPr txBox="1"/>
          <p:nvPr/>
        </p:nvSpPr>
        <p:spPr>
          <a:xfrm>
            <a:off x="304800" y="5715000"/>
            <a:ext cx="8606843" cy="646331"/>
          </a:xfrm>
          <a:prstGeom prst="rect">
            <a:avLst/>
          </a:prstGeom>
          <a:noFill/>
        </p:spPr>
        <p:txBody>
          <a:bodyPr wrap="none" rtlCol="0">
            <a:spAutoFit/>
          </a:bodyPr>
          <a:lstStyle/>
          <a:p>
            <a:pPr>
              <a:buFont typeface="Arial" pitchFamily="34" charset="0"/>
              <a:buChar char="•"/>
            </a:pPr>
            <a:r>
              <a:rPr lang="en-US" dirty="0" smtClean="0"/>
              <a:t>The </a:t>
            </a:r>
            <a:r>
              <a:rPr lang="en-US" i="1" dirty="0" err="1" smtClean="0"/>
              <a:t>cpsr</a:t>
            </a:r>
            <a:r>
              <a:rPr lang="en-US" i="1" dirty="0" smtClean="0"/>
              <a:t> is divided into four fields, each 8 bits wide: flags, status, extension, and </a:t>
            </a:r>
          </a:p>
          <a:p>
            <a:r>
              <a:rPr lang="en-US" i="1" dirty="0" smtClean="0"/>
              <a:t>Control.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3609975" y="2971800"/>
            <a:ext cx="5381625" cy="1428750"/>
          </a:xfrm>
          <a:prstGeom prst="rect">
            <a:avLst/>
          </a:prstGeom>
          <a:noFill/>
          <a:ln w="9525">
            <a:noFill/>
            <a:miter lim="800000"/>
            <a:headEnd/>
            <a:tailEnd/>
          </a:ln>
        </p:spPr>
      </p:pic>
      <p:sp>
        <p:nvSpPr>
          <p:cNvPr id="5" name="TextBox 4"/>
          <p:cNvSpPr txBox="1"/>
          <p:nvPr/>
        </p:nvSpPr>
        <p:spPr>
          <a:xfrm>
            <a:off x="228600" y="3352800"/>
            <a:ext cx="2419252" cy="369332"/>
          </a:xfrm>
          <a:prstGeom prst="rect">
            <a:avLst/>
          </a:prstGeom>
          <a:noFill/>
        </p:spPr>
        <p:txBody>
          <a:bodyPr wrap="none" rtlCol="0">
            <a:spAutoFit/>
          </a:bodyPr>
          <a:lstStyle/>
          <a:p>
            <a:r>
              <a:rPr lang="en-US" dirty="0" smtClean="0">
                <a:solidFill>
                  <a:srgbClr val="FF0000"/>
                </a:solidFill>
              </a:rPr>
              <a:t>Table Condition flags</a:t>
            </a:r>
            <a:r>
              <a:rPr lang="en-US" dirty="0" smtClean="0"/>
              <a:t>.</a:t>
            </a:r>
            <a:endParaRPr lang="en-US" dirty="0"/>
          </a:p>
        </p:txBody>
      </p:sp>
      <p:sp>
        <p:nvSpPr>
          <p:cNvPr id="6" name="TextBox 5"/>
          <p:cNvSpPr txBox="1"/>
          <p:nvPr/>
        </p:nvSpPr>
        <p:spPr>
          <a:xfrm>
            <a:off x="381001" y="152400"/>
            <a:ext cx="8458200" cy="2862322"/>
          </a:xfrm>
          <a:prstGeom prst="rect">
            <a:avLst/>
          </a:prstGeom>
          <a:noFill/>
        </p:spPr>
        <p:txBody>
          <a:bodyPr wrap="square" rtlCol="0">
            <a:spAutoFit/>
          </a:bodyPr>
          <a:lstStyle/>
          <a:p>
            <a:pPr>
              <a:buFont typeface="Arial" pitchFamily="34" charset="0"/>
              <a:buChar char="•"/>
            </a:pPr>
            <a:r>
              <a:rPr lang="en-US" dirty="0" smtClean="0"/>
              <a:t>In current designs the extension and status fields are reserved for future use. </a:t>
            </a:r>
          </a:p>
          <a:p>
            <a:endParaRPr lang="en-US" dirty="0" smtClean="0"/>
          </a:p>
          <a:p>
            <a:pPr>
              <a:buFont typeface="Arial" pitchFamily="34" charset="0"/>
              <a:buChar char="•"/>
            </a:pPr>
            <a:r>
              <a:rPr lang="en-US" dirty="0" smtClean="0"/>
              <a:t>The control field contains the processor mode, state, and interrupt mask bits.</a:t>
            </a:r>
          </a:p>
          <a:p>
            <a:pPr>
              <a:buFont typeface="Arial" pitchFamily="34" charset="0"/>
              <a:buChar char="•"/>
            </a:pPr>
            <a:endParaRPr lang="en-US" dirty="0" smtClean="0"/>
          </a:p>
          <a:p>
            <a:pPr>
              <a:buFont typeface="Arial" pitchFamily="34" charset="0"/>
              <a:buChar char="•"/>
            </a:pPr>
            <a:r>
              <a:rPr lang="en-US" dirty="0" smtClean="0"/>
              <a:t> The flags field contains the condition flags.</a:t>
            </a:r>
          </a:p>
          <a:p>
            <a:endParaRPr lang="en-US" dirty="0" smtClean="0"/>
          </a:p>
          <a:p>
            <a:pPr>
              <a:buFont typeface="Arial" pitchFamily="34" charset="0"/>
              <a:buChar char="•"/>
            </a:pPr>
            <a:r>
              <a:rPr lang="en-US" dirty="0" smtClean="0"/>
              <a:t>Some ARM processor cores have extra bits allocated. </a:t>
            </a:r>
          </a:p>
          <a:p>
            <a:pPr>
              <a:buFont typeface="Arial" pitchFamily="34" charset="0"/>
              <a:buChar char="•"/>
            </a:pPr>
            <a:endParaRPr lang="en-US" dirty="0" smtClean="0"/>
          </a:p>
          <a:p>
            <a:r>
              <a:rPr lang="en-US" dirty="0" smtClean="0"/>
              <a:t>For example, the </a:t>
            </a:r>
            <a:r>
              <a:rPr lang="en-US" i="1" dirty="0" smtClean="0"/>
              <a:t>J bit, which can  </a:t>
            </a:r>
            <a:r>
              <a:rPr lang="en-US" dirty="0" smtClean="0"/>
              <a:t>be found in the flags field, is only available on </a:t>
            </a:r>
            <a:r>
              <a:rPr lang="en-US" dirty="0" err="1" smtClean="0"/>
              <a:t>Jazelle</a:t>
            </a:r>
            <a:r>
              <a:rPr lang="en-US" dirty="0" smtClean="0"/>
              <a:t>-enabled processors, which execute 8-bit instructions. </a:t>
            </a:r>
          </a:p>
        </p:txBody>
      </p:sp>
      <p:sp>
        <p:nvSpPr>
          <p:cNvPr id="7" name="TextBox 6"/>
          <p:cNvSpPr txBox="1"/>
          <p:nvPr/>
        </p:nvSpPr>
        <p:spPr>
          <a:xfrm>
            <a:off x="304800" y="5334000"/>
            <a:ext cx="2460930" cy="646331"/>
          </a:xfrm>
          <a:prstGeom prst="rect">
            <a:avLst/>
          </a:prstGeom>
          <a:noFill/>
        </p:spPr>
        <p:txBody>
          <a:bodyPr wrap="none" rtlCol="0">
            <a:spAutoFit/>
          </a:bodyPr>
          <a:lstStyle/>
          <a:p>
            <a:r>
              <a:rPr lang="en-US" dirty="0" smtClean="0"/>
              <a:t>Figure 2.6 Example: </a:t>
            </a:r>
          </a:p>
          <a:p>
            <a:r>
              <a:rPr lang="en-US" i="1" dirty="0" err="1" smtClean="0"/>
              <a:t>cpsr</a:t>
            </a:r>
            <a:r>
              <a:rPr lang="en-US" i="1" dirty="0" smtClean="0"/>
              <a:t> = </a:t>
            </a:r>
            <a:r>
              <a:rPr lang="en-US" i="1" dirty="0" err="1" smtClean="0"/>
              <a:t>nzCvqjiFt_SVC</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2971801" y="4895850"/>
            <a:ext cx="6099628" cy="1428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5909310"/>
          </a:xfrm>
          <a:prstGeom prst="rect">
            <a:avLst/>
          </a:prstGeom>
        </p:spPr>
        <p:txBody>
          <a:bodyPr wrap="square">
            <a:spAutoFit/>
          </a:bodyPr>
          <a:lstStyle/>
          <a:p>
            <a:pPr lvl="0" algn="ctr" eaLnBrk="0" fontAlgn="base" hangingPunct="0">
              <a:spcBef>
                <a:spcPct val="0"/>
              </a:spcBef>
              <a:spcAft>
                <a:spcPct val="0"/>
              </a:spcAft>
              <a:buFont typeface="Arial" pitchFamily="34" charset="0"/>
              <a:buChar char="•"/>
            </a:pPr>
            <a:r>
              <a:rPr lang="en-US" dirty="0" smtClean="0">
                <a:solidFill>
                  <a:srgbClr val="FF0000"/>
                </a:solidFill>
                <a:latin typeface="Times New Roman" pitchFamily="18" charset="0"/>
                <a:ea typeface="Times New Roman" pitchFamily="18" charset="0"/>
                <a:cs typeface="Times New Roman" pitchFamily="18" charset="0"/>
              </a:rPr>
              <a:t>INSTRUCTION</a:t>
            </a:r>
          </a:p>
          <a:p>
            <a:pPr algn="ctr" eaLnBrk="0" fontAlgn="base" hangingPunct="0">
              <a:spcBef>
                <a:spcPct val="0"/>
              </a:spcBef>
              <a:spcAft>
                <a:spcPct val="0"/>
              </a:spcAft>
              <a:buFont typeface="Arial" pitchFamily="34" charset="0"/>
              <a:buChar char="•"/>
            </a:pPr>
            <a:r>
              <a:rPr lang="en-US" dirty="0" smtClean="0"/>
              <a:t>Table 2.2 ARM and Thumb instruction set features</a:t>
            </a:r>
          </a:p>
          <a:p>
            <a:pPr algn="ctr" eaLnBrk="0" fontAlgn="base" hangingPunct="0">
              <a:spcBef>
                <a:spcPct val="0"/>
              </a:spcBef>
              <a:spcAft>
                <a:spcPct val="0"/>
              </a:spcAft>
              <a:buFont typeface="Arial" pitchFamily="34" charset="0"/>
              <a:buChar char="•"/>
            </a:pPr>
            <a:endParaRPr lang="en-US" dirty="0" smtClean="0"/>
          </a:p>
          <a:p>
            <a:r>
              <a:rPr lang="en-US" dirty="0" smtClean="0"/>
              <a:t>The state of the core determines which instruction set is being executed. There are three instruction sets: ARM, Thumb, and </a:t>
            </a:r>
            <a:r>
              <a:rPr lang="en-US" dirty="0" err="1" smtClean="0"/>
              <a:t>Jazelle</a:t>
            </a:r>
            <a:r>
              <a:rPr lang="en-US" dirty="0" smtClean="0"/>
              <a:t>. </a:t>
            </a:r>
          </a:p>
          <a:p>
            <a:endParaRPr lang="en-US" dirty="0" smtClean="0"/>
          </a:p>
          <a:p>
            <a:r>
              <a:rPr lang="en-US" dirty="0" smtClean="0"/>
              <a:t>The ARM instruction set is only active when the processor is in ARM state. Similarly the Thumb instruction set is only active when the processor is in Thumb state.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Once in Thumb state the processor is executing purely</a:t>
            </a:r>
          </a:p>
          <a:p>
            <a:r>
              <a:rPr lang="en-US" dirty="0" smtClean="0"/>
              <a:t>Thumb 16-bit instructions. You cannot intermingle sequential ARM, Thumb, and </a:t>
            </a:r>
            <a:r>
              <a:rPr lang="en-US" dirty="0" err="1" smtClean="0"/>
              <a:t>Jazelle</a:t>
            </a:r>
            <a:r>
              <a:rPr lang="en-US" dirty="0" smtClean="0"/>
              <a:t> instructions.</a:t>
            </a:r>
            <a:endParaRPr lang="en-US" dirty="0" smtClean="0">
              <a:latin typeface="Arial" pitchFamily="34" charset="0"/>
              <a:cs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1890713" y="2781300"/>
            <a:ext cx="5362575" cy="19431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381000"/>
            <a:ext cx="8305800" cy="4801314"/>
          </a:xfrm>
          <a:prstGeom prst="rect">
            <a:avLst/>
          </a:prstGeom>
          <a:noFill/>
        </p:spPr>
        <p:txBody>
          <a:bodyPr wrap="square" rtlCol="0">
            <a:spAutoFit/>
          </a:bodyPr>
          <a:lstStyle/>
          <a:p>
            <a:endParaRPr lang="en-US" dirty="0" smtClean="0"/>
          </a:p>
          <a:p>
            <a:r>
              <a:rPr lang="en-US" dirty="0" smtClean="0"/>
              <a:t>The </a:t>
            </a:r>
            <a:r>
              <a:rPr lang="en-US" dirty="0" err="1" smtClean="0"/>
              <a:t>Jazelle</a:t>
            </a:r>
            <a:r>
              <a:rPr lang="en-US" dirty="0" smtClean="0"/>
              <a:t> </a:t>
            </a:r>
            <a:r>
              <a:rPr lang="en-US" i="1" dirty="0" smtClean="0"/>
              <a:t>J and Thumb T bits in the </a:t>
            </a:r>
            <a:r>
              <a:rPr lang="en-US" i="1" dirty="0" err="1" smtClean="0"/>
              <a:t>cpsr</a:t>
            </a:r>
            <a:r>
              <a:rPr lang="en-US" i="1" dirty="0" smtClean="0"/>
              <a:t> reflect the state of the processor. </a:t>
            </a:r>
          </a:p>
          <a:p>
            <a:endParaRPr lang="en-US" i="1" dirty="0" smtClean="0"/>
          </a:p>
          <a:p>
            <a:r>
              <a:rPr lang="en-US" i="1" dirty="0" smtClean="0"/>
              <a:t>When both J and T bits are 0, the processor is in ARM state and executes ARM instructions. </a:t>
            </a:r>
          </a:p>
          <a:p>
            <a:r>
              <a:rPr lang="en-US" i="1" dirty="0" smtClean="0"/>
              <a:t>This is the </a:t>
            </a:r>
            <a:r>
              <a:rPr lang="en-US" dirty="0" smtClean="0"/>
              <a:t>case when power is applied to the processor. </a:t>
            </a:r>
          </a:p>
          <a:p>
            <a:endParaRPr lang="en-US" dirty="0" smtClean="0"/>
          </a:p>
          <a:p>
            <a:r>
              <a:rPr lang="en-US" dirty="0" smtClean="0"/>
              <a:t> When the T bit is 1, then the processor is in Thumb state. </a:t>
            </a:r>
          </a:p>
          <a:p>
            <a:endParaRPr lang="en-US" dirty="0" smtClean="0"/>
          </a:p>
          <a:p>
            <a:r>
              <a:rPr lang="en-US" dirty="0" smtClean="0"/>
              <a:t>To change states the core executes a specialized branch instruction. </a:t>
            </a:r>
          </a:p>
          <a:p>
            <a:r>
              <a:rPr lang="en-US" dirty="0" smtClean="0"/>
              <a:t>Table 2.2 compares the ARM and Thumb instruction set features.</a:t>
            </a:r>
          </a:p>
          <a:p>
            <a:endParaRPr lang="en-US" dirty="0" smtClean="0"/>
          </a:p>
          <a:p>
            <a:r>
              <a:rPr lang="en-US" dirty="0" smtClean="0"/>
              <a:t>The ARM designers introduced a third instruction set called </a:t>
            </a:r>
            <a:r>
              <a:rPr lang="en-US" i="1" dirty="0" err="1" smtClean="0"/>
              <a:t>Jazelle</a:t>
            </a:r>
            <a:r>
              <a:rPr lang="en-US" i="1" dirty="0" smtClean="0"/>
              <a:t>. </a:t>
            </a:r>
          </a:p>
          <a:p>
            <a:endParaRPr lang="en-US" i="1" dirty="0" smtClean="0"/>
          </a:p>
          <a:p>
            <a:r>
              <a:rPr lang="en-US" i="1" dirty="0" err="1" smtClean="0"/>
              <a:t>Jazelle</a:t>
            </a:r>
            <a:r>
              <a:rPr lang="en-US" i="1" dirty="0" smtClean="0"/>
              <a:t> executes </a:t>
            </a:r>
            <a:r>
              <a:rPr lang="en-US" dirty="0" smtClean="0"/>
              <a:t>8-bit instructions and is a hybrid mix of software and hardware designed to speed up the execution of Java </a:t>
            </a:r>
            <a:r>
              <a:rPr lang="en-US" dirty="0" err="1" smtClean="0"/>
              <a:t>bytecodes</a:t>
            </a:r>
            <a:r>
              <a:rPr lang="en-US" dirty="0" smtClean="0"/>
              <a: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876425" y="2876550"/>
            <a:ext cx="5391150" cy="1104900"/>
          </a:xfrm>
          <a:prstGeom prst="rect">
            <a:avLst/>
          </a:prstGeom>
          <a:noFill/>
          <a:ln w="9525">
            <a:noFill/>
            <a:miter lim="800000"/>
            <a:headEnd/>
            <a:tailEnd/>
          </a:ln>
        </p:spPr>
      </p:pic>
      <p:sp>
        <p:nvSpPr>
          <p:cNvPr id="3" name="Rectangle 2"/>
          <p:cNvSpPr/>
          <p:nvPr/>
        </p:nvSpPr>
        <p:spPr>
          <a:xfrm>
            <a:off x="2398167" y="990600"/>
            <a:ext cx="4347665" cy="369332"/>
          </a:xfrm>
          <a:prstGeom prst="rect">
            <a:avLst/>
          </a:prstGeom>
        </p:spPr>
        <p:txBody>
          <a:bodyPr wrap="none">
            <a:spAutoFit/>
          </a:bodyPr>
          <a:lstStyle/>
          <a:p>
            <a:r>
              <a:rPr lang="en-US" dirty="0" smtClean="0"/>
              <a:t>Table 2.3 </a:t>
            </a:r>
            <a:r>
              <a:rPr lang="en-US" dirty="0" err="1" smtClean="0"/>
              <a:t>Jazelle</a:t>
            </a:r>
            <a:r>
              <a:rPr lang="en-US" dirty="0" smtClean="0"/>
              <a:t> instruction set features.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575" y="228600"/>
            <a:ext cx="1425390" cy="400110"/>
          </a:xfrm>
          <a:prstGeom prst="rect">
            <a:avLst/>
          </a:prstGeom>
        </p:spPr>
        <p:txBody>
          <a:bodyPr wrap="none">
            <a:spAutoFit/>
          </a:bodyPr>
          <a:lstStyle/>
          <a:p>
            <a:pPr lvl="0" eaLnBrk="0" fontAlgn="base" hangingPunct="0">
              <a:spcBef>
                <a:spcPct val="0"/>
              </a:spcBef>
              <a:spcAft>
                <a:spcPct val="0"/>
              </a:spcAft>
            </a:pPr>
            <a:r>
              <a:rPr lang="en-US" sz="2000" dirty="0" smtClean="0">
                <a:solidFill>
                  <a:srgbClr val="FF0000"/>
                </a:solidFill>
                <a:latin typeface="Times New Roman" pitchFamily="18" charset="0"/>
                <a:ea typeface="Times New Roman" pitchFamily="18" charset="0"/>
                <a:cs typeface="Times New Roman" pitchFamily="18" charset="0"/>
              </a:rPr>
              <a:t>PIPELINE, </a:t>
            </a:r>
          </a:p>
        </p:txBody>
      </p:sp>
      <p:pic>
        <p:nvPicPr>
          <p:cNvPr id="10242" name="Picture 2"/>
          <p:cNvPicPr>
            <a:picLocks noChangeAspect="1" noChangeArrowheads="1"/>
          </p:cNvPicPr>
          <p:nvPr/>
        </p:nvPicPr>
        <p:blipFill>
          <a:blip r:embed="rId2" cstate="print"/>
          <a:srcRect/>
          <a:stretch>
            <a:fillRect/>
          </a:stretch>
        </p:blipFill>
        <p:spPr bwMode="auto">
          <a:xfrm>
            <a:off x="3462338" y="2286000"/>
            <a:ext cx="2219325" cy="485775"/>
          </a:xfrm>
          <a:prstGeom prst="rect">
            <a:avLst/>
          </a:prstGeom>
          <a:noFill/>
          <a:ln w="9525">
            <a:noFill/>
            <a:miter lim="800000"/>
            <a:headEnd/>
            <a:tailEnd/>
          </a:ln>
        </p:spPr>
      </p:pic>
      <p:sp>
        <p:nvSpPr>
          <p:cNvPr id="4" name="Rectangle 3"/>
          <p:cNvSpPr/>
          <p:nvPr/>
        </p:nvSpPr>
        <p:spPr>
          <a:xfrm>
            <a:off x="2511980" y="2743200"/>
            <a:ext cx="4120039" cy="369332"/>
          </a:xfrm>
          <a:prstGeom prst="rect">
            <a:avLst/>
          </a:prstGeom>
        </p:spPr>
        <p:txBody>
          <a:bodyPr wrap="none">
            <a:spAutoFit/>
          </a:bodyPr>
          <a:lstStyle/>
          <a:p>
            <a:r>
              <a:rPr lang="en-US" dirty="0" smtClean="0"/>
              <a:t>Figure 2.7 ARM7 Three-stage pipeline.</a:t>
            </a:r>
            <a:endParaRPr lang="en-US" dirty="0"/>
          </a:p>
        </p:txBody>
      </p:sp>
      <p:sp>
        <p:nvSpPr>
          <p:cNvPr id="5" name="TextBox 4"/>
          <p:cNvSpPr txBox="1"/>
          <p:nvPr/>
        </p:nvSpPr>
        <p:spPr>
          <a:xfrm>
            <a:off x="304801" y="685800"/>
            <a:ext cx="8458200" cy="1477328"/>
          </a:xfrm>
          <a:prstGeom prst="rect">
            <a:avLst/>
          </a:prstGeom>
          <a:noFill/>
        </p:spPr>
        <p:txBody>
          <a:bodyPr wrap="square" rtlCol="0">
            <a:spAutoFit/>
          </a:bodyPr>
          <a:lstStyle/>
          <a:p>
            <a:r>
              <a:rPr lang="en-US" dirty="0" smtClean="0"/>
              <a:t>A pipeline is the mechanism a RISC processor uses to execute instructions. </a:t>
            </a:r>
          </a:p>
          <a:p>
            <a:r>
              <a:rPr lang="en-US" dirty="0" smtClean="0"/>
              <a:t>Using a pipeline speeds up execution by fetching the next instruction while other instructions are being decoded and executed. </a:t>
            </a:r>
          </a:p>
          <a:p>
            <a:r>
              <a:rPr lang="en-US" dirty="0" smtClean="0"/>
              <a:t>One way to view the pipeline is to think of it as an automobile assembly line, with each stage carrying out a particular task to manufacture the vehicle.</a:t>
            </a:r>
            <a:endParaRPr lang="en-US" dirty="0"/>
          </a:p>
        </p:txBody>
      </p:sp>
      <p:sp>
        <p:nvSpPr>
          <p:cNvPr id="6" name="TextBox 5"/>
          <p:cNvSpPr txBox="1"/>
          <p:nvPr/>
        </p:nvSpPr>
        <p:spPr>
          <a:xfrm>
            <a:off x="381000" y="3505200"/>
            <a:ext cx="8452955" cy="2585323"/>
          </a:xfrm>
          <a:prstGeom prst="rect">
            <a:avLst/>
          </a:prstGeom>
          <a:noFill/>
        </p:spPr>
        <p:txBody>
          <a:bodyPr wrap="none" rtlCol="0">
            <a:spAutoFit/>
          </a:bodyPr>
          <a:lstStyle/>
          <a:p>
            <a:r>
              <a:rPr lang="en-US" dirty="0" smtClean="0"/>
              <a:t>Figure 2.7 shows a three-stage pipeline:</a:t>
            </a:r>
          </a:p>
          <a:p>
            <a:endParaRPr lang="en-US" dirty="0" smtClean="0"/>
          </a:p>
          <a:p>
            <a:r>
              <a:rPr lang="en-US" dirty="0" smtClean="0"/>
              <a:t>■ </a:t>
            </a:r>
            <a:r>
              <a:rPr lang="en-US" i="1" dirty="0" smtClean="0"/>
              <a:t>Fetch loads an instruction from memory.</a:t>
            </a:r>
          </a:p>
          <a:p>
            <a:r>
              <a:rPr lang="en-US" dirty="0" smtClean="0"/>
              <a:t>■ </a:t>
            </a:r>
            <a:r>
              <a:rPr lang="en-US" i="1" dirty="0" smtClean="0"/>
              <a:t>Decode identifies the instruction to be executed.</a:t>
            </a:r>
          </a:p>
          <a:p>
            <a:r>
              <a:rPr lang="en-US" dirty="0" smtClean="0"/>
              <a:t>■ </a:t>
            </a:r>
            <a:r>
              <a:rPr lang="en-US" i="1" dirty="0" smtClean="0"/>
              <a:t>Execute processes the instruction and writes the result back to a register.</a:t>
            </a:r>
          </a:p>
          <a:p>
            <a:endParaRPr lang="en-US" dirty="0" smtClean="0"/>
          </a:p>
          <a:p>
            <a:r>
              <a:rPr lang="en-US" dirty="0" smtClean="0"/>
              <a:t>Figure 2.8 illustrates the pipeline using a simple example. It shows a sequence of </a:t>
            </a:r>
          </a:p>
          <a:p>
            <a:r>
              <a:rPr lang="en-US" dirty="0" smtClean="0"/>
              <a:t>three instructions being fetched, decoded, and executed by the processor. </a:t>
            </a:r>
          </a:p>
          <a:p>
            <a:r>
              <a:rPr lang="en-US" dirty="0" smtClean="0"/>
              <a:t>Each instruction takes a single cycle to complete after the pipeline is filled.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938463" y="381000"/>
            <a:ext cx="3267075" cy="1781175"/>
          </a:xfrm>
          <a:prstGeom prst="rect">
            <a:avLst/>
          </a:prstGeom>
          <a:noFill/>
          <a:ln w="9525">
            <a:noFill/>
            <a:miter lim="800000"/>
            <a:headEnd/>
            <a:tailEnd/>
          </a:ln>
        </p:spPr>
      </p:pic>
      <p:sp>
        <p:nvSpPr>
          <p:cNvPr id="3" name="TextBox 2"/>
          <p:cNvSpPr txBox="1"/>
          <p:nvPr/>
        </p:nvSpPr>
        <p:spPr>
          <a:xfrm>
            <a:off x="1832665" y="2362200"/>
            <a:ext cx="4491935" cy="369332"/>
          </a:xfrm>
          <a:prstGeom prst="rect">
            <a:avLst/>
          </a:prstGeom>
          <a:noFill/>
        </p:spPr>
        <p:txBody>
          <a:bodyPr wrap="none" rtlCol="0">
            <a:spAutoFit/>
          </a:bodyPr>
          <a:lstStyle/>
          <a:p>
            <a:r>
              <a:rPr lang="en-US" dirty="0" smtClean="0"/>
              <a:t>Figure 2.8 Pipelined instruction sequence.</a:t>
            </a:r>
            <a:endParaRPr lang="en-US" dirty="0"/>
          </a:p>
        </p:txBody>
      </p:sp>
      <p:sp>
        <p:nvSpPr>
          <p:cNvPr id="5" name="Rectangle 4"/>
          <p:cNvSpPr/>
          <p:nvPr/>
        </p:nvSpPr>
        <p:spPr>
          <a:xfrm>
            <a:off x="304800" y="2784693"/>
            <a:ext cx="8382000" cy="3416320"/>
          </a:xfrm>
          <a:prstGeom prst="rect">
            <a:avLst/>
          </a:prstGeom>
        </p:spPr>
        <p:txBody>
          <a:bodyPr wrap="square">
            <a:spAutoFit/>
          </a:bodyPr>
          <a:lstStyle/>
          <a:p>
            <a:r>
              <a:rPr lang="en-US" dirty="0" smtClean="0"/>
              <a:t>The three instructions are placed into the pipeline sequentially. In the first cycle the core fetches the ADD instruction from memory. In the second cycle the core fetches the SUB instruction and decodes the ADD instruction. </a:t>
            </a:r>
          </a:p>
          <a:p>
            <a:r>
              <a:rPr lang="en-US" dirty="0" smtClean="0"/>
              <a:t>In the third cycle, both the SUB and ADD instructions are moved along the pipeline. </a:t>
            </a:r>
          </a:p>
          <a:p>
            <a:r>
              <a:rPr lang="en-US" dirty="0" smtClean="0"/>
              <a:t>The ADD instruction is executed, the SUB instruction is decoded, and the CMP instruction is fetched. </a:t>
            </a:r>
          </a:p>
          <a:p>
            <a:r>
              <a:rPr lang="en-US" dirty="0" smtClean="0"/>
              <a:t>This procedure is called </a:t>
            </a:r>
            <a:r>
              <a:rPr lang="en-US" i="1" dirty="0" smtClean="0"/>
              <a:t>filling the pipeline. </a:t>
            </a:r>
          </a:p>
          <a:p>
            <a:r>
              <a:rPr lang="en-US" i="1" dirty="0" smtClean="0"/>
              <a:t>The pipeline allows the core to execute an instruction every cycle.</a:t>
            </a:r>
          </a:p>
          <a:p>
            <a:r>
              <a:rPr lang="en-US" dirty="0" smtClean="0"/>
              <a:t>As the pipeline length increases, the amount of work done at each stage is reduced, which allows the processor to attain a higher operating frequency. This in turn increases the performance.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952625" y="3276600"/>
            <a:ext cx="5238750" cy="2438401"/>
          </a:xfrm>
          <a:prstGeom prst="rect">
            <a:avLst/>
          </a:prstGeom>
          <a:noFill/>
          <a:ln w="9525">
            <a:noFill/>
            <a:miter lim="800000"/>
            <a:headEnd/>
            <a:tailEnd/>
          </a:ln>
        </p:spPr>
      </p:pic>
      <p:sp>
        <p:nvSpPr>
          <p:cNvPr id="3" name="TextBox 2"/>
          <p:cNvSpPr txBox="1"/>
          <p:nvPr/>
        </p:nvSpPr>
        <p:spPr>
          <a:xfrm>
            <a:off x="457200" y="533400"/>
            <a:ext cx="8427307" cy="2585323"/>
          </a:xfrm>
          <a:prstGeom prst="rect">
            <a:avLst/>
          </a:prstGeom>
          <a:noFill/>
        </p:spPr>
        <p:txBody>
          <a:bodyPr wrap="none" rtlCol="0">
            <a:spAutoFit/>
          </a:bodyPr>
          <a:lstStyle/>
          <a:p>
            <a:r>
              <a:rPr lang="en-US" dirty="0" smtClean="0"/>
              <a:t>The system </a:t>
            </a:r>
            <a:r>
              <a:rPr lang="en-US" i="1" dirty="0" smtClean="0"/>
              <a:t>latency also increases because it takes more cycles to fill the</a:t>
            </a:r>
          </a:p>
          <a:p>
            <a:r>
              <a:rPr lang="en-US" dirty="0" smtClean="0"/>
              <a:t>pipeline before the core can execute an instruction. </a:t>
            </a:r>
          </a:p>
          <a:p>
            <a:endParaRPr lang="en-US" dirty="0" smtClean="0"/>
          </a:p>
          <a:p>
            <a:r>
              <a:rPr lang="en-US" dirty="0" smtClean="0"/>
              <a:t>The increased pipeline length also means there can be data dependency between </a:t>
            </a:r>
          </a:p>
          <a:p>
            <a:r>
              <a:rPr lang="en-US" dirty="0" smtClean="0"/>
              <a:t>certain stages</a:t>
            </a:r>
            <a:r>
              <a:rPr lang="en-US" i="1" dirty="0" smtClean="0"/>
              <a:t>. </a:t>
            </a:r>
          </a:p>
          <a:p>
            <a:r>
              <a:rPr lang="en-US" i="1" dirty="0" smtClean="0"/>
              <a:t>You can write code to reduce this </a:t>
            </a:r>
            <a:r>
              <a:rPr lang="en-US" dirty="0" smtClean="0"/>
              <a:t>dependency by using </a:t>
            </a:r>
            <a:r>
              <a:rPr lang="en-US" i="1" dirty="0" smtClean="0"/>
              <a:t>instruction  scheduling </a:t>
            </a:r>
          </a:p>
          <a:p>
            <a:r>
              <a:rPr lang="en-US" i="1" dirty="0" smtClean="0"/>
              <a:t>(for more information on instruction scheduling </a:t>
            </a:r>
            <a:r>
              <a:rPr lang="en-US" dirty="0" smtClean="0"/>
              <a:t>take a look at </a:t>
            </a:r>
          </a:p>
          <a:p>
            <a:r>
              <a:rPr lang="en-US" dirty="0" smtClean="0"/>
              <a:t>Chapter 6).</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7162"/>
            <a:ext cx="8458200" cy="6309420"/>
          </a:xfrm>
          <a:prstGeom prst="rect">
            <a:avLst/>
          </a:prstGeom>
        </p:spPr>
        <p:txBody>
          <a:bodyPr wrap="square">
            <a:spAutoFit/>
          </a:bodyPr>
          <a:lstStyle/>
          <a:p>
            <a:pPr lvl="0" algn="ctr" eaLnBrk="0" fontAlgn="base" hangingPunct="0">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Interrupts</a:t>
            </a:r>
          </a:p>
          <a:p>
            <a:pPr lvl="0" algn="ctr" eaLnBrk="0" fontAlgn="base" hangingPunct="0">
              <a:spcBef>
                <a:spcPct val="0"/>
              </a:spcBef>
              <a:spcAft>
                <a:spcPct val="0"/>
              </a:spcAft>
              <a:buFont typeface="Arial" pitchFamily="34" charset="0"/>
              <a:buChar char="•"/>
            </a:pPr>
            <a:endParaRPr lang="en-US" sz="2000" dirty="0" smtClean="0">
              <a:solidFill>
                <a:srgbClr val="FF0000"/>
              </a:solidFill>
              <a:latin typeface="Times New Roman" pitchFamily="18" charset="0"/>
              <a:ea typeface="Times New Roman" pitchFamily="18" charset="0"/>
              <a:cs typeface="Times New Roman" pitchFamily="18" charset="0"/>
            </a:endParaRPr>
          </a:p>
          <a:p>
            <a:r>
              <a:rPr lang="en-US" sz="2000" dirty="0" smtClean="0"/>
              <a:t>When an </a:t>
            </a:r>
            <a:r>
              <a:rPr lang="en-US" sz="2000" dirty="0" smtClean="0">
                <a:solidFill>
                  <a:srgbClr val="FF0000"/>
                </a:solidFill>
              </a:rPr>
              <a:t>exception or interrupt </a:t>
            </a:r>
            <a:r>
              <a:rPr lang="en-US" sz="2000" dirty="0" smtClean="0"/>
              <a:t>occurs (IR, FIR, SWI, Pre-fetch abort), the processor sets the </a:t>
            </a:r>
            <a:r>
              <a:rPr lang="en-US" sz="2000" i="1" dirty="0" smtClean="0"/>
              <a:t>pc to a specific memory </a:t>
            </a:r>
            <a:r>
              <a:rPr lang="en-US" sz="2000" dirty="0" smtClean="0"/>
              <a:t>address. </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When an exception or interrupt occurs, the processor suspends normal execution and starts loading instructions from the exception vector table</a:t>
            </a:r>
          </a:p>
          <a:p>
            <a:endParaRPr lang="en-US" sz="2000" dirty="0" smtClean="0"/>
          </a:p>
          <a:p>
            <a:r>
              <a:rPr lang="en-US" sz="2000" dirty="0" smtClean="0"/>
              <a:t>The address is within a special address range called the </a:t>
            </a:r>
            <a:r>
              <a:rPr lang="en-US" sz="2000" i="1" dirty="0" smtClean="0">
                <a:solidFill>
                  <a:srgbClr val="FF0000"/>
                </a:solidFill>
              </a:rPr>
              <a:t>vector table</a:t>
            </a:r>
            <a:r>
              <a:rPr lang="en-US" sz="2000" i="1" dirty="0" smtClean="0"/>
              <a:t>. </a:t>
            </a:r>
          </a:p>
          <a:p>
            <a:endParaRPr lang="en-US" sz="2000" i="1" dirty="0" smtClean="0"/>
          </a:p>
          <a:p>
            <a:r>
              <a:rPr lang="en-US" sz="2000" i="1" dirty="0" smtClean="0"/>
              <a:t>The entries </a:t>
            </a:r>
            <a:r>
              <a:rPr lang="en-US" sz="2000" dirty="0" smtClean="0"/>
              <a:t>in the vector table are instructions that branch to specific routines designed to handle a particular exception or interrupt.</a:t>
            </a:r>
            <a:endParaRPr lang="en-US" dirty="0" smtClean="0">
              <a:latin typeface="Times New Roman" pitchFamily="18" charset="0"/>
              <a:ea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533400" y="1905000"/>
            <a:ext cx="3972481" cy="2209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495800" y="1666875"/>
            <a:ext cx="4419600" cy="23717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4077"/>
            <a:ext cx="8153400" cy="2585323"/>
          </a:xfrm>
          <a:prstGeom prst="rect">
            <a:avLst/>
          </a:prstGeom>
        </p:spPr>
        <p:txBody>
          <a:bodyPr wrap="square">
            <a:spAutoFit/>
          </a:bodyPr>
          <a:lstStyle/>
          <a:p>
            <a:r>
              <a:rPr lang="en-US" dirty="0" smtClean="0"/>
              <a:t>The memory map address </a:t>
            </a:r>
            <a:r>
              <a:rPr lang="en-US" dirty="0" smtClean="0">
                <a:solidFill>
                  <a:srgbClr val="FF0000"/>
                </a:solidFill>
              </a:rPr>
              <a:t>0x00000000 is reserved for the vector table</a:t>
            </a:r>
            <a:r>
              <a:rPr lang="en-US" dirty="0" smtClean="0"/>
              <a:t>, a set of 32-bit words.  </a:t>
            </a:r>
          </a:p>
          <a:p>
            <a:endParaRPr lang="en-US" dirty="0" smtClean="0"/>
          </a:p>
          <a:p>
            <a:r>
              <a:rPr lang="en-US" dirty="0" smtClean="0"/>
              <a:t>On some processors the vector table can be optionally located at a higher address in memory (starting at the offset 0xffff0000). </a:t>
            </a:r>
          </a:p>
          <a:p>
            <a:r>
              <a:rPr lang="en-US" dirty="0" smtClean="0"/>
              <a:t>Each vector table entry contains a form of branch instruction pointing to the start of a specific routine:</a:t>
            </a:r>
            <a:endParaRPr lang="en-US" dirty="0" smtClean="0">
              <a:solidFill>
                <a:srgbClr val="FF0000"/>
              </a:solidFill>
              <a:latin typeface="Times New Roman" pitchFamily="18" charset="0"/>
              <a:ea typeface="Times New Roman" pitchFamily="18" charset="0"/>
              <a:cs typeface="Times New Roman" pitchFamily="18" charset="0"/>
            </a:endParaRPr>
          </a:p>
          <a:p>
            <a:endParaRPr lang="en-US" dirty="0" smtClean="0"/>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944289" y="2286000"/>
            <a:ext cx="6904311" cy="2933700"/>
          </a:xfrm>
          <a:prstGeom prst="rect">
            <a:avLst/>
          </a:prstGeom>
          <a:noFill/>
          <a:ln w="9525">
            <a:noFill/>
            <a:miter lim="800000"/>
            <a:headEnd/>
            <a:tailEnd/>
          </a:ln>
          <a:effectLst/>
        </p:spPr>
      </p:pic>
      <p:sp>
        <p:nvSpPr>
          <p:cNvPr id="5" name="TextBox 4"/>
          <p:cNvSpPr txBox="1"/>
          <p:nvPr/>
        </p:nvSpPr>
        <p:spPr>
          <a:xfrm>
            <a:off x="429641" y="5334000"/>
            <a:ext cx="8561959" cy="923330"/>
          </a:xfrm>
          <a:prstGeom prst="rect">
            <a:avLst/>
          </a:prstGeom>
          <a:noFill/>
        </p:spPr>
        <p:txBody>
          <a:bodyPr wrap="none" rtlCol="0">
            <a:spAutoFit/>
          </a:bodyPr>
          <a:lstStyle/>
          <a:p>
            <a:pPr algn="just"/>
            <a:r>
              <a:rPr lang="en-US" i="1" dirty="0" smtClean="0"/>
              <a:t>Reset vector is the location of the first instruction executed by the processor when</a:t>
            </a:r>
          </a:p>
          <a:p>
            <a:pPr algn="just"/>
            <a:r>
              <a:rPr lang="en-US" i="1" dirty="0" smtClean="0"/>
              <a:t> power </a:t>
            </a:r>
            <a:r>
              <a:rPr lang="en-US" dirty="0" smtClean="0"/>
              <a:t>is applied.</a:t>
            </a:r>
          </a:p>
          <a:p>
            <a:pPr algn="just"/>
            <a:r>
              <a:rPr lang="en-US" dirty="0" smtClean="0"/>
              <a:t> This instruction branches to the initialization code.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5940088"/>
          </a:xfrm>
          <a:prstGeom prst="rect">
            <a:avLst/>
          </a:prstGeom>
        </p:spPr>
        <p:txBody>
          <a:bodyPr wrap="square">
            <a:spAutoFit/>
          </a:bodyPr>
          <a:lstStyle/>
          <a:p>
            <a:r>
              <a:rPr lang="en-US" dirty="0" smtClean="0"/>
              <a:t>• </a:t>
            </a:r>
            <a:r>
              <a:rPr lang="en-US" sz="2000" dirty="0" smtClean="0">
                <a:solidFill>
                  <a:srgbClr val="FF0000"/>
                </a:solidFill>
              </a:rPr>
              <a:t>One or two </a:t>
            </a:r>
            <a:r>
              <a:rPr lang="en-US" sz="2000" dirty="0" smtClean="0"/>
              <a:t>(LPC2141/2 vs. LPC2144/6/8</a:t>
            </a:r>
            <a:r>
              <a:rPr lang="en-US" sz="2000" dirty="0" smtClean="0">
                <a:solidFill>
                  <a:srgbClr val="FF0000"/>
                </a:solidFill>
              </a:rPr>
              <a:t>) 10-bit A/D </a:t>
            </a:r>
            <a:r>
              <a:rPr lang="en-US" sz="2000" dirty="0" smtClean="0"/>
              <a:t>converters provide a total of 6/14 analog inputs, with very less conversion times.</a:t>
            </a:r>
          </a:p>
          <a:p>
            <a:endParaRPr lang="en-US" sz="2000" dirty="0" smtClean="0"/>
          </a:p>
          <a:p>
            <a:r>
              <a:rPr lang="en-US" sz="2000" dirty="0" smtClean="0"/>
              <a:t>• </a:t>
            </a:r>
            <a:r>
              <a:rPr lang="en-US" sz="2000" dirty="0" smtClean="0">
                <a:solidFill>
                  <a:srgbClr val="FF0000"/>
                </a:solidFill>
              </a:rPr>
              <a:t>Single 10-bit D/A converter </a:t>
            </a:r>
            <a:r>
              <a:rPr lang="en-US" sz="2000" dirty="0" smtClean="0"/>
              <a:t>provides variable analog output.</a:t>
            </a:r>
          </a:p>
          <a:p>
            <a:endParaRPr lang="en-US" sz="2000" dirty="0" smtClean="0"/>
          </a:p>
          <a:p>
            <a:r>
              <a:rPr lang="en-US" sz="2000" dirty="0" smtClean="0"/>
              <a:t>• </a:t>
            </a:r>
            <a:r>
              <a:rPr lang="en-US" sz="2000" dirty="0" smtClean="0">
                <a:solidFill>
                  <a:srgbClr val="FF0000"/>
                </a:solidFill>
              </a:rPr>
              <a:t>Two 32-bit timers/external </a:t>
            </a:r>
            <a:r>
              <a:rPr lang="en-US" sz="2000" dirty="0" smtClean="0"/>
              <a:t>event counters, </a:t>
            </a:r>
            <a:r>
              <a:rPr lang="en-US" sz="2000" dirty="0" smtClean="0">
                <a:solidFill>
                  <a:srgbClr val="FF0000"/>
                </a:solidFill>
              </a:rPr>
              <a:t>PWM unit</a:t>
            </a:r>
            <a:r>
              <a:rPr lang="en-US" sz="2000" dirty="0" smtClean="0"/>
              <a:t> and </a:t>
            </a:r>
            <a:r>
              <a:rPr lang="en-US" sz="2000" dirty="0" smtClean="0">
                <a:solidFill>
                  <a:srgbClr val="FF0000"/>
                </a:solidFill>
              </a:rPr>
              <a:t>watchdog</a:t>
            </a:r>
            <a:r>
              <a:rPr lang="en-US" sz="2000" dirty="0" smtClean="0"/>
              <a:t>.</a:t>
            </a:r>
          </a:p>
          <a:p>
            <a:endParaRPr lang="en-US" sz="2000" dirty="0" smtClean="0"/>
          </a:p>
          <a:p>
            <a:r>
              <a:rPr lang="en-US" sz="2000" dirty="0" smtClean="0"/>
              <a:t>• Multiple serial interfaces: 1. </a:t>
            </a:r>
            <a:r>
              <a:rPr lang="en-US" sz="2000" dirty="0" smtClean="0">
                <a:solidFill>
                  <a:srgbClr val="FF0000"/>
                </a:solidFill>
              </a:rPr>
              <a:t>two UARTs </a:t>
            </a:r>
            <a:r>
              <a:rPr lang="en-US" sz="2000" dirty="0" smtClean="0"/>
              <a:t>(16C550),</a:t>
            </a:r>
          </a:p>
          <a:p>
            <a:r>
              <a:rPr lang="en-US" sz="2000" dirty="0" smtClean="0"/>
              <a:t> 2.two </a:t>
            </a:r>
            <a:r>
              <a:rPr lang="en-US" sz="2000" dirty="0" smtClean="0">
                <a:solidFill>
                  <a:srgbClr val="FF0000"/>
                </a:solidFill>
              </a:rPr>
              <a:t>I2C-bus </a:t>
            </a:r>
            <a:r>
              <a:rPr lang="en-US" sz="2000" dirty="0" smtClean="0"/>
              <a:t>communication between a master and a single or multiple slave devices,</a:t>
            </a:r>
          </a:p>
          <a:p>
            <a:r>
              <a:rPr lang="en-US" sz="2000" dirty="0" smtClean="0"/>
              <a:t> 3. SPI (Serial Peripheral Interface) and</a:t>
            </a:r>
          </a:p>
          <a:p>
            <a:r>
              <a:rPr lang="en-US" sz="2000" dirty="0" smtClean="0"/>
              <a:t> 4.SSP with buffering and variable data length capabilities.</a:t>
            </a:r>
          </a:p>
          <a:p>
            <a:endParaRPr lang="en-US" sz="2000" dirty="0" smtClean="0"/>
          </a:p>
          <a:p>
            <a:r>
              <a:rPr lang="en-US" sz="2000" dirty="0" smtClean="0"/>
              <a:t>• </a:t>
            </a:r>
            <a:r>
              <a:rPr lang="en-US" sz="2000" dirty="0" smtClean="0">
                <a:solidFill>
                  <a:srgbClr val="FF0000"/>
                </a:solidFill>
              </a:rPr>
              <a:t>Vectored interrupt </a:t>
            </a:r>
            <a:r>
              <a:rPr lang="en-US" sz="2000" dirty="0" smtClean="0"/>
              <a:t>controller with configurable priorities and vector addresses.</a:t>
            </a:r>
          </a:p>
          <a:p>
            <a:endParaRPr lang="en-US" sz="2000" dirty="0" smtClean="0"/>
          </a:p>
          <a:p>
            <a:r>
              <a:rPr lang="en-US" sz="2000" dirty="0" smtClean="0"/>
              <a:t>• General purpose I/O pins in a tiny LQFP64 package.</a:t>
            </a:r>
          </a:p>
          <a:p>
            <a:endParaRPr lang="en-US" sz="2000" dirty="0" smtClean="0"/>
          </a:p>
          <a:p>
            <a:r>
              <a:rPr lang="en-US" sz="2000" dirty="0" smtClean="0"/>
              <a:t>• Up to </a:t>
            </a:r>
            <a:r>
              <a:rPr lang="en-US" sz="2000" dirty="0" smtClean="0">
                <a:solidFill>
                  <a:srgbClr val="FF0000"/>
                </a:solidFill>
              </a:rPr>
              <a:t>nine edge or level sensitive external interrupt pins available</a:t>
            </a:r>
            <a:r>
              <a:rPr lang="en-US" sz="2000" dirty="0" smtClean="0"/>
              <a:t>.</a:t>
            </a:r>
            <a:r>
              <a:rPr lang="en-US" sz="2000" dirty="0" smtClean="0">
                <a:solidFill>
                  <a:srgbClr val="FF0000"/>
                </a:solidFill>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228600"/>
            <a:ext cx="8382000" cy="6186309"/>
          </a:xfrm>
          <a:prstGeom prst="rect">
            <a:avLst/>
          </a:prstGeom>
          <a:noFill/>
        </p:spPr>
        <p:txBody>
          <a:bodyPr wrap="square" rtlCol="0">
            <a:spAutoFit/>
          </a:bodyPr>
          <a:lstStyle/>
          <a:p>
            <a:pPr algn="ctr"/>
            <a:r>
              <a:rPr lang="en-IN" sz="2000" b="1" dirty="0" smtClean="0">
                <a:solidFill>
                  <a:srgbClr val="FF0000"/>
                </a:solidFill>
              </a:rPr>
              <a:t>IVT for different modes of operation of ARM</a:t>
            </a:r>
            <a:endParaRPr lang="en-US" sz="2000" b="1" dirty="0" smtClean="0">
              <a:solidFill>
                <a:srgbClr val="FF0000"/>
              </a:solidFill>
            </a:endParaRPr>
          </a:p>
          <a:p>
            <a:pPr algn="just">
              <a:buFont typeface="Wingdings" pitchFamily="2" charset="2"/>
              <a:buChar char="§"/>
            </a:pPr>
            <a:r>
              <a:rPr lang="en-US" i="1" dirty="0" smtClean="0">
                <a:solidFill>
                  <a:srgbClr val="FF0000"/>
                </a:solidFill>
              </a:rPr>
              <a:t>Undefined instruction vector </a:t>
            </a:r>
            <a:r>
              <a:rPr lang="en-US" i="1" dirty="0" smtClean="0"/>
              <a:t>is used when the processor cannot decode an instruction.</a:t>
            </a:r>
          </a:p>
          <a:p>
            <a:pPr algn="just"/>
            <a:endParaRPr lang="en-US" i="1" dirty="0" smtClean="0"/>
          </a:p>
          <a:p>
            <a:pPr algn="just"/>
            <a:r>
              <a:rPr lang="en-US" dirty="0" smtClean="0"/>
              <a:t>■ </a:t>
            </a:r>
            <a:r>
              <a:rPr lang="en-US" i="1" dirty="0" smtClean="0">
                <a:solidFill>
                  <a:srgbClr val="FF0000"/>
                </a:solidFill>
              </a:rPr>
              <a:t>Software interrupt vector </a:t>
            </a:r>
            <a:r>
              <a:rPr lang="en-US" i="1" dirty="0" smtClean="0"/>
              <a:t>is called when you execute a SWI instruction. The SWI  </a:t>
            </a:r>
            <a:r>
              <a:rPr lang="en-US" dirty="0" smtClean="0"/>
              <a:t>instruction is frequently used as the mechanism to invoke an operating system routine.</a:t>
            </a:r>
          </a:p>
          <a:p>
            <a:pPr algn="just"/>
            <a:endParaRPr lang="en-US" dirty="0" smtClean="0"/>
          </a:p>
          <a:p>
            <a:pPr algn="just"/>
            <a:r>
              <a:rPr lang="en-US" dirty="0" smtClean="0"/>
              <a:t>■ </a:t>
            </a:r>
            <a:r>
              <a:rPr lang="en-US" i="1" dirty="0" err="1" smtClean="0">
                <a:solidFill>
                  <a:srgbClr val="FF0000"/>
                </a:solidFill>
              </a:rPr>
              <a:t>Prefetch</a:t>
            </a:r>
            <a:r>
              <a:rPr lang="en-US" i="1" dirty="0" smtClean="0">
                <a:solidFill>
                  <a:srgbClr val="FF0000"/>
                </a:solidFill>
              </a:rPr>
              <a:t> abort vector</a:t>
            </a:r>
            <a:r>
              <a:rPr lang="en-US" i="1" dirty="0" smtClean="0"/>
              <a:t> occurs when the processor attempts to fetch an instruction from an </a:t>
            </a:r>
            <a:r>
              <a:rPr lang="en-US" dirty="0" smtClean="0"/>
              <a:t>address without the correct access permissions. The actual abort occurs in the decode stage.</a:t>
            </a:r>
          </a:p>
          <a:p>
            <a:pPr algn="just"/>
            <a:endParaRPr lang="en-US" dirty="0" smtClean="0"/>
          </a:p>
          <a:p>
            <a:pPr algn="just"/>
            <a:r>
              <a:rPr lang="en-US" dirty="0" smtClean="0"/>
              <a:t>■ </a:t>
            </a:r>
            <a:r>
              <a:rPr lang="en-US" i="1" dirty="0" smtClean="0">
                <a:solidFill>
                  <a:srgbClr val="FF0000"/>
                </a:solidFill>
              </a:rPr>
              <a:t>Data abort vector </a:t>
            </a:r>
            <a:r>
              <a:rPr lang="en-US" i="1" dirty="0" smtClean="0"/>
              <a:t>is similar to a </a:t>
            </a:r>
            <a:r>
              <a:rPr lang="en-US" i="1" dirty="0" err="1" smtClean="0"/>
              <a:t>prefetch</a:t>
            </a:r>
            <a:r>
              <a:rPr lang="en-US" i="1" dirty="0" smtClean="0"/>
              <a:t> abort but is raised when an instruction attempts </a:t>
            </a:r>
            <a:r>
              <a:rPr lang="en-US" dirty="0" smtClean="0"/>
              <a:t>to access data memory without the correct access permissions.</a:t>
            </a:r>
          </a:p>
          <a:p>
            <a:pPr algn="just"/>
            <a:r>
              <a:rPr lang="en-US" dirty="0" smtClean="0"/>
              <a:t>■ </a:t>
            </a:r>
            <a:r>
              <a:rPr lang="en-US" i="1" dirty="0" smtClean="0">
                <a:solidFill>
                  <a:srgbClr val="FF0000"/>
                </a:solidFill>
              </a:rPr>
              <a:t>Interrupt request vector</a:t>
            </a:r>
            <a:r>
              <a:rPr lang="en-US" i="1" dirty="0" smtClean="0"/>
              <a:t> is used by external hardware to interrupt the normal execution </a:t>
            </a:r>
            <a:r>
              <a:rPr lang="en-US" dirty="0" smtClean="0"/>
              <a:t>flow of the processor. It can only be raised if IRQs are not masked in the </a:t>
            </a:r>
            <a:r>
              <a:rPr lang="en-US" i="1" dirty="0" err="1" smtClean="0"/>
              <a:t>cpsr</a:t>
            </a:r>
            <a:r>
              <a:rPr lang="en-US" i="1" dirty="0" smtClean="0"/>
              <a:t>.</a:t>
            </a:r>
          </a:p>
          <a:p>
            <a:pPr algn="just"/>
            <a:endParaRPr lang="en-US" i="1" dirty="0" smtClean="0"/>
          </a:p>
          <a:p>
            <a:r>
              <a:rPr lang="en-US" dirty="0" smtClean="0">
                <a:solidFill>
                  <a:srgbClr val="FF0000"/>
                </a:solidFill>
              </a:rPr>
              <a:t>■ </a:t>
            </a:r>
            <a:r>
              <a:rPr lang="en-US" i="1" dirty="0" smtClean="0">
                <a:solidFill>
                  <a:srgbClr val="FF0000"/>
                </a:solidFill>
              </a:rPr>
              <a:t>Fast interrupt request vector </a:t>
            </a:r>
            <a:r>
              <a:rPr lang="en-US" i="1" dirty="0" smtClean="0"/>
              <a:t>is similar to the interrupt request but is reserved for hardware </a:t>
            </a:r>
            <a:r>
              <a:rPr lang="en-US" dirty="0" smtClean="0"/>
              <a:t>requiring faster response times. </a:t>
            </a:r>
          </a:p>
          <a:p>
            <a:r>
              <a:rPr lang="en-US" dirty="0" smtClean="0"/>
              <a:t>It can only be raised if FIQs are not masked in the </a:t>
            </a:r>
            <a:r>
              <a:rPr lang="en-US" i="1" dirty="0" err="1" smtClean="0"/>
              <a:t>cpsr</a:t>
            </a:r>
            <a:r>
              <a:rPr lang="en-US" i="1"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228600"/>
            <a:ext cx="8305800" cy="3785652"/>
          </a:xfrm>
          <a:prstGeom prst="rect">
            <a:avLst/>
          </a:prstGeom>
          <a:noFill/>
        </p:spPr>
        <p:txBody>
          <a:bodyPr wrap="square" rtlCol="0">
            <a:spAutoFit/>
          </a:bodyPr>
          <a:lstStyle/>
          <a:p>
            <a:pPr algn="ctr"/>
            <a:r>
              <a:rPr lang="en-US" sz="2000" b="1" dirty="0" smtClean="0">
                <a:solidFill>
                  <a:srgbClr val="FF0000"/>
                </a:solidFill>
              </a:rPr>
              <a:t>Interrupt Masks</a:t>
            </a:r>
          </a:p>
          <a:p>
            <a:r>
              <a:rPr lang="en-US" sz="2000" dirty="0" smtClean="0"/>
              <a:t>Interrupt masks are </a:t>
            </a:r>
            <a:r>
              <a:rPr lang="en-US" sz="2000" dirty="0" smtClean="0">
                <a:solidFill>
                  <a:srgbClr val="FF0000"/>
                </a:solidFill>
              </a:rPr>
              <a:t>used to stop specific interrupt </a:t>
            </a:r>
            <a:r>
              <a:rPr lang="en-US" sz="2000" dirty="0" smtClean="0"/>
              <a:t>requests from interrupting the processor.</a:t>
            </a:r>
          </a:p>
          <a:p>
            <a:endParaRPr lang="en-US" sz="2000" dirty="0" smtClean="0"/>
          </a:p>
          <a:p>
            <a:r>
              <a:rPr lang="en-US" sz="2000" dirty="0" smtClean="0"/>
              <a:t>There are two interrupt request levels available on the ARM processor core—</a:t>
            </a:r>
            <a:r>
              <a:rPr lang="en-US" sz="2000" i="1" dirty="0" smtClean="0"/>
              <a:t>interrupt request (IRQ) and fast interrupt request (FIQ).</a:t>
            </a:r>
          </a:p>
          <a:p>
            <a:endParaRPr lang="en-US" sz="2000" i="1" dirty="0" smtClean="0"/>
          </a:p>
          <a:p>
            <a:r>
              <a:rPr lang="en-US" sz="2000" dirty="0" smtClean="0"/>
              <a:t>The </a:t>
            </a:r>
            <a:r>
              <a:rPr lang="en-US" sz="2000" i="1" dirty="0" err="1" smtClean="0"/>
              <a:t>cpsr</a:t>
            </a:r>
            <a:r>
              <a:rPr lang="en-US" sz="2000" i="1" dirty="0" smtClean="0"/>
              <a:t> has two interrupt mask bits, (7 and 6)  i.e.  ( I and F) </a:t>
            </a:r>
          </a:p>
          <a:p>
            <a:r>
              <a:rPr lang="en-US" sz="2000" dirty="0" smtClean="0"/>
              <a:t>of IRQ and FIQ, respectively.</a:t>
            </a:r>
          </a:p>
          <a:p>
            <a:endParaRPr lang="en-US" sz="2000" dirty="0" smtClean="0"/>
          </a:p>
          <a:p>
            <a:r>
              <a:rPr lang="en-US" sz="2000" dirty="0" smtClean="0"/>
              <a:t> The </a:t>
            </a:r>
            <a:r>
              <a:rPr lang="en-US" sz="2000" i="1" dirty="0" smtClean="0"/>
              <a:t>I bit masks IRQ when set to binary 1, and similarly the F bit masks FIQ when set to binary 1.</a:t>
            </a:r>
            <a:endParaRPr lang="en-US" sz="2000" dirty="0"/>
          </a:p>
        </p:txBody>
      </p:sp>
      <p:pic>
        <p:nvPicPr>
          <p:cNvPr id="3" name="Picture 2"/>
          <p:cNvPicPr>
            <a:picLocks noChangeAspect="1" noChangeArrowheads="1"/>
          </p:cNvPicPr>
          <p:nvPr/>
        </p:nvPicPr>
        <p:blipFill>
          <a:blip r:embed="rId2" cstate="print"/>
          <a:srcRect/>
          <a:stretch>
            <a:fillRect/>
          </a:stretch>
        </p:blipFill>
        <p:spPr bwMode="auto">
          <a:xfrm>
            <a:off x="1181834" y="3962400"/>
            <a:ext cx="6742966"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1754326"/>
          </a:xfrm>
          <a:prstGeom prst="rect">
            <a:avLst/>
          </a:prstGeom>
        </p:spPr>
        <p:txBody>
          <a:bodyPr wrap="square">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ARM/ Thumb Instruction set</a:t>
            </a:r>
          </a:p>
          <a:p>
            <a:pPr lvl="0" algn="ctr" eaLnBrk="0" fontAlgn="base" hangingPunct="0">
              <a:spcBef>
                <a:spcPct val="0"/>
              </a:spcBef>
              <a:spcAft>
                <a:spcPct val="0"/>
              </a:spcAft>
            </a:pPr>
            <a:endParaRPr lang="en-US" sz="2400" b="1" dirty="0" smtClean="0">
              <a:solidFill>
                <a:srgbClr val="FF0000"/>
              </a:solidFill>
              <a:latin typeface="Times New Roman" pitchFamily="18" charset="0"/>
              <a:ea typeface="Times New Roman" pitchFamily="18" charset="0"/>
              <a:cs typeface="Times New Roman" pitchFamily="18" charset="0"/>
            </a:endParaRPr>
          </a:p>
          <a:p>
            <a:r>
              <a:rPr lang="en-US" sz="2000" dirty="0" smtClean="0"/>
              <a:t>The state of the core determines which instruction set is being executed.</a:t>
            </a:r>
          </a:p>
          <a:p>
            <a:endParaRPr lang="en-US" sz="2000" dirty="0" smtClean="0"/>
          </a:p>
          <a:p>
            <a:r>
              <a:rPr lang="en-US" sz="2000" dirty="0" smtClean="0"/>
              <a:t> There are three  instruction sets: ARM, Thumb, and </a:t>
            </a:r>
            <a:r>
              <a:rPr lang="en-US" sz="2000" dirty="0" err="1" smtClean="0"/>
              <a:t>Jazelle</a:t>
            </a:r>
            <a:r>
              <a:rPr lang="en-US" sz="2000" dirty="0" smtClean="0"/>
              <a:t>.</a:t>
            </a:r>
            <a:endParaRPr lang="en-US" sz="2000" b="1"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85800" y="2038350"/>
            <a:ext cx="6019800" cy="3295650"/>
          </a:xfrm>
          <a:prstGeom prst="rect">
            <a:avLst/>
          </a:prstGeom>
          <a:noFill/>
          <a:ln w="9525">
            <a:noFill/>
            <a:miter lim="800000"/>
            <a:headEnd/>
            <a:tailEnd/>
          </a:ln>
        </p:spPr>
      </p:pic>
      <p:sp>
        <p:nvSpPr>
          <p:cNvPr id="3" name="TextBox 2"/>
          <p:cNvSpPr txBox="1"/>
          <p:nvPr/>
        </p:nvSpPr>
        <p:spPr>
          <a:xfrm>
            <a:off x="2361656" y="228600"/>
            <a:ext cx="2584362" cy="369332"/>
          </a:xfrm>
          <a:prstGeom prst="rect">
            <a:avLst/>
          </a:prstGeom>
          <a:noFill/>
        </p:spPr>
        <p:txBody>
          <a:bodyPr wrap="none" rtlCol="0">
            <a:spAutoFit/>
          </a:bodyPr>
          <a:lstStyle/>
          <a:p>
            <a:r>
              <a:rPr lang="en-US" b="1" dirty="0" smtClean="0">
                <a:solidFill>
                  <a:srgbClr val="FF0000"/>
                </a:solidFill>
              </a:rPr>
              <a:t>ARM nomenclature.</a:t>
            </a:r>
            <a:endParaRPr lang="en-US" b="1" dirty="0">
              <a:solidFill>
                <a:srgbClr val="FF0000"/>
              </a:solidFill>
            </a:endParaRPr>
          </a:p>
        </p:txBody>
      </p:sp>
      <p:sp>
        <p:nvSpPr>
          <p:cNvPr id="4" name="TextBox 3"/>
          <p:cNvSpPr txBox="1"/>
          <p:nvPr/>
        </p:nvSpPr>
        <p:spPr>
          <a:xfrm>
            <a:off x="381001" y="685800"/>
            <a:ext cx="8458200" cy="1200329"/>
          </a:xfrm>
          <a:prstGeom prst="rect">
            <a:avLst/>
          </a:prstGeom>
          <a:noFill/>
        </p:spPr>
        <p:txBody>
          <a:bodyPr wrap="square" rtlCol="0">
            <a:spAutoFit/>
          </a:bodyPr>
          <a:lstStyle/>
          <a:p>
            <a:r>
              <a:rPr lang="en-US" dirty="0" smtClean="0"/>
              <a:t>ARM uses the nomenclature shown in Figure 2.16 to describe the processor </a:t>
            </a:r>
          </a:p>
          <a:p>
            <a:r>
              <a:rPr lang="en-US" dirty="0" smtClean="0"/>
              <a:t>implementations.</a:t>
            </a:r>
          </a:p>
          <a:p>
            <a:r>
              <a:rPr lang="en-US" dirty="0" smtClean="0"/>
              <a:t>The letters and numbers after the word “ARM” indicate the features a processor may have. </a:t>
            </a:r>
            <a:endParaRPr lang="en-US" dirty="0"/>
          </a:p>
        </p:txBody>
      </p:sp>
      <p:sp>
        <p:nvSpPr>
          <p:cNvPr id="5" name="TextBox 4"/>
          <p:cNvSpPr txBox="1"/>
          <p:nvPr/>
        </p:nvSpPr>
        <p:spPr>
          <a:xfrm>
            <a:off x="457201" y="5401270"/>
            <a:ext cx="8382000" cy="923330"/>
          </a:xfrm>
          <a:prstGeom prst="rect">
            <a:avLst/>
          </a:prstGeom>
          <a:noFill/>
        </p:spPr>
        <p:txBody>
          <a:bodyPr wrap="square" rtlCol="0">
            <a:spAutoFit/>
          </a:bodyPr>
          <a:lstStyle/>
          <a:p>
            <a:r>
              <a:rPr lang="en-US" dirty="0" smtClean="0"/>
              <a:t>In the future the number and letter combinations may change as more features are added. Note the nomenclature does not include the architecture revision information.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457200"/>
            <a:ext cx="8458200" cy="5909310"/>
          </a:xfrm>
          <a:prstGeom prst="rect">
            <a:avLst/>
          </a:prstGeom>
          <a:noFill/>
        </p:spPr>
        <p:txBody>
          <a:bodyPr wrap="square" rtlCol="0">
            <a:spAutoFit/>
          </a:bodyPr>
          <a:lstStyle/>
          <a:p>
            <a:r>
              <a:rPr lang="en-US" dirty="0" smtClean="0"/>
              <a:t> There are a few additional points to make about the ARM nomenclature:</a:t>
            </a:r>
          </a:p>
          <a:p>
            <a:endParaRPr lang="en-US" dirty="0" smtClean="0"/>
          </a:p>
          <a:p>
            <a:r>
              <a:rPr lang="en-US" dirty="0" smtClean="0"/>
              <a:t>■ All ARM cores after the ARM7TDMI include the </a:t>
            </a:r>
            <a:r>
              <a:rPr lang="en-US" i="1" dirty="0" smtClean="0"/>
              <a:t>TDMI features even though they may </a:t>
            </a:r>
            <a:r>
              <a:rPr lang="en-US" dirty="0" smtClean="0"/>
              <a:t>not include those letters after the “ARM” label.</a:t>
            </a:r>
          </a:p>
          <a:p>
            <a:endParaRPr lang="en-US" dirty="0" smtClean="0"/>
          </a:p>
          <a:p>
            <a:r>
              <a:rPr lang="en-US" dirty="0" smtClean="0"/>
              <a:t>■ The processor </a:t>
            </a:r>
            <a:r>
              <a:rPr lang="en-US" i="1" dirty="0" smtClean="0"/>
              <a:t>family is a group of processor implementations that share the same </a:t>
            </a:r>
            <a:r>
              <a:rPr lang="en-US" dirty="0" smtClean="0"/>
              <a:t>hardware characteristics. </a:t>
            </a:r>
          </a:p>
          <a:p>
            <a:endParaRPr lang="en-US" dirty="0" smtClean="0"/>
          </a:p>
          <a:p>
            <a:r>
              <a:rPr lang="en-US" dirty="0" smtClean="0"/>
              <a:t>For example, the ARM7TDMI, ARM740T, and ARM720T all  share the same family characteristics and belong to the ARM7 family.</a:t>
            </a:r>
          </a:p>
          <a:p>
            <a:endParaRPr lang="en-US" dirty="0" smtClean="0"/>
          </a:p>
          <a:p>
            <a:r>
              <a:rPr lang="en-US" dirty="0" smtClean="0"/>
              <a:t>■ </a:t>
            </a:r>
            <a:r>
              <a:rPr lang="en-US" i="1" dirty="0" smtClean="0"/>
              <a:t>JTAG is described by IEEE 1149.1 Standard Test Access Port and boundary scan architecture.</a:t>
            </a:r>
          </a:p>
          <a:p>
            <a:r>
              <a:rPr lang="en-US" dirty="0" smtClean="0"/>
              <a:t>It is a serial protocol used by ARM to send and receive debug information</a:t>
            </a:r>
          </a:p>
          <a:p>
            <a:r>
              <a:rPr lang="en-US" dirty="0" smtClean="0"/>
              <a:t>between the processor core and test equipment.</a:t>
            </a:r>
          </a:p>
          <a:p>
            <a:endParaRPr lang="en-US" dirty="0" smtClean="0"/>
          </a:p>
          <a:p>
            <a:r>
              <a:rPr lang="en-US" dirty="0" smtClean="0"/>
              <a:t>■ </a:t>
            </a:r>
            <a:r>
              <a:rPr lang="en-US" i="1" dirty="0" smtClean="0"/>
              <a:t>Embedded ICE </a:t>
            </a:r>
            <a:r>
              <a:rPr lang="en-US" i="1" dirty="0" err="1" smtClean="0"/>
              <a:t>macrocell</a:t>
            </a:r>
            <a:r>
              <a:rPr lang="en-US" i="1" dirty="0" smtClean="0"/>
              <a:t> is the debug hardware built into the processor that allows </a:t>
            </a:r>
            <a:r>
              <a:rPr lang="en-US" dirty="0" smtClean="0"/>
              <a:t>breakpoints and watch points to be set.</a:t>
            </a:r>
          </a:p>
          <a:p>
            <a:endParaRPr lang="en-US" dirty="0" smtClean="0"/>
          </a:p>
          <a:p>
            <a:r>
              <a:rPr lang="en-US" dirty="0" smtClean="0"/>
              <a:t>■ </a:t>
            </a:r>
            <a:r>
              <a:rPr lang="en-US" i="1" dirty="0" smtClean="0"/>
              <a:t>Synthesizable means that the processor core is supplied as source code that can be </a:t>
            </a:r>
            <a:r>
              <a:rPr lang="en-US" dirty="0" smtClean="0"/>
              <a:t>compiled into a form easily used by EDA tools.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457200"/>
            <a:ext cx="8305800" cy="3385542"/>
          </a:xfrm>
          <a:prstGeom prst="rect">
            <a:avLst/>
          </a:prstGeom>
          <a:noFill/>
        </p:spPr>
        <p:txBody>
          <a:bodyPr wrap="square" rtlCol="0">
            <a:spAutoFit/>
          </a:bodyPr>
          <a:lstStyle/>
          <a:p>
            <a:pPr algn="ctr"/>
            <a:r>
              <a:rPr lang="en-US" b="1" dirty="0" smtClean="0">
                <a:solidFill>
                  <a:srgbClr val="FF0000"/>
                </a:solidFill>
              </a:rPr>
              <a:t>ARM Processor Families</a:t>
            </a:r>
          </a:p>
          <a:p>
            <a:pPr algn="just"/>
            <a:r>
              <a:rPr lang="en-US" sz="2000" dirty="0" smtClean="0"/>
              <a:t>ARM has designed a number of processors that are grouped into different families according to the core they use. </a:t>
            </a:r>
          </a:p>
          <a:p>
            <a:pPr algn="just"/>
            <a:endParaRPr lang="en-US" sz="2000" dirty="0" smtClean="0"/>
          </a:p>
          <a:p>
            <a:pPr algn="just"/>
            <a:r>
              <a:rPr lang="en-US" sz="2000" dirty="0" smtClean="0"/>
              <a:t>The families are based on the ARM7, ARM9, ARM10, and ARM11 cores. </a:t>
            </a:r>
          </a:p>
          <a:p>
            <a:pPr algn="just"/>
            <a:r>
              <a:rPr lang="en-US" sz="2000" dirty="0" smtClean="0"/>
              <a:t>The postfix numbers 7, 9, 10, and 11 indicate different core designs. </a:t>
            </a:r>
          </a:p>
          <a:p>
            <a:pPr algn="just"/>
            <a:endParaRPr lang="en-US" sz="2000" dirty="0" smtClean="0"/>
          </a:p>
          <a:p>
            <a:pPr algn="just"/>
            <a:r>
              <a:rPr lang="en-US" sz="2000" dirty="0" smtClean="0"/>
              <a:t>The ascending number equates to an increase in performance and  sophistication. ARM8 was developed but was soon superseded.</a:t>
            </a:r>
          </a:p>
          <a:p>
            <a:endParaRPr lang="en-US" dirty="0" smtClean="0"/>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3257549"/>
            <a:ext cx="8305800" cy="293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4832092"/>
          </a:xfrm>
          <a:prstGeom prst="rect">
            <a:avLst/>
          </a:prstGeom>
        </p:spPr>
        <p:txBody>
          <a:bodyPr wrap="square">
            <a:spAutoFit/>
          </a:bodyPr>
          <a:lstStyle/>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LPC2148 Microcontroller: Features</a:t>
            </a:r>
          </a:p>
          <a:p>
            <a:pPr lvl="0" algn="ctr" eaLnBrk="0" fontAlgn="base" hangingPunct="0">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					(Source Data sheets)</a:t>
            </a:r>
          </a:p>
          <a:p>
            <a:pPr>
              <a:buFont typeface="Arial" pitchFamily="34" charset="0"/>
              <a:buChar char="•"/>
            </a:pPr>
            <a:r>
              <a:rPr lang="en-US" sz="2000" dirty="0" smtClean="0"/>
              <a:t>The LPC2141/2/4/6/8 microcontrollers -32/16 bit ARM7TDMI-S CPU</a:t>
            </a:r>
          </a:p>
          <a:p>
            <a:pPr>
              <a:buFont typeface="Arial" pitchFamily="34" charset="0"/>
              <a:buChar char="•"/>
            </a:pPr>
            <a:r>
              <a:rPr lang="en-US" sz="2000" dirty="0" smtClean="0"/>
              <a:t>High speed flash memory ranging from 32 </a:t>
            </a:r>
            <a:r>
              <a:rPr lang="en-US" sz="2000" dirty="0" err="1" smtClean="0"/>
              <a:t>kB</a:t>
            </a:r>
            <a:r>
              <a:rPr lang="en-US" sz="2000" dirty="0" smtClean="0"/>
              <a:t> to 512 </a:t>
            </a:r>
            <a:r>
              <a:rPr lang="en-US" sz="2000" dirty="0" err="1" smtClean="0"/>
              <a:t>kB</a:t>
            </a:r>
            <a:r>
              <a:rPr lang="en-US" sz="2000" dirty="0" smtClean="0"/>
              <a:t>. </a:t>
            </a:r>
          </a:p>
          <a:p>
            <a:pPr>
              <a:buFont typeface="Arial" pitchFamily="34" charset="0"/>
              <a:buChar char="•"/>
            </a:pPr>
            <a:r>
              <a:rPr lang="en-US" sz="2000" dirty="0" smtClean="0"/>
              <a:t>A 128-bit wide memory interface. </a:t>
            </a:r>
          </a:p>
          <a:p>
            <a:pPr>
              <a:buFont typeface="Arial" pitchFamily="34" charset="0"/>
              <a:buChar char="•"/>
            </a:pPr>
            <a:r>
              <a:rPr lang="en-US" sz="2000" dirty="0" smtClean="0"/>
              <a:t>For critical code size applications, 16-bit Thumb mode.</a:t>
            </a:r>
          </a:p>
          <a:p>
            <a:pPr>
              <a:buFont typeface="Arial" pitchFamily="34" charset="0"/>
              <a:buChar char="•"/>
            </a:pPr>
            <a:r>
              <a:rPr lang="en-US" sz="2000" dirty="0" smtClean="0"/>
              <a:t>Due to their tiny size and low power consumption. </a:t>
            </a:r>
          </a:p>
          <a:p>
            <a:pPr>
              <a:buFont typeface="Arial" pitchFamily="34" charset="0"/>
              <a:buChar char="•"/>
            </a:pPr>
            <a:r>
              <a:rPr lang="en-US" sz="2000" dirty="0" smtClean="0"/>
              <a:t>A blend of serial communications interfaces ranging from a USB 2.0. Full Speed device, multiple UARTs, SPI, SSP to I2Cs. </a:t>
            </a:r>
          </a:p>
          <a:p>
            <a:pPr>
              <a:buFont typeface="Arial" pitchFamily="34" charset="0"/>
              <a:buChar char="•"/>
            </a:pPr>
            <a:r>
              <a:rPr lang="en-US" sz="2000" dirty="0" smtClean="0"/>
              <a:t> On-chip SRAM of 8 </a:t>
            </a:r>
            <a:r>
              <a:rPr lang="en-US" sz="2000" dirty="0" err="1" smtClean="0"/>
              <a:t>kB</a:t>
            </a:r>
            <a:r>
              <a:rPr lang="en-US" sz="2000" dirty="0" smtClean="0"/>
              <a:t> up to 40 </a:t>
            </a:r>
            <a:r>
              <a:rPr lang="en-US" sz="2000" dirty="0" err="1" smtClean="0"/>
              <a:t>kB</a:t>
            </a:r>
            <a:r>
              <a:rPr lang="en-US" sz="2000" dirty="0" smtClean="0"/>
              <a:t>.</a:t>
            </a:r>
          </a:p>
          <a:p>
            <a:pPr>
              <a:buFont typeface="Arial" pitchFamily="34" charset="0"/>
              <a:buChar char="•"/>
            </a:pPr>
            <a:r>
              <a:rPr lang="en-US" sz="2000" dirty="0" smtClean="0"/>
              <a:t>The  32-bit timers, single or dual 10-bit ADC(s),</a:t>
            </a:r>
          </a:p>
          <a:p>
            <a:pPr>
              <a:buFont typeface="Arial" pitchFamily="34" charset="0"/>
              <a:buChar char="•"/>
            </a:pPr>
            <a:r>
              <a:rPr lang="en-US" sz="2000" dirty="0" smtClean="0"/>
              <a:t>The 10-bit DAC, PWM channels and 45 fast GPIO lines with up Edge or level sensitive external interrupt pins.</a:t>
            </a:r>
          </a:p>
          <a:p>
            <a:pPr>
              <a:buFont typeface="Arial" pitchFamily="34" charset="0"/>
              <a:buChar char="•"/>
            </a:pPr>
            <a:r>
              <a:rPr lang="en-US" sz="2000" dirty="0" smtClean="0"/>
              <a:t>Make these microcontrollers particularly suitable for industrial control and medical systems.</a:t>
            </a:r>
            <a:r>
              <a:rPr lang="en-US" sz="2000" b="1" dirty="0" smtClean="0">
                <a:solidFill>
                  <a:srgbClr val="FF0000"/>
                </a:solidFill>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199" cy="830997"/>
          </a:xfrm>
          <a:prstGeom prst="rect">
            <a:avLst/>
          </a:prstGeom>
        </p:spPr>
        <p:txBody>
          <a:bodyPr wrap="square">
            <a:spAutoFit/>
          </a:bodyPr>
          <a:lstStyle/>
          <a:p>
            <a:endParaRPr lang="en-US" sz="2400" b="1" dirty="0" smtClean="0">
              <a:solidFill>
                <a:srgbClr val="FF0000"/>
              </a:solidFill>
              <a:latin typeface="Times New Roman" pitchFamily="18" charset="0"/>
              <a:ea typeface="Times New Roman" pitchFamily="18" charset="0"/>
              <a:cs typeface="Times New Roman" pitchFamily="18" charset="0"/>
            </a:endParaRPr>
          </a:p>
          <a:p>
            <a:r>
              <a:rPr lang="en-US" sz="2400" b="1" dirty="0" smtClean="0">
                <a:solidFill>
                  <a:srgbClr val="FF0000"/>
                </a:solidFill>
                <a:latin typeface="Times New Roman" pitchFamily="18" charset="0"/>
                <a:ea typeface="Times New Roman" pitchFamily="18" charset="0"/>
                <a:cs typeface="Times New Roman" pitchFamily="18" charset="0"/>
              </a:rPr>
              <a:t> </a:t>
            </a:r>
            <a:endParaRPr lang="en-US" sz="2400" b="1"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600200" y="228600"/>
            <a:ext cx="6096000" cy="6210666"/>
          </a:xfrm>
          <a:prstGeom prst="rect">
            <a:avLst/>
          </a:prstGeom>
          <a:noFill/>
          <a:ln w="9525">
            <a:noFill/>
            <a:miter lim="800000"/>
            <a:headEnd/>
            <a:tailEnd/>
          </a:ln>
        </p:spPr>
      </p:pic>
      <p:sp>
        <p:nvSpPr>
          <p:cNvPr id="4" name="TextBox 3"/>
          <p:cNvSpPr txBox="1"/>
          <p:nvPr/>
        </p:nvSpPr>
        <p:spPr>
          <a:xfrm>
            <a:off x="264807" y="1752600"/>
            <a:ext cx="1018227" cy="923330"/>
          </a:xfrm>
          <a:prstGeom prst="rect">
            <a:avLst/>
          </a:prstGeom>
          <a:noFill/>
        </p:spPr>
        <p:txBody>
          <a:bodyPr wrap="none" rtlCol="0">
            <a:spAutoFit/>
          </a:bodyPr>
          <a:lstStyle/>
          <a:p>
            <a:r>
              <a:rPr lang="en-US" b="1" dirty="0" smtClean="0">
                <a:solidFill>
                  <a:srgbClr val="FF0000"/>
                </a:solidFill>
                <a:latin typeface="Times New Roman" pitchFamily="18" charset="0"/>
                <a:ea typeface="Times New Roman" pitchFamily="18" charset="0"/>
                <a:cs typeface="Times New Roman" pitchFamily="18" charset="0"/>
              </a:rPr>
              <a:t>Block</a:t>
            </a:r>
          </a:p>
          <a:p>
            <a:r>
              <a:rPr lang="en-US" b="1" dirty="0" smtClean="0">
                <a:solidFill>
                  <a:srgbClr val="FF0000"/>
                </a:solidFill>
                <a:latin typeface="Times New Roman" pitchFamily="18" charset="0"/>
                <a:ea typeface="Times New Roman" pitchFamily="18" charset="0"/>
                <a:cs typeface="Times New Roman" pitchFamily="18" charset="0"/>
              </a:rPr>
              <a:t>diagram</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173848"/>
            <a:ext cx="7086600" cy="6727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26859" y="1066800"/>
            <a:ext cx="6890279"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12887"/>
            <a:ext cx="8534400" cy="4524315"/>
          </a:xfrm>
          <a:prstGeom prst="rect">
            <a:avLst/>
          </a:prstGeom>
        </p:spPr>
        <p:txBody>
          <a:bodyPr wrap="square">
            <a:spAutoFit/>
          </a:bodyPr>
          <a:lstStyle/>
          <a:p>
            <a:pPr>
              <a:buFont typeface="Arial" pitchFamily="34" charset="0"/>
              <a:buChar char="•"/>
            </a:pPr>
            <a:r>
              <a:rPr lang="en-US" dirty="0" smtClean="0">
                <a:solidFill>
                  <a:srgbClr val="FF0000"/>
                </a:solidFill>
              </a:rPr>
              <a:t>60 MHz maximum CPU clock </a:t>
            </a:r>
            <a:r>
              <a:rPr lang="en-US" dirty="0" smtClean="0"/>
              <a:t>available from programmable on-chip PLL (Phase locked loop).</a:t>
            </a:r>
          </a:p>
          <a:p>
            <a:pPr>
              <a:buFont typeface="Arial" pitchFamily="34" charset="0"/>
              <a:buChar char="•"/>
            </a:pPr>
            <a:endParaRPr lang="en-US" dirty="0" smtClean="0"/>
          </a:p>
          <a:p>
            <a:r>
              <a:rPr lang="en-US" dirty="0" smtClean="0"/>
              <a:t>• On-chip integrated oscillator operates with an external crystal in range from </a:t>
            </a:r>
            <a:r>
              <a:rPr lang="en-US" dirty="0" smtClean="0">
                <a:solidFill>
                  <a:srgbClr val="FF0000"/>
                </a:solidFill>
              </a:rPr>
              <a:t>1 MHz to 30 MHz </a:t>
            </a:r>
            <a:r>
              <a:rPr lang="en-US" dirty="0" smtClean="0"/>
              <a:t>and with an external oscillator up to 50 </a:t>
            </a:r>
            <a:r>
              <a:rPr lang="en-US" dirty="0" err="1" smtClean="0"/>
              <a:t>MHz.</a:t>
            </a:r>
            <a:endParaRPr lang="en-US" dirty="0" smtClean="0"/>
          </a:p>
          <a:p>
            <a:endParaRPr lang="en-US" dirty="0" smtClean="0"/>
          </a:p>
          <a:p>
            <a:r>
              <a:rPr lang="en-US" dirty="0" smtClean="0"/>
              <a:t>• </a:t>
            </a:r>
            <a:r>
              <a:rPr lang="en-US" dirty="0" smtClean="0">
                <a:solidFill>
                  <a:srgbClr val="FF0000"/>
                </a:solidFill>
              </a:rPr>
              <a:t>Power saving modes </a:t>
            </a:r>
            <a:r>
              <a:rPr lang="en-US" dirty="0" smtClean="0"/>
              <a:t>include Idle and Power-down.</a:t>
            </a:r>
          </a:p>
          <a:p>
            <a:endParaRPr lang="en-US" dirty="0" smtClean="0"/>
          </a:p>
          <a:p>
            <a:r>
              <a:rPr lang="en-US" dirty="0" smtClean="0"/>
              <a:t>• Individual enable/disable of peripheral functions as well as peripheral clock scaling for additional power optimization.</a:t>
            </a:r>
          </a:p>
          <a:p>
            <a:endParaRPr lang="en-US" dirty="0" smtClean="0"/>
          </a:p>
          <a:p>
            <a:r>
              <a:rPr lang="en-US" dirty="0" smtClean="0"/>
              <a:t>• Processor wake-up from Power-down mode via external interrupt, USB, Brown-Out</a:t>
            </a:r>
          </a:p>
          <a:p>
            <a:endParaRPr lang="en-US" dirty="0" smtClean="0"/>
          </a:p>
          <a:p>
            <a:pPr>
              <a:buFont typeface="Arial" pitchFamily="34" charset="0"/>
              <a:buChar char="•"/>
            </a:pPr>
            <a:r>
              <a:rPr lang="en-US" dirty="0" smtClean="0"/>
              <a:t>Real-Time Clock (RTC).</a:t>
            </a:r>
          </a:p>
          <a:p>
            <a:pPr>
              <a:buFont typeface="Arial" pitchFamily="34" charset="0"/>
              <a:buChar char="•"/>
            </a:pP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14588" y="228600"/>
            <a:ext cx="6312430" cy="6019800"/>
          </a:xfrm>
          <a:prstGeom prst="rect">
            <a:avLst/>
          </a:prstGeom>
          <a:noFill/>
          <a:ln w="9525">
            <a:noFill/>
            <a:miter lim="800000"/>
            <a:headEnd/>
            <a:tailEnd/>
          </a:ln>
        </p:spPr>
      </p:pic>
      <p:sp>
        <p:nvSpPr>
          <p:cNvPr id="3" name="TextBox 2"/>
          <p:cNvSpPr txBox="1"/>
          <p:nvPr/>
        </p:nvSpPr>
        <p:spPr>
          <a:xfrm>
            <a:off x="304800" y="533400"/>
            <a:ext cx="1854995" cy="646331"/>
          </a:xfrm>
          <a:prstGeom prst="rect">
            <a:avLst/>
          </a:prstGeom>
          <a:noFill/>
        </p:spPr>
        <p:txBody>
          <a:bodyPr wrap="none" rtlCol="0">
            <a:spAutoFit/>
          </a:bodyPr>
          <a:lstStyle/>
          <a:p>
            <a:r>
              <a:rPr lang="en-IN" b="1" dirty="0" smtClean="0">
                <a:solidFill>
                  <a:srgbClr val="FF0000"/>
                </a:solidFill>
              </a:rPr>
              <a:t>Pin </a:t>
            </a:r>
          </a:p>
          <a:p>
            <a:r>
              <a:rPr lang="en-IN" b="1" dirty="0" smtClean="0">
                <a:solidFill>
                  <a:srgbClr val="FF0000"/>
                </a:solidFill>
              </a:rPr>
              <a:t>Configuration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100177" y="609600"/>
            <a:ext cx="6596023" cy="5356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228600"/>
            <a:ext cx="8305800" cy="4924425"/>
          </a:xfrm>
          <a:prstGeom prst="rect">
            <a:avLst/>
          </a:prstGeom>
        </p:spPr>
        <p:txBody>
          <a:bodyPr wrap="square">
            <a:spAutoFit/>
          </a:bodyPr>
          <a:lstStyle/>
          <a:p>
            <a:pPr algn="ctr"/>
            <a:r>
              <a:rPr lang="en-US" sz="2800" b="1" dirty="0" smtClean="0">
                <a:solidFill>
                  <a:srgbClr val="FF0000"/>
                </a:solidFill>
                <a:latin typeface="Times New Roman" pitchFamily="18" charset="0"/>
                <a:ea typeface="Times New Roman" pitchFamily="18" charset="0"/>
                <a:cs typeface="Times New Roman" pitchFamily="18" charset="0"/>
              </a:rPr>
              <a:t>GPIO</a:t>
            </a:r>
          </a:p>
          <a:p>
            <a:pPr algn="ctr"/>
            <a:endParaRPr lang="en-US" sz="2400" b="1" dirty="0" smtClean="0">
              <a:solidFill>
                <a:srgbClr val="FF0000"/>
              </a:solidFill>
              <a:latin typeface="Times New Roman" pitchFamily="18" charset="0"/>
              <a:ea typeface="Times New Roman" pitchFamily="18" charset="0"/>
              <a:cs typeface="Times New Roman" pitchFamily="18" charset="0"/>
            </a:endParaRPr>
          </a:p>
          <a:p>
            <a:pPr>
              <a:buFont typeface="Arial" pitchFamily="34" charset="0"/>
              <a:buChar char="•"/>
            </a:pPr>
            <a:r>
              <a:rPr lang="en-US" dirty="0" smtClean="0"/>
              <a:t>GPIO pins can be used </a:t>
            </a:r>
            <a:r>
              <a:rPr lang="en-US" sz="2000" b="1" dirty="0" smtClean="0">
                <a:solidFill>
                  <a:srgbClr val="0070C0"/>
                </a:solidFill>
              </a:rPr>
              <a:t>for driving loads, reading digital and analog signal, controlling external components, generating triggers for external devices </a:t>
            </a:r>
            <a:r>
              <a:rPr lang="en-US" dirty="0" smtClean="0"/>
              <a:t>etc. </a:t>
            </a:r>
          </a:p>
          <a:p>
            <a:pPr>
              <a:buFont typeface="Arial" pitchFamily="34" charset="0"/>
              <a:buChar char="•"/>
            </a:pPr>
            <a:endParaRPr lang="en-US" dirty="0" smtClean="0"/>
          </a:p>
          <a:p>
            <a:pPr>
              <a:buFont typeface="Arial" pitchFamily="34" charset="0"/>
              <a:buChar char="•"/>
            </a:pPr>
            <a:r>
              <a:rPr lang="en-US" dirty="0" smtClean="0"/>
              <a:t>LPC2148 has two IO ports namely</a:t>
            </a:r>
            <a:r>
              <a:rPr lang="en-US" dirty="0" smtClean="0">
                <a:solidFill>
                  <a:srgbClr val="FF0000"/>
                </a:solidFill>
              </a:rPr>
              <a:t> </a:t>
            </a:r>
            <a:r>
              <a:rPr lang="en-US" b="1" dirty="0" smtClean="0">
                <a:solidFill>
                  <a:srgbClr val="FF0000"/>
                </a:solidFill>
              </a:rPr>
              <a:t>PORT0 (P0) and PORT1 (P1)</a:t>
            </a:r>
            <a:r>
              <a:rPr lang="en-US" dirty="0" smtClean="0">
                <a:solidFill>
                  <a:srgbClr val="FF0000"/>
                </a:solidFill>
              </a:rPr>
              <a:t>.</a:t>
            </a:r>
          </a:p>
          <a:p>
            <a:endParaRPr lang="en-US" dirty="0" smtClean="0">
              <a:solidFill>
                <a:srgbClr val="FF0000"/>
              </a:solidFill>
            </a:endParaRPr>
          </a:p>
          <a:p>
            <a:pPr>
              <a:buFont typeface="Arial" pitchFamily="34" charset="0"/>
              <a:buChar char="•"/>
            </a:pPr>
            <a:r>
              <a:rPr lang="en-US" dirty="0" smtClean="0"/>
              <a:t> These two IO ports are of 32-bit wide and are provided by the 64 pins of the microcontroller.</a:t>
            </a:r>
          </a:p>
          <a:p>
            <a:pPr>
              <a:buFont typeface="Arial" pitchFamily="34" charset="0"/>
              <a:buChar char="•"/>
            </a:pPr>
            <a:endParaRPr lang="en-IN" dirty="0" smtClean="0"/>
          </a:p>
          <a:p>
            <a:pPr>
              <a:buFont typeface="Arial" pitchFamily="34" charset="0"/>
              <a:buChar char="•"/>
            </a:pPr>
            <a:r>
              <a:rPr lang="en-US" dirty="0" smtClean="0"/>
              <a:t>The ARM7 based LPC2148 Processor has </a:t>
            </a:r>
            <a:r>
              <a:rPr lang="en-US" b="1" dirty="0" smtClean="0"/>
              <a:t>64 pins</a:t>
            </a:r>
            <a:r>
              <a:rPr lang="en-US" dirty="0" smtClean="0"/>
              <a:t>, it comes in Quad Flat Package.</a:t>
            </a:r>
          </a:p>
          <a:p>
            <a:pPr>
              <a:buFont typeface="Arial" pitchFamily="34" charset="0"/>
              <a:buChar char="•"/>
            </a:pPr>
            <a:endParaRPr lang="en-US" dirty="0" smtClean="0"/>
          </a:p>
          <a:p>
            <a:pPr>
              <a:buFont typeface="Arial" pitchFamily="34" charset="0"/>
              <a:buChar char="•"/>
            </a:pPr>
            <a:r>
              <a:rPr lang="en-US" sz="2000" b="1" dirty="0" smtClean="0">
                <a:solidFill>
                  <a:srgbClr val="0070C0"/>
                </a:solidFill>
              </a:rPr>
              <a:t> PORT0 </a:t>
            </a:r>
            <a:r>
              <a:rPr lang="en-US" dirty="0" smtClean="0"/>
              <a:t>pins are designated as </a:t>
            </a:r>
            <a:r>
              <a:rPr lang="en-US" sz="2000" b="1" dirty="0" smtClean="0">
                <a:solidFill>
                  <a:srgbClr val="0070C0"/>
                </a:solidFill>
              </a:rPr>
              <a:t>P0. 0 to P0. 31</a:t>
            </a:r>
          </a:p>
          <a:p>
            <a:pPr>
              <a:buFont typeface="Arial" pitchFamily="34" charset="0"/>
              <a:buChar char="•"/>
            </a:pPr>
            <a:r>
              <a:rPr lang="en-US" sz="2000" b="1" dirty="0" smtClean="0">
                <a:solidFill>
                  <a:srgbClr val="0070C0"/>
                </a:solidFill>
              </a:rPr>
              <a:t>PORT1 </a:t>
            </a:r>
            <a:r>
              <a:rPr lang="en-US" sz="2000" b="1" dirty="0">
                <a:solidFill>
                  <a:srgbClr val="0070C0"/>
                </a:solidFill>
              </a:rPr>
              <a:t>(</a:t>
            </a:r>
            <a:r>
              <a:rPr lang="en-US" sz="2000" b="1" dirty="0" smtClean="0">
                <a:solidFill>
                  <a:srgbClr val="0070C0"/>
                </a:solidFill>
              </a:rPr>
              <a:t>P1. </a:t>
            </a:r>
            <a:r>
              <a:rPr lang="en-US" sz="2000" b="1" dirty="0">
                <a:solidFill>
                  <a:srgbClr val="0070C0"/>
                </a:solidFill>
              </a:rPr>
              <a:t>0 to </a:t>
            </a:r>
            <a:r>
              <a:rPr lang="en-US" sz="2000" b="1" dirty="0" smtClean="0">
                <a:solidFill>
                  <a:srgbClr val="0070C0"/>
                </a:solidFill>
              </a:rPr>
              <a:t>P1. </a:t>
            </a:r>
            <a:r>
              <a:rPr lang="en-US" sz="2000" b="1" dirty="0">
                <a:solidFill>
                  <a:srgbClr val="0070C0"/>
                </a:solidFill>
              </a:rPr>
              <a:t>31)pins </a:t>
            </a:r>
            <a:r>
              <a:rPr lang="en-US" sz="2000" b="1" dirty="0" smtClean="0">
                <a:solidFill>
                  <a:srgbClr val="0070C0"/>
                </a:solidFill>
              </a:rPr>
              <a:t>are designated as P1.</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9122" y="381000"/>
            <a:ext cx="844607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8880" y="2819400"/>
            <a:ext cx="4188320" cy="3352799"/>
          </a:xfrm>
          <a:prstGeom prst="rect">
            <a:avLst/>
          </a:prstGeom>
          <a:noFill/>
          <a:ln w="9525">
            <a:noFill/>
            <a:miter lim="800000"/>
            <a:headEnd/>
            <a:tailEnd/>
          </a:ln>
        </p:spPr>
      </p:pic>
      <p:sp>
        <p:nvSpPr>
          <p:cNvPr id="3" name="TextBox 2"/>
          <p:cNvSpPr txBox="1"/>
          <p:nvPr/>
        </p:nvSpPr>
        <p:spPr>
          <a:xfrm>
            <a:off x="457200" y="304800"/>
            <a:ext cx="8229599" cy="2585323"/>
          </a:xfrm>
          <a:prstGeom prst="rect">
            <a:avLst/>
          </a:prstGeom>
          <a:noFill/>
        </p:spPr>
        <p:txBody>
          <a:bodyPr wrap="square" rtlCol="0">
            <a:spAutoFit/>
          </a:bodyPr>
          <a:lstStyle/>
          <a:p>
            <a:pPr algn="ctr"/>
            <a:r>
              <a:rPr lang="en-IN" sz="2400" b="1" dirty="0" smtClean="0">
                <a:solidFill>
                  <a:srgbClr val="FF0000"/>
                </a:solidFill>
              </a:rPr>
              <a:t>LED Interfacing with ARM processor</a:t>
            </a:r>
          </a:p>
          <a:p>
            <a:pPr algn="ctr"/>
            <a:r>
              <a:rPr lang="en-IN" sz="2400" b="1" dirty="0" smtClean="0">
                <a:solidFill>
                  <a:srgbClr val="FF0000"/>
                </a:solidFill>
              </a:rPr>
              <a:t>(LPC 2148 )</a:t>
            </a:r>
          </a:p>
          <a:p>
            <a:pPr algn="ctr"/>
            <a:endParaRPr lang="en-IN" sz="2400" b="1" dirty="0" smtClean="0">
              <a:solidFill>
                <a:srgbClr val="FF0000"/>
              </a:solidFill>
            </a:endParaRPr>
          </a:p>
          <a:p>
            <a:pPr algn="just"/>
            <a:r>
              <a:rPr lang="en-IN" dirty="0" smtClean="0"/>
              <a:t>			(Ref: </a:t>
            </a:r>
            <a:r>
              <a:rPr lang="en-US" dirty="0" smtClean="0"/>
              <a:t>Micro Embedded Technologies M</a:t>
            </a:r>
            <a:r>
              <a:rPr lang="en-IN" dirty="0" err="1" smtClean="0"/>
              <a:t>anual</a:t>
            </a:r>
            <a:r>
              <a:rPr lang="en-IN" dirty="0" smtClean="0"/>
              <a:t>)</a:t>
            </a:r>
          </a:p>
          <a:p>
            <a:pPr algn="ctr"/>
            <a:endParaRPr lang="en-US" b="1" dirty="0" smtClean="0">
              <a:solidFill>
                <a:srgbClr val="FF0000"/>
              </a:solidFill>
            </a:endParaRPr>
          </a:p>
          <a:p>
            <a:pPr algn="just"/>
            <a:r>
              <a:rPr lang="en-US" dirty="0" smtClean="0"/>
              <a:t>8 general purpose LED’s are provided on the Micro-A748 Board in common anode configuration.LD1 thru LD8 are interface to Port Pins P0.12 thru P0.19. In order to make the LED ON we have to give Logic “1” (HIGH).</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267200" y="2800350"/>
            <a:ext cx="46482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304800"/>
            <a:ext cx="8458200" cy="5601533"/>
          </a:xfrm>
          <a:prstGeom prst="rect">
            <a:avLst/>
          </a:prstGeom>
          <a:noFill/>
        </p:spPr>
        <p:txBody>
          <a:bodyPr wrap="square" rtlCol="0">
            <a:spAutoFit/>
          </a:bodyPr>
          <a:lstStyle/>
          <a:p>
            <a:r>
              <a:rPr lang="en-US" dirty="0" smtClean="0"/>
              <a:t>1. PORT0 pins are configured as </a:t>
            </a:r>
            <a:r>
              <a:rPr lang="en-US" sz="2000" b="1" dirty="0" smtClean="0">
                <a:solidFill>
                  <a:srgbClr val="0070C0"/>
                </a:solidFill>
              </a:rPr>
              <a:t>GPIO using PINSEL register.</a:t>
            </a:r>
            <a:endParaRPr lang="en-US" b="1" dirty="0" smtClean="0">
              <a:solidFill>
                <a:srgbClr val="0070C0"/>
              </a:solidFill>
            </a:endParaRPr>
          </a:p>
          <a:p>
            <a:endParaRPr lang="en-US" sz="2000" dirty="0" smtClean="0"/>
          </a:p>
          <a:p>
            <a:r>
              <a:rPr lang="en-US" sz="2000" dirty="0" smtClean="0"/>
              <a:t>2.  and then their direction is set as </a:t>
            </a:r>
            <a:r>
              <a:rPr lang="en-US" sz="2000" b="1" dirty="0" smtClean="0">
                <a:solidFill>
                  <a:srgbClr val="0070C0"/>
                </a:solidFill>
              </a:rPr>
              <a:t>Output using the IODIR </a:t>
            </a:r>
            <a:r>
              <a:rPr lang="en-US" sz="2000" dirty="0" smtClean="0"/>
              <a:t>register. </a:t>
            </a:r>
          </a:p>
          <a:p>
            <a:endParaRPr lang="en-US" sz="2000" dirty="0" smtClean="0"/>
          </a:p>
          <a:p>
            <a:r>
              <a:rPr lang="en-US" sz="2000" b="1" dirty="0" smtClean="0">
                <a:solidFill>
                  <a:srgbClr val="0070C0"/>
                </a:solidFill>
              </a:rPr>
              <a:t>3. LEDs are turned ON by sending a high pulse using IOSET register</a:t>
            </a:r>
            <a:r>
              <a:rPr lang="en-US" sz="2000" dirty="0" smtClean="0"/>
              <a:t>.</a:t>
            </a:r>
          </a:p>
          <a:p>
            <a:endParaRPr lang="en-US" sz="2000" dirty="0" smtClean="0"/>
          </a:p>
          <a:p>
            <a:endParaRPr lang="en-US" sz="2000" dirty="0" smtClean="0"/>
          </a:p>
          <a:p>
            <a:endParaRPr lang="en-US" sz="2000" dirty="0" smtClean="0"/>
          </a:p>
          <a:p>
            <a:pPr marL="342900" indent="-342900">
              <a:buFont typeface="Arial" pitchFamily="34" charset="0"/>
              <a:buChar char="•"/>
            </a:pPr>
            <a:r>
              <a:rPr lang="en-US" sz="2000" dirty="0" err="1" smtClean="0">
                <a:solidFill>
                  <a:srgbClr val="FF0000"/>
                </a:solidFill>
              </a:rPr>
              <a:t>IOxDIR</a:t>
            </a:r>
            <a:r>
              <a:rPr lang="en-US" sz="2000" dirty="0" smtClean="0"/>
              <a:t> : This is the GPIO direction control register. (</a:t>
            </a:r>
            <a:r>
              <a:rPr lang="en-US" sz="2000" b="1" dirty="0" smtClean="0">
                <a:solidFill>
                  <a:srgbClr val="0070C0"/>
                </a:solidFill>
              </a:rPr>
              <a:t>Input OR Output lines</a:t>
            </a:r>
            <a:r>
              <a:rPr lang="en-US" sz="2000" dirty="0" smtClean="0"/>
              <a:t>)</a:t>
            </a:r>
          </a:p>
          <a:p>
            <a:pPr marL="342900" indent="-342900">
              <a:buFont typeface="Arial" pitchFamily="34" charset="0"/>
              <a:buChar char="•"/>
            </a:pPr>
            <a:endParaRPr lang="en-US" sz="2000" dirty="0" smtClean="0"/>
          </a:p>
          <a:p>
            <a:pPr marL="342900" indent="-342900">
              <a:buFont typeface="Arial" pitchFamily="34" charset="0"/>
              <a:buChar char="•"/>
            </a:pPr>
            <a:r>
              <a:rPr lang="en-US" sz="2000" dirty="0" err="1" smtClean="0">
                <a:solidFill>
                  <a:srgbClr val="FF0000"/>
                </a:solidFill>
              </a:rPr>
              <a:t>IOxSET</a:t>
            </a:r>
            <a:r>
              <a:rPr lang="en-US" sz="2000" dirty="0" smtClean="0"/>
              <a:t> : This register can be used to drive </a:t>
            </a:r>
            <a:r>
              <a:rPr lang="en-US" sz="2000" b="1" dirty="0" smtClean="0">
                <a:solidFill>
                  <a:srgbClr val="0070C0"/>
                </a:solidFill>
              </a:rPr>
              <a:t>an 'output' configured pin to Logic 1 </a:t>
            </a:r>
            <a:r>
              <a:rPr lang="en-US" sz="2000" b="1" dirty="0" err="1" smtClean="0">
                <a:solidFill>
                  <a:srgbClr val="0070C0"/>
                </a:solidFill>
              </a:rPr>
              <a:t>i.e</a:t>
            </a:r>
            <a:r>
              <a:rPr lang="en-US" sz="2000" b="1" dirty="0" smtClean="0">
                <a:solidFill>
                  <a:srgbClr val="0070C0"/>
                </a:solidFill>
              </a:rPr>
              <a:t> HIGH. ...</a:t>
            </a:r>
          </a:p>
          <a:p>
            <a:pPr marL="342900" indent="-342900">
              <a:buFont typeface="Arial" pitchFamily="34" charset="0"/>
              <a:buChar char="•"/>
            </a:pPr>
            <a:endParaRPr lang="en-US" sz="2000" dirty="0" smtClean="0"/>
          </a:p>
          <a:p>
            <a:pPr marL="342900" indent="-342900">
              <a:buFont typeface="Arial" pitchFamily="34" charset="0"/>
              <a:buChar char="•"/>
            </a:pPr>
            <a:r>
              <a:rPr lang="en-US" sz="2000" dirty="0" err="1" smtClean="0">
                <a:solidFill>
                  <a:srgbClr val="FF0000"/>
                </a:solidFill>
              </a:rPr>
              <a:t>IOxCLR</a:t>
            </a:r>
            <a:r>
              <a:rPr lang="en-US" sz="2000" dirty="0" smtClean="0"/>
              <a:t> : This register can be used to drive an </a:t>
            </a:r>
            <a:r>
              <a:rPr lang="en-US" sz="2000" dirty="0" smtClean="0">
                <a:solidFill>
                  <a:srgbClr val="0070C0"/>
                </a:solidFill>
              </a:rPr>
              <a:t>'output' configured pin to </a:t>
            </a:r>
            <a:r>
              <a:rPr lang="en-US" sz="2000" b="1" dirty="0" smtClean="0">
                <a:solidFill>
                  <a:srgbClr val="0070C0"/>
                </a:solidFill>
              </a:rPr>
              <a:t>Logic 0 </a:t>
            </a:r>
            <a:r>
              <a:rPr lang="en-US" sz="2000" b="1" dirty="0" err="1" smtClean="0">
                <a:solidFill>
                  <a:srgbClr val="0070C0"/>
                </a:solidFill>
              </a:rPr>
              <a:t>i.e</a:t>
            </a:r>
            <a:r>
              <a:rPr lang="en-US" sz="2000" b="1" dirty="0" smtClean="0">
                <a:solidFill>
                  <a:srgbClr val="0070C0"/>
                </a:solidFill>
              </a:rPr>
              <a:t> LOW</a:t>
            </a:r>
            <a:r>
              <a:rPr lang="en-US" sz="2000" b="1" dirty="0" smtClean="0"/>
              <a:t>.</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5336"/>
            <a:ext cx="8534400" cy="6247864"/>
          </a:xfrm>
          <a:prstGeom prst="rect">
            <a:avLst/>
          </a:prstGeom>
          <a:noFill/>
        </p:spPr>
        <p:txBody>
          <a:bodyPr wrap="square" rtlCol="0">
            <a:spAutoFit/>
          </a:bodyPr>
          <a:lstStyle/>
          <a:p>
            <a:r>
              <a:rPr lang="en-US" sz="1600" b="1" dirty="0" smtClean="0">
                <a:solidFill>
                  <a:srgbClr val="0070C0"/>
                </a:solidFill>
              </a:rPr>
              <a:t>/* This Program is to demonstrate the LED Functionality */</a:t>
            </a:r>
          </a:p>
          <a:p>
            <a:r>
              <a:rPr lang="en-US" sz="1600" b="1" dirty="0" smtClean="0">
                <a:solidFill>
                  <a:srgbClr val="0070C0"/>
                </a:solidFill>
              </a:rPr>
              <a:t>Board 		: SBC_ARM7</a:t>
            </a:r>
          </a:p>
          <a:p>
            <a:r>
              <a:rPr lang="en-US" sz="1600" b="1" dirty="0" smtClean="0">
                <a:solidFill>
                  <a:srgbClr val="0070C0"/>
                </a:solidFill>
              </a:rPr>
              <a:t>Processor 	: LPC2148</a:t>
            </a:r>
          </a:p>
          <a:p>
            <a:r>
              <a:rPr lang="en-US" sz="1600" b="1" dirty="0" smtClean="0">
                <a:solidFill>
                  <a:srgbClr val="0070C0"/>
                </a:solidFill>
              </a:rPr>
              <a:t>LED Mapping 	: LED0 thru LED7 : P0.4 thru P0.11 /</a:t>
            </a:r>
          </a:p>
          <a:p>
            <a:endParaRPr lang="en-US" sz="1600" dirty="0" smtClean="0"/>
          </a:p>
          <a:p>
            <a:r>
              <a:rPr lang="en-US" sz="1600" dirty="0" smtClean="0"/>
              <a:t>#include&lt;lpc214x.h&gt;</a:t>
            </a:r>
          </a:p>
          <a:p>
            <a:r>
              <a:rPr lang="en-US" sz="1600" dirty="0" smtClean="0"/>
              <a:t>//LED Mapping for the board</a:t>
            </a:r>
          </a:p>
          <a:p>
            <a:r>
              <a:rPr lang="en-US" sz="1600" dirty="0" smtClean="0"/>
              <a:t>#define LED_SET IOSET0		//</a:t>
            </a:r>
            <a:r>
              <a:rPr lang="en-US" sz="1600" b="1" dirty="0" smtClean="0">
                <a:solidFill>
                  <a:srgbClr val="FF0000"/>
                </a:solidFill>
              </a:rPr>
              <a:t>LEDs are turned ON by sending a high</a:t>
            </a:r>
            <a:r>
              <a:rPr lang="en-US" sz="1600" dirty="0" smtClean="0"/>
              <a:t>// 					//</a:t>
            </a:r>
            <a:r>
              <a:rPr lang="en-US" sz="1600" b="1" dirty="0" smtClean="0">
                <a:solidFill>
                  <a:srgbClr val="FF0000"/>
                </a:solidFill>
              </a:rPr>
              <a:t>pulse using IOSET register</a:t>
            </a:r>
            <a:r>
              <a:rPr lang="en-US" sz="1600" dirty="0" smtClean="0"/>
              <a:t>.//</a:t>
            </a:r>
          </a:p>
          <a:p>
            <a:endParaRPr lang="en-US" sz="1600" dirty="0" smtClean="0"/>
          </a:p>
          <a:p>
            <a:r>
              <a:rPr lang="en-US" sz="1600" dirty="0" smtClean="0"/>
              <a:t>#define </a:t>
            </a:r>
            <a:r>
              <a:rPr lang="en-US" sz="1600" b="1" dirty="0" smtClean="0">
                <a:solidFill>
                  <a:srgbClr val="0070C0"/>
                </a:solidFill>
              </a:rPr>
              <a:t>LED_CLR IOCLR0</a:t>
            </a:r>
          </a:p>
          <a:p>
            <a:r>
              <a:rPr lang="en-US" sz="1600" dirty="0" smtClean="0"/>
              <a:t>#define </a:t>
            </a:r>
            <a:r>
              <a:rPr lang="en-US" sz="1600" b="1" dirty="0" smtClean="0">
                <a:solidFill>
                  <a:srgbClr val="0070C0"/>
                </a:solidFill>
              </a:rPr>
              <a:t>LED_DIR IODIR0  </a:t>
            </a:r>
            <a:r>
              <a:rPr lang="en-US" sz="1600" dirty="0" smtClean="0"/>
              <a:t>                    //  Direction set as output//</a:t>
            </a:r>
          </a:p>
          <a:p>
            <a:r>
              <a:rPr lang="en-US" sz="1600" dirty="0" smtClean="0"/>
              <a:t>#define </a:t>
            </a:r>
            <a:r>
              <a:rPr lang="en-US" sz="1600" b="1" dirty="0" smtClean="0">
                <a:solidFill>
                  <a:srgbClr val="0070C0"/>
                </a:solidFill>
              </a:rPr>
              <a:t>LED_IO  IOPIN0</a:t>
            </a:r>
            <a:r>
              <a:rPr lang="en-US" sz="1600" dirty="0" smtClean="0"/>
              <a:t>		</a:t>
            </a:r>
          </a:p>
          <a:p>
            <a:r>
              <a:rPr lang="en-US" sz="1600" dirty="0" smtClean="0"/>
              <a:t>#define </a:t>
            </a:r>
            <a:r>
              <a:rPr lang="en-US" sz="1600" b="1" dirty="0" smtClean="0">
                <a:solidFill>
                  <a:srgbClr val="0070C0"/>
                </a:solidFill>
              </a:rPr>
              <a:t>LED_MASK 0x000FF000</a:t>
            </a:r>
            <a:r>
              <a:rPr lang="en-US" sz="1600" dirty="0" smtClean="0"/>
              <a:t>	//0000 0000 0000 </a:t>
            </a:r>
            <a:r>
              <a:rPr lang="en-US" sz="1600" b="1" dirty="0" smtClean="0">
                <a:solidFill>
                  <a:srgbClr val="FF0000"/>
                </a:solidFill>
              </a:rPr>
              <a:t>1111 1111</a:t>
            </a:r>
            <a:r>
              <a:rPr lang="en-US" sz="1600" dirty="0" smtClean="0"/>
              <a:t> 0000 0000 0000//	</a:t>
            </a:r>
          </a:p>
          <a:p>
            <a:r>
              <a:rPr lang="en-US" sz="1600" dirty="0" smtClean="0"/>
              <a:t>#define </a:t>
            </a:r>
            <a:r>
              <a:rPr lang="en-US" sz="1600" b="1" dirty="0" smtClean="0">
                <a:solidFill>
                  <a:srgbClr val="0070C0"/>
                </a:solidFill>
              </a:rPr>
              <a:t>LED0  12</a:t>
            </a:r>
            <a:r>
              <a:rPr lang="en-US" sz="1600" dirty="0" smtClean="0"/>
              <a:t>					D12-D19</a:t>
            </a:r>
          </a:p>
          <a:p>
            <a:endParaRPr lang="en-US" sz="1600" dirty="0" smtClean="0"/>
          </a:p>
          <a:p>
            <a:r>
              <a:rPr lang="en-US" sz="1600" dirty="0" smtClean="0"/>
              <a:t>void delay(unsigned </a:t>
            </a:r>
            <a:r>
              <a:rPr lang="en-US" sz="1600" dirty="0" err="1" smtClean="0"/>
              <a:t>int</a:t>
            </a:r>
            <a:r>
              <a:rPr lang="en-US" sz="1600" dirty="0" smtClean="0"/>
              <a:t> time)</a:t>
            </a:r>
          </a:p>
          <a:p>
            <a:r>
              <a:rPr lang="en-US" sz="1600" dirty="0" smtClean="0"/>
              <a:t>{</a:t>
            </a:r>
          </a:p>
          <a:p>
            <a:r>
              <a:rPr lang="en-US" sz="1600" dirty="0" smtClean="0"/>
              <a:t>unsigned </a:t>
            </a:r>
            <a:r>
              <a:rPr lang="en-US" sz="1600" dirty="0" err="1" smtClean="0"/>
              <a:t>int</a:t>
            </a:r>
            <a:r>
              <a:rPr lang="en-US" sz="1600" dirty="0" smtClean="0"/>
              <a:t> </a:t>
            </a:r>
            <a:r>
              <a:rPr lang="en-US" sz="1600" dirty="0" err="1" smtClean="0"/>
              <a:t>i,j</a:t>
            </a:r>
            <a:r>
              <a:rPr lang="en-US" sz="1600" dirty="0" smtClean="0"/>
              <a:t>;</a:t>
            </a:r>
          </a:p>
          <a:p>
            <a:r>
              <a:rPr lang="en-US" sz="1600" dirty="0" smtClean="0"/>
              <a:t>	for (i = 0; i &lt; time;  i++ )			 Delay  Subroutine</a:t>
            </a:r>
          </a:p>
          <a:p>
            <a:r>
              <a:rPr lang="en-US" sz="1600" dirty="0" smtClean="0"/>
              <a:t>	{</a:t>
            </a:r>
          </a:p>
          <a:p>
            <a:r>
              <a:rPr lang="en-US" sz="1600" dirty="0" smtClean="0"/>
              <a:t>		for (j = 0;  j &lt; 5000 ;  j++);</a:t>
            </a:r>
          </a:p>
          <a:p>
            <a:r>
              <a:rPr lang="en-US" sz="1600" dirty="0" smtClean="0"/>
              <a:t>	}</a:t>
            </a:r>
          </a:p>
          <a:p>
            <a:r>
              <a:rPr lang="en-US" sz="1600" dirty="0" smtClean="0"/>
              <a:t>}</a:t>
            </a:r>
          </a:p>
          <a:p>
            <a:endParaRPr lang="en-US" sz="1600" dirty="0" smtClean="0"/>
          </a:p>
        </p:txBody>
      </p:sp>
      <p:sp>
        <p:nvSpPr>
          <p:cNvPr id="3" name="Right Brace 2"/>
          <p:cNvSpPr/>
          <p:nvPr/>
        </p:nvSpPr>
        <p:spPr>
          <a:xfrm>
            <a:off x="5029200" y="4495800"/>
            <a:ext cx="7620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610600" cy="6001643"/>
          </a:xfrm>
          <a:prstGeom prst="rect">
            <a:avLst/>
          </a:prstGeom>
          <a:noFill/>
        </p:spPr>
        <p:txBody>
          <a:bodyPr wrap="square" rtlCol="0">
            <a:spAutoFit/>
          </a:bodyPr>
          <a:lstStyle/>
          <a:p>
            <a:endParaRPr lang="en-US" sz="1600" dirty="0" smtClean="0"/>
          </a:p>
          <a:p>
            <a:r>
              <a:rPr lang="en-US" sz="1600" b="1" dirty="0" err="1" smtClean="0"/>
              <a:t>int</a:t>
            </a:r>
            <a:r>
              <a:rPr lang="en-US" sz="1600" b="1" dirty="0" smtClean="0"/>
              <a:t> main(void)</a:t>
            </a:r>
          </a:p>
          <a:p>
            <a:r>
              <a:rPr lang="en-US" sz="1600" b="1" dirty="0" smtClean="0"/>
              <a:t>{</a:t>
            </a:r>
          </a:p>
          <a:p>
            <a:r>
              <a:rPr lang="en-US" sz="1600" b="1" dirty="0" err="1" smtClean="0"/>
              <a:t>int</a:t>
            </a:r>
            <a:r>
              <a:rPr lang="en-US" sz="1600" b="1" dirty="0" smtClean="0"/>
              <a:t> </a:t>
            </a:r>
            <a:r>
              <a:rPr lang="en-US" sz="1600" b="1" dirty="0" err="1" smtClean="0"/>
              <a:t>i,j</a:t>
            </a:r>
            <a:r>
              <a:rPr lang="en-US" sz="1600" b="1" dirty="0" smtClean="0"/>
              <a:t>;</a:t>
            </a:r>
          </a:p>
          <a:p>
            <a:endParaRPr lang="en-US" sz="1600" b="1" dirty="0" smtClean="0"/>
          </a:p>
          <a:p>
            <a:r>
              <a:rPr lang="en-US" sz="1600" b="1" dirty="0" smtClean="0"/>
              <a:t> </a:t>
            </a:r>
            <a:r>
              <a:rPr lang="en-US" sz="1600" b="1" dirty="0" err="1" smtClean="0"/>
              <a:t>i</a:t>
            </a:r>
            <a:r>
              <a:rPr lang="en-US" sz="1600" b="1" dirty="0" smtClean="0"/>
              <a:t> = PINSEL0;			  // set the pin function for the pins as GPIO : 00</a:t>
            </a:r>
          </a:p>
          <a:p>
            <a:r>
              <a:rPr lang="en-US" sz="1600" b="1" dirty="0" smtClean="0"/>
              <a:t> PINSEL0 = (</a:t>
            </a:r>
            <a:r>
              <a:rPr lang="en-US" sz="1600" b="1" dirty="0" err="1" smtClean="0"/>
              <a:t>i</a:t>
            </a:r>
            <a:r>
              <a:rPr lang="en-US" sz="1600" b="1" dirty="0" smtClean="0"/>
              <a:t> &amp; ~LED_MASK);	  //read , modify and write</a:t>
            </a:r>
          </a:p>
          <a:p>
            <a:r>
              <a:rPr lang="en-US" sz="1600" b="1" dirty="0" smtClean="0"/>
              <a:t> PINSEL0 = 0;</a:t>
            </a:r>
          </a:p>
          <a:p>
            <a:endParaRPr lang="en-US" sz="1600" b="1" dirty="0" smtClean="0"/>
          </a:p>
          <a:p>
            <a:r>
              <a:rPr lang="en-US" sz="1600" b="1" dirty="0" smtClean="0"/>
              <a:t> LED_DIR = LED_MASK;		// set the direction of the pins as  output : 1</a:t>
            </a:r>
          </a:p>
          <a:p>
            <a:endParaRPr lang="en-US" sz="1600" b="1" dirty="0" smtClean="0"/>
          </a:p>
          <a:p>
            <a:r>
              <a:rPr lang="en-US" sz="1600" b="1" dirty="0" smtClean="0">
                <a:solidFill>
                  <a:srgbClr val="FF0000"/>
                </a:solidFill>
              </a:rPr>
              <a:t>     ------------------------------------------------------------------------------------------------</a:t>
            </a:r>
          </a:p>
          <a:p>
            <a:endParaRPr lang="en-US" sz="1600" b="1" dirty="0" smtClean="0"/>
          </a:p>
          <a:p>
            <a:r>
              <a:rPr lang="en-US" sz="1600" b="1" dirty="0" smtClean="0"/>
              <a:t>while(1)</a:t>
            </a:r>
          </a:p>
          <a:p>
            <a:r>
              <a:rPr lang="en-US" sz="1600" b="1" dirty="0" smtClean="0"/>
              <a:t>{</a:t>
            </a:r>
          </a:p>
          <a:p>
            <a:r>
              <a:rPr lang="en-US" sz="1600" b="1" dirty="0" smtClean="0"/>
              <a:t> // </a:t>
            </a:r>
            <a:r>
              <a:rPr lang="en-US" sz="1600" b="1" dirty="0" smtClean="0">
                <a:solidFill>
                  <a:srgbClr val="FF0000"/>
                </a:solidFill>
              </a:rPr>
              <a:t>LED Blinking</a:t>
            </a:r>
          </a:p>
          <a:p>
            <a:r>
              <a:rPr lang="en-US" sz="1600" b="1" dirty="0" smtClean="0"/>
              <a:t> for(</a:t>
            </a:r>
            <a:r>
              <a:rPr lang="en-US" sz="1600" b="1" dirty="0" err="1" smtClean="0"/>
              <a:t>i</a:t>
            </a:r>
            <a:r>
              <a:rPr lang="en-US" sz="1600" b="1" dirty="0" smtClean="0"/>
              <a:t> = 0; </a:t>
            </a:r>
            <a:r>
              <a:rPr lang="en-US" sz="1600" b="1" dirty="0" err="1" smtClean="0"/>
              <a:t>i</a:t>
            </a:r>
            <a:r>
              <a:rPr lang="en-US" sz="1600" b="1" dirty="0" smtClean="0"/>
              <a:t> &lt; 4 ; </a:t>
            </a:r>
            <a:r>
              <a:rPr lang="en-US" sz="1600" b="1" dirty="0" err="1" smtClean="0"/>
              <a:t>i</a:t>
            </a:r>
            <a:r>
              <a:rPr lang="en-US" sz="1600" b="1" dirty="0" smtClean="0"/>
              <a:t>++)</a:t>
            </a:r>
          </a:p>
          <a:p>
            <a:r>
              <a:rPr lang="en-US" sz="1600" b="1" dirty="0" smtClean="0"/>
              <a:t> {</a:t>
            </a:r>
          </a:p>
          <a:p>
            <a:r>
              <a:rPr lang="en-US" sz="1600" b="1" dirty="0" smtClean="0"/>
              <a:t>	LED_SET = LED_MASK;			// set the port pins to 1</a:t>
            </a:r>
          </a:p>
          <a:p>
            <a:r>
              <a:rPr lang="en-US" sz="1600" b="1" dirty="0" smtClean="0"/>
              <a:t>	delay(150);</a:t>
            </a:r>
          </a:p>
          <a:p>
            <a:r>
              <a:rPr lang="en-US" sz="1600" b="1" dirty="0" smtClean="0"/>
              <a:t>	LED_CLR = LED_MASK;			//clear the port pins to 0</a:t>
            </a:r>
          </a:p>
          <a:p>
            <a:r>
              <a:rPr lang="en-US" sz="1600" b="1" dirty="0" smtClean="0"/>
              <a:t>	delay(150);</a:t>
            </a:r>
          </a:p>
          <a:p>
            <a:r>
              <a:rPr lang="en-US" sz="1600" b="1" dirty="0"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5447645"/>
          </a:xfrm>
          <a:prstGeom prst="rect">
            <a:avLst/>
          </a:prstGeom>
          <a:noFill/>
        </p:spPr>
        <p:txBody>
          <a:bodyPr wrap="square" rtlCol="0">
            <a:spAutoFit/>
          </a:bodyPr>
          <a:lstStyle/>
          <a:p>
            <a:r>
              <a:rPr lang="en-US" sz="2400" b="1" dirty="0" smtClean="0">
                <a:solidFill>
                  <a:srgbClr val="FF0000"/>
                </a:solidFill>
              </a:rPr>
              <a:t> // LED Rolling</a:t>
            </a:r>
            <a:endParaRPr lang="en-US" b="1" dirty="0" smtClean="0">
              <a:solidFill>
                <a:srgbClr val="FF0000"/>
              </a:solidFill>
            </a:endParaRPr>
          </a:p>
          <a:p>
            <a:endParaRPr lang="en-US" dirty="0" smtClean="0"/>
          </a:p>
          <a:p>
            <a:r>
              <a:rPr lang="en-US" dirty="0" smtClean="0"/>
              <a:t> </a:t>
            </a:r>
            <a:r>
              <a:rPr lang="en-US" b="1" dirty="0" smtClean="0">
                <a:solidFill>
                  <a:srgbClr val="0070C0"/>
                </a:solidFill>
              </a:rPr>
              <a:t>for (i = 0 ; i &lt; 4 ; i++)</a:t>
            </a:r>
          </a:p>
          <a:p>
            <a:endParaRPr lang="en-US" b="1" dirty="0" smtClean="0">
              <a:solidFill>
                <a:srgbClr val="0070C0"/>
              </a:solidFill>
            </a:endParaRPr>
          </a:p>
          <a:p>
            <a:r>
              <a:rPr lang="en-US" b="1" dirty="0" smtClean="0">
                <a:solidFill>
                  <a:srgbClr val="0070C0"/>
                </a:solidFill>
              </a:rPr>
              <a:t> {</a:t>
            </a:r>
          </a:p>
          <a:p>
            <a:r>
              <a:rPr lang="en-US" b="1" dirty="0" smtClean="0">
                <a:solidFill>
                  <a:srgbClr val="0070C0"/>
                </a:solidFill>
              </a:rPr>
              <a:t> 	for (j = 0 ; j &lt; 8; j++)</a:t>
            </a:r>
          </a:p>
          <a:p>
            <a:r>
              <a:rPr lang="en-US" b="1" dirty="0" smtClean="0">
                <a:solidFill>
                  <a:srgbClr val="0070C0"/>
                </a:solidFill>
              </a:rPr>
              <a:t>	{</a:t>
            </a:r>
          </a:p>
          <a:p>
            <a:r>
              <a:rPr lang="en-US" b="1" dirty="0" smtClean="0">
                <a:solidFill>
                  <a:srgbClr val="0070C0"/>
                </a:solidFill>
              </a:rPr>
              <a:t>		LED_SET = 1 &lt;&lt; (LED0 + j);	 // set the port pins to 1</a:t>
            </a:r>
          </a:p>
          <a:p>
            <a:r>
              <a:rPr lang="en-US" b="1" dirty="0" smtClean="0">
                <a:solidFill>
                  <a:srgbClr val="0070C0"/>
                </a:solidFill>
              </a:rPr>
              <a:t>		delay(50);</a:t>
            </a:r>
          </a:p>
          <a:p>
            <a:r>
              <a:rPr lang="en-US" b="1" dirty="0" smtClean="0">
                <a:solidFill>
                  <a:srgbClr val="0070C0"/>
                </a:solidFill>
              </a:rPr>
              <a:t>	}</a:t>
            </a:r>
          </a:p>
          <a:p>
            <a:endParaRPr lang="en-US" b="1" dirty="0" smtClean="0"/>
          </a:p>
          <a:p>
            <a:r>
              <a:rPr lang="en-US" b="1" dirty="0" smtClean="0">
                <a:solidFill>
                  <a:srgbClr val="00B050"/>
                </a:solidFill>
              </a:rPr>
              <a:t>	for (j = 7 ; j &gt;= 0; j--)</a:t>
            </a:r>
          </a:p>
          <a:p>
            <a:r>
              <a:rPr lang="en-US" b="1" dirty="0" smtClean="0">
                <a:solidFill>
                  <a:srgbClr val="00B050"/>
                </a:solidFill>
              </a:rPr>
              <a:t>	{</a:t>
            </a:r>
          </a:p>
          <a:p>
            <a:r>
              <a:rPr lang="en-US" b="1" dirty="0" smtClean="0">
                <a:solidFill>
                  <a:srgbClr val="00B050"/>
                </a:solidFill>
              </a:rPr>
              <a:t>	      LED_CLR = 1 &lt;&lt; (LED0 + j);              //clear the port pins to 0</a:t>
            </a:r>
          </a:p>
          <a:p>
            <a:r>
              <a:rPr lang="en-US" b="1" dirty="0" smtClean="0">
                <a:solidFill>
                  <a:srgbClr val="00B050"/>
                </a:solidFill>
              </a:rPr>
              <a:t>		delay(50);</a:t>
            </a:r>
          </a:p>
          <a:p>
            <a:r>
              <a:rPr lang="en-US" b="1" dirty="0" smtClean="0">
                <a:solidFill>
                  <a:srgbClr val="00B050"/>
                </a:solidFill>
              </a:rPr>
              <a:t>	}</a:t>
            </a:r>
          </a:p>
          <a:p>
            <a:r>
              <a:rPr lang="en-US" b="1" dirty="0" smtClean="0">
                <a:solidFill>
                  <a:srgbClr val="00B050"/>
                </a:solidFill>
              </a:rPr>
              <a:t> }</a:t>
            </a:r>
          </a:p>
          <a:p>
            <a:r>
              <a:rPr lang="en-US" b="1" dirty="0" smtClean="0"/>
              <a:t>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05800" cy="6063198"/>
          </a:xfrm>
          <a:prstGeom prst="rect">
            <a:avLst/>
          </a:prstGeom>
          <a:noFill/>
        </p:spPr>
        <p:txBody>
          <a:bodyPr wrap="square" rtlCol="0">
            <a:spAutoFit/>
          </a:bodyPr>
          <a:lstStyle/>
          <a:p>
            <a:r>
              <a:rPr lang="en-US" b="1" dirty="0" smtClean="0">
                <a:solidFill>
                  <a:srgbClr val="FF0000"/>
                </a:solidFill>
              </a:rPr>
              <a:t>// LED SINGLE Rolling</a:t>
            </a:r>
          </a:p>
          <a:p>
            <a:endParaRPr lang="en-US" dirty="0" smtClean="0">
              <a:solidFill>
                <a:srgbClr val="0070C0"/>
              </a:solidFill>
            </a:endParaRPr>
          </a:p>
          <a:p>
            <a:r>
              <a:rPr lang="en-US" sz="1600" dirty="0" smtClean="0">
                <a:solidFill>
                  <a:srgbClr val="0070C0"/>
                </a:solidFill>
              </a:rPr>
              <a:t> for (i = 0 ; i &lt; 5 ; i++)</a:t>
            </a:r>
          </a:p>
          <a:p>
            <a:r>
              <a:rPr lang="en-US" sz="1600" dirty="0" smtClean="0">
                <a:solidFill>
                  <a:srgbClr val="0070C0"/>
                </a:solidFill>
              </a:rPr>
              <a:t> {</a:t>
            </a:r>
          </a:p>
          <a:p>
            <a:r>
              <a:rPr lang="en-US" sz="1600" dirty="0" smtClean="0">
                <a:solidFill>
                  <a:srgbClr val="0070C0"/>
                </a:solidFill>
              </a:rPr>
              <a:t> 	for (j = 0 ; j &lt; 8; j++)</a:t>
            </a:r>
          </a:p>
          <a:p>
            <a:r>
              <a:rPr lang="en-US" sz="1600" dirty="0" smtClean="0">
                <a:solidFill>
                  <a:srgbClr val="0070C0"/>
                </a:solidFill>
              </a:rPr>
              <a:t>	{</a:t>
            </a:r>
          </a:p>
          <a:p>
            <a:r>
              <a:rPr lang="en-US" sz="1600" dirty="0" smtClean="0">
                <a:solidFill>
                  <a:srgbClr val="0070C0"/>
                </a:solidFill>
              </a:rPr>
              <a:t>		LED_CLR = 1 &lt;&lt; (LED0 + j);		  //clear the port pins to 0</a:t>
            </a:r>
          </a:p>
          <a:p>
            <a:r>
              <a:rPr lang="en-US" sz="1600" dirty="0" smtClean="0">
                <a:solidFill>
                  <a:srgbClr val="0070C0"/>
                </a:solidFill>
              </a:rPr>
              <a:t>		delay(50);</a:t>
            </a:r>
          </a:p>
          <a:p>
            <a:r>
              <a:rPr lang="en-US" sz="1600" dirty="0" smtClean="0">
                <a:solidFill>
                  <a:srgbClr val="0070C0"/>
                </a:solidFill>
              </a:rPr>
              <a:t>		LED_SET = 0xFF &lt;&lt; (LED0 + j);	  // set the port pins to 1</a:t>
            </a:r>
          </a:p>
          <a:p>
            <a:r>
              <a:rPr lang="en-US" sz="1600" dirty="0" smtClean="0">
                <a:solidFill>
                  <a:srgbClr val="0070C0"/>
                </a:solidFill>
              </a:rPr>
              <a:t>		delay(50);</a:t>
            </a:r>
          </a:p>
          <a:p>
            <a:r>
              <a:rPr lang="en-US" sz="1600" dirty="0" smtClean="0">
                <a:solidFill>
                  <a:srgbClr val="0070C0"/>
                </a:solidFill>
              </a:rPr>
              <a:t>	}</a:t>
            </a:r>
          </a:p>
          <a:p>
            <a:endParaRPr lang="en-US" sz="1600" dirty="0" smtClean="0"/>
          </a:p>
          <a:p>
            <a:r>
              <a:rPr lang="en-US" sz="1600" dirty="0" smtClean="0">
                <a:solidFill>
                  <a:srgbClr val="FF0000"/>
                </a:solidFill>
              </a:rPr>
              <a:t>	for (j = 7 ; j &gt;= 0; j--)</a:t>
            </a:r>
          </a:p>
          <a:p>
            <a:r>
              <a:rPr lang="en-US" sz="1600" dirty="0" smtClean="0">
                <a:solidFill>
                  <a:srgbClr val="FF0000"/>
                </a:solidFill>
              </a:rPr>
              <a:t>	{</a:t>
            </a:r>
          </a:p>
          <a:p>
            <a:r>
              <a:rPr lang="en-US" sz="1600" dirty="0" smtClean="0">
                <a:solidFill>
                  <a:srgbClr val="FF0000"/>
                </a:solidFill>
              </a:rPr>
              <a:t>		LED_CLR = 1 &lt;&lt; (LED0 + j);		  //clear the port pins to 0</a:t>
            </a:r>
          </a:p>
          <a:p>
            <a:r>
              <a:rPr lang="en-US" sz="1600" dirty="0" smtClean="0">
                <a:solidFill>
                  <a:srgbClr val="FF0000"/>
                </a:solidFill>
              </a:rPr>
              <a:t>		delay (50);</a:t>
            </a:r>
          </a:p>
          <a:p>
            <a:r>
              <a:rPr lang="en-US" sz="1600" dirty="0" smtClean="0">
                <a:solidFill>
                  <a:srgbClr val="FF0000"/>
                </a:solidFill>
              </a:rPr>
              <a:t>		LED_SET = 0xFF &lt;&lt; (LED0 + j);	  // set the port pins to 1</a:t>
            </a:r>
          </a:p>
          <a:p>
            <a:r>
              <a:rPr lang="en-US" sz="1600" dirty="0" smtClean="0">
                <a:solidFill>
                  <a:srgbClr val="FF0000"/>
                </a:solidFill>
              </a:rPr>
              <a:t>		delay (50);</a:t>
            </a:r>
          </a:p>
          <a:p>
            <a:r>
              <a:rPr lang="en-US" sz="1600" dirty="0" smtClean="0">
                <a:solidFill>
                  <a:srgbClr val="FF0000"/>
                </a:solidFill>
              </a:rPr>
              <a:t>	}</a:t>
            </a:r>
          </a:p>
          <a:p>
            <a:r>
              <a:rPr lang="en-US" sz="1600" dirty="0" smtClean="0">
                <a:solidFill>
                  <a:srgbClr val="FF0000"/>
                </a:solidFill>
              </a:rPr>
              <a:t> }</a:t>
            </a:r>
          </a:p>
          <a:p>
            <a:r>
              <a:rPr lang="en-US" sz="1600" dirty="0" smtClean="0">
                <a:solidFill>
                  <a:srgbClr val="FF0000"/>
                </a:solidFill>
              </a:rPr>
              <a:t>}</a:t>
            </a:r>
          </a:p>
          <a:p>
            <a:endParaRPr lang="en-US" sz="1600" dirty="0" smtClean="0"/>
          </a:p>
          <a:p>
            <a:r>
              <a:rPr lang="en-US" sz="1600" b="1" dirty="0" smtClean="0">
                <a:solidFill>
                  <a:srgbClr val="0070C0"/>
                </a:solidFill>
              </a:rPr>
              <a:t>return 0;</a:t>
            </a:r>
          </a:p>
          <a:p>
            <a:r>
              <a:rPr lang="en-US" sz="1600" dirty="0" smtClean="0"/>
              <a:t>}</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6247864"/>
          </a:xfrm>
          <a:prstGeom prst="rect">
            <a:avLst/>
          </a:prstGeom>
        </p:spPr>
        <p:txBody>
          <a:bodyPr wrap="square">
            <a:spAutoFit/>
          </a:bodyPr>
          <a:lstStyle/>
          <a:p>
            <a:pPr algn="ctr"/>
            <a:r>
              <a:rPr lang="en-US" sz="2000" dirty="0" smtClean="0">
                <a:solidFill>
                  <a:srgbClr val="FF0000"/>
                </a:solidFill>
              </a:rPr>
              <a:t> Applications</a:t>
            </a:r>
          </a:p>
          <a:p>
            <a:endParaRPr lang="en-US" sz="2000" dirty="0" smtClean="0"/>
          </a:p>
          <a:p>
            <a:r>
              <a:rPr lang="en-US" sz="2000" dirty="0" smtClean="0"/>
              <a:t>• Industrial control</a:t>
            </a:r>
          </a:p>
          <a:p>
            <a:r>
              <a:rPr lang="en-US" sz="2000" dirty="0" smtClean="0"/>
              <a:t>• Medical systems</a:t>
            </a:r>
          </a:p>
          <a:p>
            <a:r>
              <a:rPr lang="en-US" sz="2000" dirty="0" smtClean="0"/>
              <a:t>• Access control</a:t>
            </a:r>
          </a:p>
          <a:p>
            <a:r>
              <a:rPr lang="en-US" sz="2000" dirty="0" smtClean="0"/>
              <a:t>• Point-of-sale</a:t>
            </a:r>
          </a:p>
          <a:p>
            <a:r>
              <a:rPr lang="en-US" sz="2000" dirty="0" smtClean="0"/>
              <a:t>• Communication gateway</a:t>
            </a:r>
          </a:p>
          <a:p>
            <a:r>
              <a:rPr lang="en-US" sz="2000" dirty="0" smtClean="0"/>
              <a:t>• Embedded soft modem</a:t>
            </a:r>
          </a:p>
          <a:p>
            <a:r>
              <a:rPr lang="en-US" sz="2000" dirty="0" smtClean="0"/>
              <a:t>• General purpose applications</a:t>
            </a:r>
          </a:p>
          <a:p>
            <a:endParaRPr lang="en-US" sz="2000" dirty="0" smtClean="0"/>
          </a:p>
          <a:p>
            <a:pPr algn="ctr"/>
            <a:r>
              <a:rPr lang="en-US" sz="2000" b="1" dirty="0" smtClean="0">
                <a:solidFill>
                  <a:srgbClr val="FF0000"/>
                </a:solidFill>
              </a:rPr>
              <a:t>ARM7TDMI-S processor</a:t>
            </a:r>
          </a:p>
          <a:p>
            <a:pPr>
              <a:buFont typeface="Arial" pitchFamily="34" charset="0"/>
              <a:buChar char="•"/>
            </a:pPr>
            <a:r>
              <a:rPr lang="en-US" sz="2000" dirty="0" smtClean="0"/>
              <a:t>The ARM7TDMI-S is a </a:t>
            </a:r>
            <a:r>
              <a:rPr lang="en-US" sz="2000" dirty="0" smtClean="0">
                <a:solidFill>
                  <a:srgbClr val="FF0000"/>
                </a:solidFill>
              </a:rPr>
              <a:t>general purpose 32-bit microprocessor</a:t>
            </a:r>
            <a:r>
              <a:rPr lang="en-US" sz="2000" dirty="0" smtClean="0"/>
              <a:t>, which offers </a:t>
            </a:r>
            <a:r>
              <a:rPr lang="en-US" sz="2000" dirty="0" smtClean="0">
                <a:solidFill>
                  <a:srgbClr val="0070C0"/>
                </a:solidFill>
              </a:rPr>
              <a:t>high performance and very low power consumption</a:t>
            </a:r>
            <a:r>
              <a:rPr lang="en-US" sz="2000" dirty="0" smtClean="0"/>
              <a:t>.</a:t>
            </a:r>
          </a:p>
          <a:p>
            <a:pPr>
              <a:buFont typeface="Arial" pitchFamily="34" charset="0"/>
              <a:buChar char="•"/>
            </a:pPr>
            <a:r>
              <a:rPr lang="en-US" sz="2000" dirty="0" smtClean="0"/>
              <a:t> The ARM architecture is based on </a:t>
            </a:r>
            <a:r>
              <a:rPr lang="en-US" sz="2000" dirty="0" smtClean="0">
                <a:solidFill>
                  <a:srgbClr val="FF0000"/>
                </a:solidFill>
              </a:rPr>
              <a:t>Reduced Instruction Set Computer (RISC) </a:t>
            </a:r>
            <a:r>
              <a:rPr lang="en-US" sz="2000" dirty="0" smtClean="0"/>
              <a:t>principles. </a:t>
            </a:r>
          </a:p>
          <a:p>
            <a:pPr>
              <a:buFont typeface="Arial" pitchFamily="34" charset="0"/>
              <a:buChar char="•"/>
            </a:pPr>
            <a:r>
              <a:rPr lang="en-US" sz="2000" dirty="0" smtClean="0"/>
              <a:t>The instruction set and related decode mechanism are much </a:t>
            </a:r>
            <a:r>
              <a:rPr lang="en-US" sz="2000" dirty="0" smtClean="0">
                <a:solidFill>
                  <a:srgbClr val="FF0000"/>
                </a:solidFill>
              </a:rPr>
              <a:t>simpler than CISC</a:t>
            </a:r>
          </a:p>
          <a:p>
            <a:pPr>
              <a:buFont typeface="Arial" pitchFamily="34" charset="0"/>
              <a:buChar char="•"/>
            </a:pPr>
            <a:r>
              <a:rPr lang="en-US" sz="2000" dirty="0" smtClean="0"/>
              <a:t>This simplicity results in </a:t>
            </a:r>
            <a:r>
              <a:rPr lang="en-US" sz="2000" dirty="0" smtClean="0">
                <a:solidFill>
                  <a:srgbClr val="FF0000"/>
                </a:solidFill>
              </a:rPr>
              <a:t>a high instruction throughput and impressive real-time interrupt response</a:t>
            </a:r>
            <a:r>
              <a:rPr lang="en-US" sz="2000" dirty="0" smtClean="0"/>
              <a:t> from a small and cost-effective processor core.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184" y="304800"/>
            <a:ext cx="8406816" cy="5970865"/>
          </a:xfrm>
          <a:prstGeom prst="rect">
            <a:avLst/>
          </a:prstGeom>
          <a:noFill/>
        </p:spPr>
        <p:txBody>
          <a:bodyPr wrap="square" rtlCol="0">
            <a:spAutoFit/>
          </a:bodyPr>
          <a:lstStyle/>
          <a:p>
            <a:pPr algn="ctr"/>
            <a:r>
              <a:rPr lang="en-US" sz="2400" b="1" dirty="0" smtClean="0">
                <a:solidFill>
                  <a:srgbClr val="FF0000"/>
                </a:solidFill>
              </a:rPr>
              <a:t>Character </a:t>
            </a:r>
            <a:r>
              <a:rPr lang="en-IN" sz="2400" b="1" dirty="0" smtClean="0">
                <a:solidFill>
                  <a:srgbClr val="FF0000"/>
                </a:solidFill>
              </a:rPr>
              <a:t>LCD Interfacing with ARM processor</a:t>
            </a:r>
            <a:endParaRPr lang="en-IN" b="1" dirty="0" smtClean="0">
              <a:solidFill>
                <a:srgbClr val="FF0000"/>
              </a:solidFill>
            </a:endParaRPr>
          </a:p>
          <a:p>
            <a:pPr algn="ctr"/>
            <a:endParaRPr lang="en-IN" b="1" dirty="0" smtClean="0">
              <a:solidFill>
                <a:srgbClr val="FF0000"/>
              </a:solidFill>
            </a:endParaRPr>
          </a:p>
          <a:p>
            <a:pPr algn="just"/>
            <a:r>
              <a:rPr lang="en-US" sz="2000" dirty="0" smtClean="0"/>
              <a:t>LCDs (Liquid Crystal Displays) are used for displaying status or parameters in embedded systems.</a:t>
            </a:r>
          </a:p>
          <a:p>
            <a:pPr algn="just"/>
            <a:endParaRPr lang="en-US" sz="2000" dirty="0" smtClean="0"/>
          </a:p>
          <a:p>
            <a:pPr algn="just"/>
            <a:r>
              <a:rPr lang="en-US" sz="2000" dirty="0" smtClean="0"/>
              <a:t>LCD 16x2 is 16 pin device which has </a:t>
            </a:r>
            <a:r>
              <a:rPr lang="en-US" sz="2000" b="1" dirty="0" smtClean="0">
                <a:solidFill>
                  <a:srgbClr val="0070C0"/>
                </a:solidFill>
              </a:rPr>
              <a:t>8 data pins (D0-D7)</a:t>
            </a:r>
            <a:r>
              <a:rPr lang="en-US" sz="2000" dirty="0" smtClean="0"/>
              <a:t> and </a:t>
            </a:r>
            <a:r>
              <a:rPr lang="en-US" sz="2000" b="1" dirty="0" smtClean="0">
                <a:solidFill>
                  <a:srgbClr val="0070C0"/>
                </a:solidFill>
              </a:rPr>
              <a:t>3 control pins (RS, RW, EN)</a:t>
            </a:r>
            <a:r>
              <a:rPr lang="en-US" sz="2000" dirty="0" smtClean="0"/>
              <a:t>. The </a:t>
            </a:r>
            <a:r>
              <a:rPr lang="en-US" sz="2000" b="1" dirty="0" smtClean="0">
                <a:solidFill>
                  <a:srgbClr val="0070C0"/>
                </a:solidFill>
              </a:rPr>
              <a:t>remaining 5 pins are for supply and backlight for the LCD.</a:t>
            </a:r>
          </a:p>
          <a:p>
            <a:pPr algn="just"/>
            <a:endParaRPr lang="en-US" sz="2000" dirty="0" smtClean="0"/>
          </a:p>
          <a:p>
            <a:pPr algn="just"/>
            <a:r>
              <a:rPr lang="en-US" sz="2000" dirty="0" smtClean="0"/>
              <a:t>The control pins help us configure the LCD in command mode or data mode. They also help </a:t>
            </a:r>
            <a:r>
              <a:rPr lang="en-US" sz="2000" b="1" dirty="0" smtClean="0">
                <a:solidFill>
                  <a:srgbClr val="0070C0"/>
                </a:solidFill>
              </a:rPr>
              <a:t>configure read mode or write mode </a:t>
            </a:r>
            <a:r>
              <a:rPr lang="en-US" sz="2000" dirty="0" smtClean="0"/>
              <a:t>and also </a:t>
            </a:r>
            <a:r>
              <a:rPr lang="en-US" sz="2000" b="1" dirty="0" smtClean="0">
                <a:solidFill>
                  <a:srgbClr val="0070C0"/>
                </a:solidFill>
              </a:rPr>
              <a:t>when to read or write</a:t>
            </a:r>
            <a:r>
              <a:rPr lang="en-US" sz="2000" dirty="0" smtClean="0"/>
              <a:t>.</a:t>
            </a:r>
          </a:p>
          <a:p>
            <a:pPr algn="just"/>
            <a:endParaRPr lang="en-US" sz="2000" dirty="0" smtClean="0"/>
          </a:p>
          <a:p>
            <a:pPr algn="just"/>
            <a:r>
              <a:rPr lang="en-US" sz="2000" dirty="0" smtClean="0"/>
              <a:t>LCD 16x2 can be used in </a:t>
            </a:r>
            <a:r>
              <a:rPr lang="en-US" sz="2000" b="1" dirty="0" smtClean="0">
                <a:solidFill>
                  <a:srgbClr val="0070C0"/>
                </a:solidFill>
              </a:rPr>
              <a:t>4-bit mode or 8-bit mode </a:t>
            </a:r>
            <a:r>
              <a:rPr lang="en-US" sz="2000" dirty="0" smtClean="0"/>
              <a:t>depending on the requirement of the application. </a:t>
            </a:r>
          </a:p>
          <a:p>
            <a:pPr algn="just"/>
            <a:endParaRPr lang="en-US" sz="2000" dirty="0" smtClean="0"/>
          </a:p>
          <a:p>
            <a:pPr algn="just"/>
            <a:r>
              <a:rPr lang="en-US" sz="2000" dirty="0" smtClean="0"/>
              <a:t>In order to use it we need </a:t>
            </a:r>
            <a:r>
              <a:rPr lang="en-US" sz="2000" b="1" dirty="0" smtClean="0">
                <a:solidFill>
                  <a:srgbClr val="FF0000"/>
                </a:solidFill>
              </a:rPr>
              <a:t>to send certain commands to the LCD in command mode </a:t>
            </a:r>
            <a:r>
              <a:rPr lang="en-US" sz="2000" dirty="0" smtClean="0"/>
              <a:t>and once the LCD is configured according to our need, we can </a:t>
            </a:r>
            <a:r>
              <a:rPr lang="en-US" sz="2000" b="1" dirty="0" smtClean="0">
                <a:solidFill>
                  <a:srgbClr val="FF0000"/>
                </a:solidFill>
              </a:rPr>
              <a:t>send the required data in data mode.</a:t>
            </a:r>
            <a:endParaRPr lang="en-US"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1401" y="762000"/>
            <a:ext cx="5257800" cy="5059982"/>
          </a:xfrm>
          <a:prstGeom prst="rect">
            <a:avLst/>
          </a:prstGeom>
          <a:noFill/>
          <a:ln w="9525">
            <a:noFill/>
            <a:miter lim="800000"/>
            <a:headEnd/>
            <a:tailEnd/>
          </a:ln>
        </p:spPr>
      </p:pic>
      <p:sp>
        <p:nvSpPr>
          <p:cNvPr id="3" name="TextBox 2"/>
          <p:cNvSpPr txBox="1"/>
          <p:nvPr/>
        </p:nvSpPr>
        <p:spPr>
          <a:xfrm>
            <a:off x="304801" y="1195149"/>
            <a:ext cx="3200400" cy="4062651"/>
          </a:xfrm>
          <a:prstGeom prst="rect">
            <a:avLst/>
          </a:prstGeom>
          <a:noFill/>
        </p:spPr>
        <p:txBody>
          <a:bodyPr wrap="square" rtlCol="0">
            <a:spAutoFit/>
          </a:bodyPr>
          <a:lstStyle/>
          <a:p>
            <a:pPr algn="just"/>
            <a:r>
              <a:rPr lang="en-US" sz="2000" b="1" dirty="0" smtClean="0">
                <a:solidFill>
                  <a:srgbClr val="FF0000"/>
                </a:solidFill>
              </a:rPr>
              <a:t>LCD in 4-bit mode</a:t>
            </a:r>
          </a:p>
          <a:p>
            <a:pPr algn="just"/>
            <a:endParaRPr lang="en-US" sz="2000" b="1" dirty="0" smtClean="0">
              <a:solidFill>
                <a:srgbClr val="FF0000"/>
              </a:solidFill>
            </a:endParaRPr>
          </a:p>
          <a:p>
            <a:pPr marL="342900" indent="-342900" algn="just">
              <a:buFont typeface="Arial" pitchFamily="34" charset="0"/>
              <a:buChar char="•"/>
            </a:pPr>
            <a:r>
              <a:rPr lang="en-US" sz="2000" dirty="0" smtClean="0"/>
              <a:t>Only 4 Data pins.</a:t>
            </a:r>
          </a:p>
          <a:p>
            <a:pPr marL="342900" indent="-342900" algn="just">
              <a:buFont typeface="Arial" pitchFamily="34" charset="0"/>
              <a:buChar char="•"/>
            </a:pPr>
            <a:endParaRPr lang="en-US" sz="2000" dirty="0" smtClean="0"/>
          </a:p>
          <a:p>
            <a:pPr marL="342900" indent="-342900" algn="just">
              <a:buFont typeface="Arial" pitchFamily="34" charset="0"/>
              <a:buChar char="•"/>
            </a:pPr>
            <a:r>
              <a:rPr lang="en-US" sz="2000" dirty="0" smtClean="0"/>
              <a:t>LCD Data pins D4-D7 are connected to pins P0.12-P0.15 of Port 0.</a:t>
            </a:r>
          </a:p>
          <a:p>
            <a:pPr marL="342900" indent="-342900" algn="just">
              <a:buFont typeface="Arial" pitchFamily="34" charset="0"/>
              <a:buChar char="•"/>
            </a:pPr>
            <a:endParaRPr lang="en-US" sz="2000" dirty="0" smtClean="0"/>
          </a:p>
          <a:p>
            <a:pPr marL="342900" indent="-342900" algn="just">
              <a:buFont typeface="Arial" pitchFamily="34" charset="0"/>
              <a:buChar char="•"/>
            </a:pPr>
            <a:r>
              <a:rPr lang="en-US" sz="2000" dirty="0" smtClean="0"/>
              <a:t>LCD control pins RS, RW and EN are connected to P0.4, P0.5 P0.6 respectively.</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 y="4143375"/>
            <a:ext cx="4010025" cy="2181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0400" y="1952625"/>
            <a:ext cx="5867400" cy="3914775"/>
          </a:xfrm>
          <a:prstGeom prst="rect">
            <a:avLst/>
          </a:prstGeom>
          <a:noFill/>
          <a:ln w="9525">
            <a:noFill/>
            <a:miter lim="800000"/>
            <a:headEnd/>
            <a:tailEnd/>
          </a:ln>
        </p:spPr>
      </p:pic>
      <p:sp>
        <p:nvSpPr>
          <p:cNvPr id="4" name="TextBox 3"/>
          <p:cNvSpPr txBox="1"/>
          <p:nvPr/>
        </p:nvSpPr>
        <p:spPr>
          <a:xfrm>
            <a:off x="304800" y="381000"/>
            <a:ext cx="8610600" cy="1754326"/>
          </a:xfrm>
          <a:prstGeom prst="rect">
            <a:avLst/>
          </a:prstGeom>
          <a:noFill/>
        </p:spPr>
        <p:txBody>
          <a:bodyPr wrap="square" rtlCol="0">
            <a:spAutoFit/>
          </a:bodyPr>
          <a:lstStyle/>
          <a:p>
            <a:pPr algn="ctr"/>
            <a:r>
              <a:rPr lang="en-US" b="1" dirty="0" smtClean="0">
                <a:solidFill>
                  <a:srgbClr val="FF0000"/>
                </a:solidFill>
              </a:rPr>
              <a:t>Character </a:t>
            </a:r>
            <a:r>
              <a:rPr lang="en-IN" b="1" dirty="0" smtClean="0">
                <a:solidFill>
                  <a:srgbClr val="FF0000"/>
                </a:solidFill>
              </a:rPr>
              <a:t>LCD Interfacing with ARM processor: </a:t>
            </a:r>
            <a:r>
              <a:rPr lang="en-US" b="1" dirty="0">
                <a:solidFill>
                  <a:srgbClr val="FF0000"/>
                </a:solidFill>
              </a:rPr>
              <a:t>LCD in </a:t>
            </a:r>
            <a:r>
              <a:rPr lang="en-US" b="1" dirty="0" smtClean="0">
                <a:solidFill>
                  <a:srgbClr val="FF0000"/>
                </a:solidFill>
              </a:rPr>
              <a:t>8-bit </a:t>
            </a:r>
            <a:r>
              <a:rPr lang="en-US" b="1" dirty="0">
                <a:solidFill>
                  <a:srgbClr val="FF0000"/>
                </a:solidFill>
              </a:rPr>
              <a:t>mode</a:t>
            </a:r>
          </a:p>
          <a:p>
            <a:pPr>
              <a:buFont typeface="Arial" pitchFamily="34" charset="0"/>
              <a:buChar char="•"/>
            </a:pPr>
            <a:endParaRPr lang="en-US" dirty="0" smtClean="0"/>
          </a:p>
          <a:p>
            <a:pPr>
              <a:buFont typeface="Arial" pitchFamily="34" charset="0"/>
              <a:buChar char="•"/>
            </a:pPr>
            <a:r>
              <a:rPr lang="en-US" dirty="0" smtClean="0"/>
              <a:t>A 16x2 Character LCD module can be connected to over connector CN8 on the LPC 2148 board. </a:t>
            </a:r>
          </a:p>
          <a:p>
            <a:pPr>
              <a:buFont typeface="Arial" pitchFamily="34" charset="0"/>
              <a:buChar char="•"/>
            </a:pPr>
            <a:endParaRPr lang="en-US" dirty="0" smtClean="0"/>
          </a:p>
          <a:p>
            <a:pPr>
              <a:buFont typeface="Arial" pitchFamily="34" charset="0"/>
              <a:buChar char="•"/>
            </a:pPr>
            <a:r>
              <a:rPr lang="en-US" dirty="0" smtClean="0"/>
              <a:t>The LCD is write only i.e. we cannot read from the LCD.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5816977"/>
          </a:xfrm>
          <a:prstGeom prst="rect">
            <a:avLst/>
          </a:prstGeom>
          <a:noFill/>
        </p:spPr>
        <p:txBody>
          <a:bodyPr wrap="square" rtlCol="0">
            <a:spAutoFit/>
          </a:bodyPr>
          <a:lstStyle/>
          <a:p>
            <a:pPr algn="ctr"/>
            <a:r>
              <a:rPr lang="en-IN" sz="2400" b="1" dirty="0" smtClean="0">
                <a:solidFill>
                  <a:srgbClr val="FF0000"/>
                </a:solidFill>
              </a:rPr>
              <a:t>Interrupts</a:t>
            </a:r>
          </a:p>
          <a:p>
            <a:pPr algn="ctr"/>
            <a:endParaRPr lang="en-IN" sz="2400" dirty="0" smtClean="0">
              <a:solidFill>
                <a:srgbClr val="FF0000"/>
              </a:solidFill>
            </a:endParaRPr>
          </a:p>
          <a:p>
            <a:pPr algn="just">
              <a:buFont typeface="Arial" pitchFamily="34" charset="0"/>
              <a:buChar char="•"/>
            </a:pPr>
            <a:r>
              <a:rPr lang="en-US" sz="2000" dirty="0" smtClean="0"/>
              <a:t>The ARM processor has two levels of external interrupt:</a:t>
            </a:r>
          </a:p>
          <a:p>
            <a:pPr lvl="8" algn="just">
              <a:buFont typeface="Arial" pitchFamily="34" charset="0"/>
              <a:buChar char="•"/>
            </a:pPr>
            <a:r>
              <a:rPr lang="en-US" sz="2000" b="1" dirty="0" smtClean="0"/>
              <a:t>FIQ and IRQ</a:t>
            </a:r>
            <a:r>
              <a:rPr lang="en-US" sz="2000" dirty="0" smtClean="0"/>
              <a:t>.</a:t>
            </a:r>
          </a:p>
          <a:p>
            <a:pPr algn="just"/>
            <a:endParaRPr lang="en-US" sz="2000" dirty="0" smtClean="0"/>
          </a:p>
          <a:p>
            <a:pPr algn="just">
              <a:buFont typeface="Arial" pitchFamily="34" charset="0"/>
              <a:buChar char="•"/>
            </a:pPr>
            <a:r>
              <a:rPr lang="en-US" sz="2000" dirty="0" smtClean="0"/>
              <a:t>Both are </a:t>
            </a:r>
            <a:r>
              <a:rPr lang="en-US" sz="2000" b="1" dirty="0" smtClean="0">
                <a:solidFill>
                  <a:srgbClr val="FF0000"/>
                </a:solidFill>
              </a:rPr>
              <a:t>level-sensitive,  active LOW </a:t>
            </a:r>
            <a:r>
              <a:rPr lang="en-US" sz="2000" dirty="0" smtClean="0"/>
              <a:t>signals into the processor. </a:t>
            </a:r>
          </a:p>
          <a:p>
            <a:pPr algn="just"/>
            <a:endParaRPr lang="en-US" sz="2000" dirty="0" smtClean="0"/>
          </a:p>
          <a:p>
            <a:pPr algn="just">
              <a:buFont typeface="Arial" pitchFamily="34" charset="0"/>
              <a:buChar char="•"/>
            </a:pPr>
            <a:r>
              <a:rPr lang="en-US" sz="2000" dirty="0" smtClean="0"/>
              <a:t> For an interrupt to be </a:t>
            </a:r>
            <a:r>
              <a:rPr lang="en-US" sz="2000" dirty="0"/>
              <a:t>taken (</a:t>
            </a:r>
            <a:r>
              <a:rPr lang="en-US" sz="2000" dirty="0">
                <a:solidFill>
                  <a:srgbClr val="FF0000"/>
                </a:solidFill>
              </a:rPr>
              <a:t>No Masking</a:t>
            </a:r>
            <a:r>
              <a:rPr lang="en-US" sz="2000" dirty="0" smtClean="0"/>
              <a:t>),</a:t>
            </a:r>
          </a:p>
          <a:p>
            <a:pPr algn="just"/>
            <a:r>
              <a:rPr lang="en-US" sz="2000" dirty="0" smtClean="0"/>
              <a:t> the  appropriate disable bit in the CPSR </a:t>
            </a:r>
          </a:p>
          <a:p>
            <a:pPr algn="just"/>
            <a:r>
              <a:rPr lang="en-US" sz="2000" dirty="0" smtClean="0"/>
              <a:t>must be clear.</a:t>
            </a:r>
          </a:p>
          <a:p>
            <a:pPr algn="just"/>
            <a:endParaRPr lang="en-US" sz="2000" dirty="0" smtClean="0"/>
          </a:p>
          <a:p>
            <a:pPr algn="just">
              <a:buFont typeface="Arial" pitchFamily="34" charset="0"/>
              <a:buChar char="•"/>
            </a:pPr>
            <a:r>
              <a:rPr lang="en-US" sz="2000" dirty="0" smtClean="0"/>
              <a:t>The External Interrupt is generated </a:t>
            </a:r>
          </a:p>
          <a:p>
            <a:pPr algn="just"/>
            <a:r>
              <a:rPr lang="en-US" sz="2000" dirty="0" smtClean="0"/>
              <a:t>using a switch SW17 connected to</a:t>
            </a:r>
          </a:p>
          <a:p>
            <a:pPr algn="just"/>
            <a:r>
              <a:rPr lang="en-US" sz="2000" dirty="0" smtClean="0"/>
              <a:t> Pin P0.30 (INT3) of LPC 2148.</a:t>
            </a:r>
          </a:p>
          <a:p>
            <a:pPr algn="just"/>
            <a:endParaRPr lang="en-US" sz="2000" dirty="0" smtClean="0"/>
          </a:p>
          <a:p>
            <a:pPr algn="just"/>
            <a:r>
              <a:rPr lang="en-US" sz="2000" dirty="0" smtClean="0"/>
              <a:t>(Ref-User Manual)</a:t>
            </a:r>
          </a:p>
          <a:p>
            <a:pPr algn="just"/>
            <a:endParaRPr lang="en-IN" sz="2000" dirty="0" smtClean="0">
              <a:solidFill>
                <a:srgbClr val="FF0000"/>
              </a:solidFill>
            </a:endParaRPr>
          </a:p>
          <a:p>
            <a:endParaRPr lang="en-US" sz="24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486400" y="3225144"/>
            <a:ext cx="3539169" cy="3251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305799" cy="6617196"/>
          </a:xfrm>
          <a:prstGeom prst="rect">
            <a:avLst/>
          </a:prstGeom>
        </p:spPr>
        <p:txBody>
          <a:bodyPr wrap="square">
            <a:spAutoFit/>
          </a:bodyPr>
          <a:lstStyle/>
          <a:p>
            <a:pPr algn="ctr"/>
            <a:r>
              <a:rPr lang="en-US" sz="2400" b="1" dirty="0" smtClean="0">
                <a:solidFill>
                  <a:srgbClr val="FF0000"/>
                </a:solidFill>
                <a:latin typeface="Times New Roman" pitchFamily="18" charset="0"/>
                <a:ea typeface="Times New Roman" pitchFamily="18" charset="0"/>
                <a:cs typeface="Times New Roman" pitchFamily="18" charset="0"/>
              </a:rPr>
              <a:t>Timers</a:t>
            </a:r>
          </a:p>
          <a:p>
            <a:endParaRPr lang="en-US" sz="2000" dirty="0" smtClean="0">
              <a:solidFill>
                <a:srgbClr val="FF0000"/>
              </a:solidFill>
            </a:endParaRPr>
          </a:p>
          <a:p>
            <a:r>
              <a:rPr lang="en-US" sz="2000" b="1" dirty="0" smtClean="0">
                <a:solidFill>
                  <a:srgbClr val="FF0000"/>
                </a:solidFill>
              </a:rPr>
              <a:t>Difference between a Timer and a Counter:</a:t>
            </a:r>
          </a:p>
          <a:p>
            <a:endParaRPr lang="en-US" sz="2000" dirty="0" smtClean="0">
              <a:solidFill>
                <a:srgbClr val="FF0000"/>
              </a:solidFill>
            </a:endParaRPr>
          </a:p>
          <a:p>
            <a:r>
              <a:rPr lang="en-US" sz="2000" b="1" dirty="0" smtClean="0">
                <a:solidFill>
                  <a:srgbClr val="FF0000"/>
                </a:solidFill>
              </a:rPr>
              <a:t>Timer:	</a:t>
            </a:r>
            <a:r>
              <a:rPr lang="en-US" sz="2000" dirty="0" smtClean="0"/>
              <a:t>						</a:t>
            </a:r>
          </a:p>
          <a:p>
            <a:r>
              <a:rPr lang="en-US" sz="2000" dirty="0" smtClean="0"/>
              <a:t>A timer uses the frequency of the internal clock, and generates delay.</a:t>
            </a:r>
          </a:p>
          <a:p>
            <a:r>
              <a:rPr lang="en-US" sz="2000" b="1" dirty="0" smtClean="0">
                <a:solidFill>
                  <a:srgbClr val="FF0000"/>
                </a:solidFill>
              </a:rPr>
              <a:t>Counter:</a:t>
            </a:r>
          </a:p>
          <a:p>
            <a:r>
              <a:rPr lang="en-US" sz="2000" dirty="0" smtClean="0"/>
              <a:t> A counter uses an external signal to count pulses.</a:t>
            </a:r>
          </a:p>
          <a:p>
            <a:endParaRPr lang="en-IN" sz="2000" dirty="0" smtClean="0"/>
          </a:p>
          <a:p>
            <a:pPr algn="just"/>
            <a:r>
              <a:rPr lang="en-US" sz="2000" dirty="0" smtClean="0"/>
              <a:t>It is </a:t>
            </a:r>
            <a:r>
              <a:rPr lang="en-US" sz="2000" b="1" dirty="0" smtClean="0">
                <a:solidFill>
                  <a:srgbClr val="FF0000"/>
                </a:solidFill>
              </a:rPr>
              <a:t>used to enable / disable or reset the Timer Counter</a:t>
            </a:r>
            <a:r>
              <a:rPr lang="en-US" sz="2000" dirty="0" smtClean="0">
                <a:solidFill>
                  <a:srgbClr val="FF0000"/>
                </a:solidFill>
              </a:rPr>
              <a:t>. </a:t>
            </a:r>
          </a:p>
          <a:p>
            <a:pPr algn="just"/>
            <a:endParaRPr lang="en-US" sz="2000" dirty="0" smtClean="0">
              <a:solidFill>
                <a:srgbClr val="FF0000"/>
              </a:solidFill>
            </a:endParaRPr>
          </a:p>
          <a:p>
            <a:pPr algn="just"/>
            <a:r>
              <a:rPr lang="en-US" sz="2000" dirty="0" smtClean="0"/>
              <a:t>Only the first two bits of the TCR must be used for these operations.</a:t>
            </a:r>
          </a:p>
          <a:p>
            <a:pPr algn="just"/>
            <a:endParaRPr lang="en-US" sz="2000" dirty="0" smtClean="0"/>
          </a:p>
          <a:p>
            <a:pPr algn="just"/>
            <a:r>
              <a:rPr lang="en-US" sz="2000" dirty="0" smtClean="0"/>
              <a:t>LPC2148 has </a:t>
            </a:r>
            <a:r>
              <a:rPr lang="en-US" sz="2000" b="1" dirty="0" smtClean="0"/>
              <a:t>two 32-bit</a:t>
            </a:r>
            <a:r>
              <a:rPr lang="en-US" sz="2000" dirty="0" smtClean="0"/>
              <a:t> timers/counters: </a:t>
            </a:r>
            <a:r>
              <a:rPr lang="en-US" sz="2000" b="1" dirty="0" smtClean="0">
                <a:solidFill>
                  <a:srgbClr val="FF0000"/>
                </a:solidFill>
              </a:rPr>
              <a:t>Timer0/Counter0</a:t>
            </a:r>
            <a:r>
              <a:rPr lang="en-US" sz="2000" b="1" dirty="0" smtClean="0"/>
              <a:t> &amp; </a:t>
            </a:r>
            <a:r>
              <a:rPr lang="en-US" sz="2000" b="1" dirty="0" smtClean="0">
                <a:solidFill>
                  <a:srgbClr val="FF0000"/>
                </a:solidFill>
              </a:rPr>
              <a:t>Timer1/Counter1</a:t>
            </a:r>
            <a:r>
              <a:rPr lang="en-US" sz="2000" b="1" dirty="0" smtClean="0"/>
              <a:t>. </a:t>
            </a:r>
          </a:p>
          <a:p>
            <a:pPr algn="just"/>
            <a:endParaRPr lang="en-US" sz="2000" b="1" dirty="0" smtClean="0"/>
          </a:p>
          <a:p>
            <a:pPr marL="342900" indent="-342900" algn="just">
              <a:buFont typeface="Arial" pitchFamily="34" charset="0"/>
              <a:buChar char="•"/>
            </a:pPr>
            <a:r>
              <a:rPr lang="en-US" sz="2000" dirty="0" smtClean="0"/>
              <a:t>LPC2148 Timer has input of peripheral clock (PCLK) or an external clock. </a:t>
            </a:r>
          </a:p>
          <a:p>
            <a:pPr marL="342900" indent="-342900" algn="just">
              <a:buFont typeface="Arial" pitchFamily="34" charset="0"/>
              <a:buChar char="•"/>
            </a:pPr>
            <a:r>
              <a:rPr lang="en-US" sz="2000" dirty="0" smtClean="0"/>
              <a:t>It counts the clock from either of these clock sources for its operation.</a:t>
            </a:r>
          </a:p>
          <a:p>
            <a:pPr algn="just"/>
            <a:endParaRPr lang="en-US" sz="20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8382000" cy="4708981"/>
          </a:xfrm>
          <a:prstGeom prst="rect">
            <a:avLst/>
          </a:prstGeom>
          <a:noFill/>
        </p:spPr>
        <p:txBody>
          <a:bodyPr wrap="square" rtlCol="0">
            <a:spAutoFit/>
          </a:bodyPr>
          <a:lstStyle/>
          <a:p>
            <a:r>
              <a:rPr lang="en-US" sz="2000" dirty="0" smtClean="0">
                <a:solidFill>
                  <a:srgbClr val="FF0000"/>
                </a:solidFill>
              </a:rPr>
              <a:t>LPC2148 has two 32-bit timers/counters:Timer0/Counter0 &amp; Timer1/Counter1.</a:t>
            </a:r>
          </a:p>
          <a:p>
            <a:pPr algn="ctr"/>
            <a:r>
              <a:rPr lang="en-US" sz="2000" b="1" dirty="0" smtClean="0"/>
              <a:t>Timer0 Registers</a:t>
            </a:r>
            <a:endParaRPr lang="en-US" sz="2000" dirty="0" smtClean="0"/>
          </a:p>
          <a:p>
            <a:pPr marL="457200" indent="-457200">
              <a:buAutoNum type="arabicPeriod"/>
            </a:pPr>
            <a:r>
              <a:rPr lang="en-US" sz="2000" b="1" dirty="0" smtClean="0">
                <a:solidFill>
                  <a:srgbClr val="FF0000"/>
                </a:solidFill>
              </a:rPr>
              <a:t> T0IR (Timer0 </a:t>
            </a:r>
            <a:r>
              <a:rPr lang="en-US" sz="2000" b="1" dirty="0" smtClean="0">
                <a:solidFill>
                  <a:srgbClr val="0070C0"/>
                </a:solidFill>
              </a:rPr>
              <a:t>Interrupt</a:t>
            </a:r>
            <a:r>
              <a:rPr lang="en-US" sz="2000" b="1" dirty="0" smtClean="0">
                <a:solidFill>
                  <a:srgbClr val="FF0000"/>
                </a:solidFill>
              </a:rPr>
              <a:t> Register)</a:t>
            </a:r>
          </a:p>
          <a:p>
            <a:pPr marL="457200" indent="-457200">
              <a:buAutoNum type="arabicPeriod"/>
            </a:pPr>
            <a:endParaRPr lang="en-US" sz="2000" dirty="0" smtClean="0"/>
          </a:p>
          <a:p>
            <a:pPr>
              <a:buFont typeface="Arial" pitchFamily="34" charset="0"/>
              <a:buChar char="•"/>
            </a:pPr>
            <a:r>
              <a:rPr lang="en-US" sz="2000" dirty="0" smtClean="0"/>
              <a:t>It is an 8-bit read-write register.</a:t>
            </a:r>
          </a:p>
          <a:p>
            <a:endParaRPr lang="en-US" sz="2000" dirty="0" smtClean="0"/>
          </a:p>
          <a:p>
            <a:r>
              <a:rPr lang="en-US" sz="2000" dirty="0" smtClean="0"/>
              <a:t>Consists of 4 bits </a:t>
            </a:r>
            <a:r>
              <a:rPr lang="en-US" sz="2000" dirty="0" smtClean="0">
                <a:solidFill>
                  <a:srgbClr val="FF0000"/>
                </a:solidFill>
              </a:rPr>
              <a:t>for match register </a:t>
            </a:r>
            <a:r>
              <a:rPr lang="en-US" sz="2000" dirty="0" smtClean="0"/>
              <a:t>interrupts and 4 bits for </a:t>
            </a:r>
            <a:r>
              <a:rPr lang="en-US" sz="2000" dirty="0" smtClean="0">
                <a:solidFill>
                  <a:srgbClr val="FF0000"/>
                </a:solidFill>
              </a:rPr>
              <a:t>compare register</a:t>
            </a:r>
            <a:r>
              <a:rPr lang="en-US" sz="2000" dirty="0" smtClean="0"/>
              <a:t> interrupts.</a:t>
            </a:r>
          </a:p>
          <a:p>
            <a:endParaRPr lang="en-US" sz="2000" dirty="0" smtClean="0"/>
          </a:p>
          <a:p>
            <a:pPr>
              <a:buFont typeface="Arial" pitchFamily="34" charset="0"/>
              <a:buChar char="•"/>
            </a:pPr>
            <a:r>
              <a:rPr lang="en-US" sz="2000" dirty="0" smtClean="0"/>
              <a:t> If interrupt is generated, then the corresponding bit in this register will be high, otherwise it will be low.</a:t>
            </a:r>
          </a:p>
          <a:p>
            <a:endParaRPr lang="en-US" sz="2000" dirty="0" smtClean="0"/>
          </a:p>
          <a:p>
            <a:pPr>
              <a:buFont typeface="Arial" pitchFamily="34" charset="0"/>
              <a:buChar char="•"/>
            </a:pPr>
            <a:r>
              <a:rPr lang="en-US" sz="2000" dirty="0" smtClean="0"/>
              <a:t>Writing a 1 to any bit of this register will reset that interrupt. </a:t>
            </a:r>
          </a:p>
          <a:p>
            <a:pPr>
              <a:buFont typeface="Arial" pitchFamily="34" charset="0"/>
              <a:buChar char="•"/>
            </a:pPr>
            <a:r>
              <a:rPr lang="en-US" sz="2000" dirty="0" smtClean="0"/>
              <a:t>Writing a 0 has no effect.</a:t>
            </a:r>
            <a:endParaRPr lang="en-US" sz="20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135977" y="5000625"/>
            <a:ext cx="8872047" cy="147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458200" cy="1261884"/>
          </a:xfrm>
          <a:prstGeom prst="rect">
            <a:avLst/>
          </a:prstGeom>
          <a:noFill/>
        </p:spPr>
        <p:txBody>
          <a:bodyPr wrap="square" rtlCol="0">
            <a:spAutoFit/>
          </a:bodyPr>
          <a:lstStyle/>
          <a:p>
            <a:pPr algn="ctr"/>
            <a:r>
              <a:rPr lang="en-US" dirty="0" smtClean="0">
                <a:solidFill>
                  <a:srgbClr val="FF0000"/>
                </a:solidFill>
              </a:rPr>
              <a:t>2.  </a:t>
            </a:r>
            <a:r>
              <a:rPr lang="en-US" b="1" dirty="0" smtClean="0">
                <a:solidFill>
                  <a:srgbClr val="FF0000"/>
                </a:solidFill>
              </a:rPr>
              <a:t>T0TCR (Timer0 Timer Control Register)</a:t>
            </a:r>
            <a:endParaRPr lang="en-US" dirty="0" smtClean="0">
              <a:solidFill>
                <a:srgbClr val="FF0000"/>
              </a:solidFill>
            </a:endParaRPr>
          </a:p>
          <a:p>
            <a:r>
              <a:rPr lang="en-US" sz="2000" dirty="0" smtClean="0"/>
              <a:t>It is an 8-bit read-write register.</a:t>
            </a:r>
          </a:p>
          <a:p>
            <a:r>
              <a:rPr lang="en-US" sz="2000" dirty="0" smtClean="0"/>
              <a:t>It is used to control the operation of the timer counter.</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644943" y="1371600"/>
            <a:ext cx="8194257" cy="1457325"/>
          </a:xfrm>
          <a:prstGeom prst="rect">
            <a:avLst/>
          </a:prstGeom>
          <a:noFill/>
          <a:ln w="9525">
            <a:noFill/>
            <a:miter lim="800000"/>
            <a:headEnd/>
            <a:tailEnd/>
          </a:ln>
          <a:effectLst/>
        </p:spPr>
      </p:pic>
      <p:sp>
        <p:nvSpPr>
          <p:cNvPr id="4" name="Rectangle 3"/>
          <p:cNvSpPr/>
          <p:nvPr/>
        </p:nvSpPr>
        <p:spPr>
          <a:xfrm>
            <a:off x="1066800" y="3053477"/>
            <a:ext cx="7239000" cy="3139321"/>
          </a:xfrm>
          <a:prstGeom prst="rect">
            <a:avLst/>
          </a:prstGeom>
        </p:spPr>
        <p:txBody>
          <a:bodyPr wrap="square">
            <a:spAutoFit/>
          </a:bodyPr>
          <a:lstStyle/>
          <a:p>
            <a:r>
              <a:rPr lang="en-US" b="1" dirty="0" smtClean="0"/>
              <a:t>Bit 0 – </a:t>
            </a:r>
            <a:r>
              <a:rPr lang="en-US" b="1" dirty="0" smtClean="0">
                <a:solidFill>
                  <a:srgbClr val="FF0000"/>
                </a:solidFill>
              </a:rPr>
              <a:t>Counter Enable</a:t>
            </a:r>
            <a:r>
              <a:rPr lang="en-US" dirty="0" smtClean="0"/>
              <a:t/>
            </a:r>
            <a:br>
              <a:rPr lang="en-US" dirty="0" smtClean="0"/>
            </a:br>
            <a:r>
              <a:rPr lang="en-US" dirty="0" smtClean="0"/>
              <a:t>0 = Counters are disabled</a:t>
            </a:r>
            <a:br>
              <a:rPr lang="en-US" dirty="0" smtClean="0"/>
            </a:br>
            <a:r>
              <a:rPr lang="en-US" dirty="0" smtClean="0"/>
              <a:t>1 = Timer counter and Pre-scale counter are enabled for counting</a:t>
            </a:r>
          </a:p>
          <a:p>
            <a:endParaRPr lang="en-US" dirty="0" smtClean="0"/>
          </a:p>
          <a:p>
            <a:r>
              <a:rPr lang="en-US" b="1" dirty="0" smtClean="0"/>
              <a:t>Bit 1 – </a:t>
            </a:r>
            <a:r>
              <a:rPr lang="en-US" b="1" dirty="0" smtClean="0">
                <a:solidFill>
                  <a:srgbClr val="FF0000"/>
                </a:solidFill>
              </a:rPr>
              <a:t>Counter Reset</a:t>
            </a:r>
            <a:r>
              <a:rPr lang="en-US" dirty="0" smtClean="0"/>
              <a:t/>
            </a:r>
            <a:br>
              <a:rPr lang="en-US" dirty="0" smtClean="0"/>
            </a:br>
            <a:r>
              <a:rPr lang="en-US" dirty="0" smtClean="0"/>
              <a:t>0 = Counter not reset</a:t>
            </a:r>
            <a:br>
              <a:rPr lang="en-US" dirty="0" smtClean="0"/>
            </a:br>
            <a:r>
              <a:rPr lang="en-US" dirty="0" smtClean="0"/>
              <a:t>1 = Timer counter and Pre-scale counter are synchronously reset on next positive edge of PCLK</a:t>
            </a:r>
          </a:p>
          <a:p>
            <a:endParaRPr lang="en-US" dirty="0" smtClean="0"/>
          </a:p>
          <a:p>
            <a:r>
              <a:rPr lang="en-US" dirty="0" smtClean="0"/>
              <a:t>(The purpose of the pre-</a:t>
            </a:r>
            <a:r>
              <a:rPr lang="en-US" dirty="0" err="1" smtClean="0"/>
              <a:t>scaler</a:t>
            </a:r>
            <a:r>
              <a:rPr lang="en-US" dirty="0" smtClean="0"/>
              <a:t> is to allow the timer to be clocked at the rate a user desires.)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5909310"/>
          </a:xfrm>
          <a:prstGeom prst="rect">
            <a:avLst/>
          </a:prstGeom>
          <a:noFill/>
        </p:spPr>
        <p:txBody>
          <a:bodyPr wrap="square" rtlCol="0">
            <a:spAutoFit/>
          </a:bodyPr>
          <a:lstStyle/>
          <a:p>
            <a:pPr algn="ctr"/>
            <a:r>
              <a:rPr lang="en-US" b="1" dirty="0" smtClean="0">
                <a:solidFill>
                  <a:srgbClr val="FF0000"/>
                </a:solidFill>
              </a:rPr>
              <a:t>4.  T0PR (Timer0 Pre-scale Register)</a:t>
            </a:r>
          </a:p>
          <a:p>
            <a:r>
              <a:rPr lang="en-US" dirty="0" smtClean="0"/>
              <a:t>It is a 32-bit register.</a:t>
            </a:r>
          </a:p>
          <a:p>
            <a:r>
              <a:rPr lang="en-US" dirty="0" smtClean="0"/>
              <a:t>It holds the maximum value of the Pre-scale Counter.</a:t>
            </a:r>
          </a:p>
          <a:p>
            <a:r>
              <a:rPr lang="en-US" b="1" dirty="0" smtClean="0"/>
              <a:t> </a:t>
            </a:r>
            <a:endParaRPr lang="en-US" dirty="0" smtClean="0"/>
          </a:p>
          <a:p>
            <a:pPr algn="ctr"/>
            <a:r>
              <a:rPr lang="en-US" b="1" dirty="0" smtClean="0">
                <a:solidFill>
                  <a:srgbClr val="FF0000"/>
                </a:solidFill>
              </a:rPr>
              <a:t>5. </a:t>
            </a:r>
            <a:r>
              <a:rPr lang="en-US" dirty="0" smtClean="0">
                <a:solidFill>
                  <a:srgbClr val="FF0000"/>
                </a:solidFill>
              </a:rPr>
              <a:t> </a:t>
            </a:r>
            <a:r>
              <a:rPr lang="en-US" b="1" dirty="0" smtClean="0">
                <a:solidFill>
                  <a:srgbClr val="FF0000"/>
                </a:solidFill>
              </a:rPr>
              <a:t>T0PC (Timer0 Pre-scale Counter Register)</a:t>
            </a:r>
            <a:endParaRPr lang="en-US" dirty="0" smtClean="0">
              <a:solidFill>
                <a:srgbClr val="FF0000"/>
              </a:solidFill>
            </a:endParaRPr>
          </a:p>
          <a:p>
            <a:r>
              <a:rPr lang="en-US" dirty="0" smtClean="0"/>
              <a:t>It is a 32-bit register.</a:t>
            </a:r>
          </a:p>
          <a:p>
            <a:r>
              <a:rPr lang="en-US" dirty="0" smtClean="0"/>
              <a:t>It controls the division of PCLK by some constant value before it is applied to the Timer Counter.</a:t>
            </a:r>
          </a:p>
          <a:p>
            <a:r>
              <a:rPr lang="en-US" dirty="0" smtClean="0"/>
              <a:t>It is incremented on every PCLK.</a:t>
            </a:r>
          </a:p>
          <a:p>
            <a:r>
              <a:rPr lang="en-US" dirty="0" smtClean="0"/>
              <a:t>When it reaches the value in Pre-scale Register, the Timer Counter is incremented and Pre-scale Counter is reset on next PCLK.</a:t>
            </a:r>
          </a:p>
          <a:p>
            <a:endParaRPr lang="en-US" dirty="0" smtClean="0"/>
          </a:p>
          <a:p>
            <a:pPr algn="ctr"/>
            <a:r>
              <a:rPr lang="en-US" b="1" dirty="0" smtClean="0">
                <a:solidFill>
                  <a:srgbClr val="FF0000"/>
                </a:solidFill>
              </a:rPr>
              <a:t>6. </a:t>
            </a:r>
            <a:r>
              <a:rPr lang="en-US" dirty="0" smtClean="0">
                <a:solidFill>
                  <a:srgbClr val="FF0000"/>
                </a:solidFill>
              </a:rPr>
              <a:t> </a:t>
            </a:r>
            <a:r>
              <a:rPr lang="en-US" b="1" dirty="0" smtClean="0">
                <a:solidFill>
                  <a:srgbClr val="FF0000"/>
                </a:solidFill>
              </a:rPr>
              <a:t>T0MR0-T0MR3 (Timer0 Match Registers)</a:t>
            </a:r>
            <a:endParaRPr lang="en-US" dirty="0" smtClean="0">
              <a:solidFill>
                <a:srgbClr val="FF0000"/>
              </a:solidFill>
            </a:endParaRPr>
          </a:p>
          <a:p>
            <a:r>
              <a:rPr lang="en-US" dirty="0" smtClean="0"/>
              <a:t>These are 32-bit registers.</a:t>
            </a:r>
          </a:p>
          <a:p>
            <a:endParaRPr lang="en-US" dirty="0" smtClean="0"/>
          </a:p>
          <a:p>
            <a:r>
              <a:rPr lang="en-US" dirty="0" smtClean="0"/>
              <a:t>The values stored in these registers are continuously compared with the Timer Counter value.</a:t>
            </a:r>
          </a:p>
          <a:p>
            <a:endParaRPr lang="en-US" dirty="0" smtClean="0"/>
          </a:p>
          <a:p>
            <a:r>
              <a:rPr lang="en-US" dirty="0" smtClean="0"/>
              <a:t>When the two values are equal, the timer can be reset or stop or an interrupt may be generated.  The T0MCR controls what action should be taken on a match.</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77200" cy="1200329"/>
          </a:xfrm>
          <a:prstGeom prst="rect">
            <a:avLst/>
          </a:prstGeom>
          <a:noFill/>
        </p:spPr>
        <p:txBody>
          <a:bodyPr wrap="square" rtlCol="0">
            <a:spAutoFit/>
          </a:bodyPr>
          <a:lstStyle/>
          <a:p>
            <a:pPr algn="ctr"/>
            <a:r>
              <a:rPr lang="en-US" b="1" dirty="0" smtClean="0">
                <a:solidFill>
                  <a:srgbClr val="FF0000"/>
                </a:solidFill>
              </a:rPr>
              <a:t>T0CTCR (Timer0 Counter Control Register)</a:t>
            </a:r>
            <a:endParaRPr lang="en-US" dirty="0" smtClean="0">
              <a:solidFill>
                <a:srgbClr val="FF0000"/>
              </a:solidFill>
            </a:endParaRPr>
          </a:p>
          <a:p>
            <a:r>
              <a:rPr lang="en-US" dirty="0" smtClean="0"/>
              <a:t>It is an 8-bit read-write register.</a:t>
            </a:r>
          </a:p>
          <a:p>
            <a:r>
              <a:rPr lang="en-US" dirty="0" smtClean="0"/>
              <a:t/>
            </a:r>
            <a:br>
              <a:rPr lang="en-US" dirty="0" smtClean="0"/>
            </a:br>
            <a:endParaRPr lang="en-US" dirty="0"/>
          </a:p>
        </p:txBody>
      </p:sp>
      <p:sp>
        <p:nvSpPr>
          <p:cNvPr id="4" name="Rectangle 3"/>
          <p:cNvSpPr/>
          <p:nvPr/>
        </p:nvSpPr>
        <p:spPr>
          <a:xfrm>
            <a:off x="685800" y="1905000"/>
            <a:ext cx="8001000" cy="4524315"/>
          </a:xfrm>
          <a:prstGeom prst="rect">
            <a:avLst/>
          </a:prstGeom>
        </p:spPr>
        <p:txBody>
          <a:bodyPr wrap="square">
            <a:spAutoFit/>
          </a:bodyPr>
          <a:lstStyle/>
          <a:p>
            <a:r>
              <a:rPr lang="en-US" b="1" dirty="0" smtClean="0">
                <a:solidFill>
                  <a:srgbClr val="FF0000"/>
                </a:solidFill>
              </a:rPr>
              <a:t>T0CTCR (Timer0 Counter Control Register)</a:t>
            </a:r>
          </a:p>
          <a:p>
            <a:endParaRPr lang="en-US" dirty="0" smtClean="0"/>
          </a:p>
          <a:p>
            <a:r>
              <a:rPr lang="en-US" dirty="0" smtClean="0"/>
              <a:t>Used to select between timer counter mode.</a:t>
            </a:r>
          </a:p>
          <a:p>
            <a:r>
              <a:rPr lang="en-US" dirty="0" smtClean="0"/>
              <a:t>When in counter mode, it is used to select the pin and edges for counting.</a:t>
            </a:r>
          </a:p>
          <a:p>
            <a:endParaRPr lang="en-US" dirty="0" smtClean="0"/>
          </a:p>
          <a:p>
            <a:r>
              <a:rPr lang="en-US" b="1" dirty="0" smtClean="0">
                <a:solidFill>
                  <a:srgbClr val="FF0000"/>
                </a:solidFill>
              </a:rPr>
              <a:t>Bits 1:0 – Counter/Timer Mode</a:t>
            </a:r>
          </a:p>
          <a:p>
            <a:r>
              <a:rPr lang="en-US" dirty="0" smtClean="0"/>
              <a:t/>
            </a:r>
            <a:br>
              <a:rPr lang="en-US" dirty="0" smtClean="0"/>
            </a:br>
            <a:r>
              <a:rPr lang="en-US" dirty="0" smtClean="0"/>
              <a:t>This field selects which rising edges of PCLK can increment Timer’s </a:t>
            </a:r>
            <a:r>
              <a:rPr lang="en-US" dirty="0" err="1" smtClean="0"/>
              <a:t>Prescale</a:t>
            </a:r>
            <a:r>
              <a:rPr lang="en-US" dirty="0" smtClean="0"/>
              <a:t> Counter (PC), or clear PC and increment Timer Counter (TC).</a:t>
            </a:r>
            <a:br>
              <a:rPr lang="en-US" dirty="0" smtClean="0"/>
            </a:br>
            <a:r>
              <a:rPr lang="en-US" dirty="0" smtClean="0"/>
              <a:t>00 =</a:t>
            </a:r>
            <a:r>
              <a:rPr lang="en-US" b="1" dirty="0" smtClean="0"/>
              <a:t> </a:t>
            </a:r>
            <a:r>
              <a:rPr lang="en-US" dirty="0" smtClean="0"/>
              <a:t>Timer Mode: Every rising edge of PCLK</a:t>
            </a:r>
            <a:br>
              <a:rPr lang="en-US" dirty="0" smtClean="0"/>
            </a:br>
            <a:r>
              <a:rPr lang="en-US" dirty="0" smtClean="0"/>
              <a:t>01 = Counter Mode: TC is incremented on rising edge on the capture input selected by Bits 3:2.</a:t>
            </a:r>
            <a:br>
              <a:rPr lang="en-US" dirty="0" smtClean="0"/>
            </a:br>
            <a:r>
              <a:rPr lang="en-US" dirty="0" smtClean="0"/>
              <a:t>10 = Counter Mode: TC is incremented on falling edge on the capture input selected by Bits 3:2</a:t>
            </a:r>
            <a:br>
              <a:rPr lang="en-US" dirty="0" smtClean="0"/>
            </a:br>
            <a:r>
              <a:rPr lang="en-US" dirty="0" smtClean="0"/>
              <a:t>01 = Counter Mode: TC is incremented on both edges on the capture input selected by Bits 3:2</a:t>
            </a:r>
          </a:p>
        </p:txBody>
      </p:sp>
      <p:pic>
        <p:nvPicPr>
          <p:cNvPr id="3075" name="Picture 3"/>
          <p:cNvPicPr>
            <a:picLocks noChangeAspect="1" noChangeArrowheads="1"/>
          </p:cNvPicPr>
          <p:nvPr/>
        </p:nvPicPr>
        <p:blipFill>
          <a:blip r:embed="rId2"/>
          <a:srcRect/>
          <a:stretch>
            <a:fillRect/>
          </a:stretch>
        </p:blipFill>
        <p:spPr bwMode="auto">
          <a:xfrm>
            <a:off x="1139190" y="990600"/>
            <a:ext cx="6461760" cy="7620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457200"/>
            <a:ext cx="8382000" cy="4431983"/>
          </a:xfrm>
          <a:prstGeom prst="rect">
            <a:avLst/>
          </a:prstGeom>
          <a:noFill/>
        </p:spPr>
        <p:txBody>
          <a:bodyPr wrap="square" rtlCol="0">
            <a:spAutoFit/>
          </a:bodyPr>
          <a:lstStyle/>
          <a:p>
            <a:r>
              <a:rPr lang="en-US" sz="2400" b="1" dirty="0" smtClean="0">
                <a:solidFill>
                  <a:srgbClr val="FF0000"/>
                </a:solidFill>
              </a:rPr>
              <a:t>Bits 3:2 – Count Input Select</a:t>
            </a:r>
            <a:r>
              <a:rPr lang="en-US" sz="2400" dirty="0" smtClean="0"/>
              <a:t/>
            </a:r>
            <a:br>
              <a:rPr lang="en-US" sz="2400" dirty="0" smtClean="0"/>
            </a:br>
            <a:r>
              <a:rPr lang="en-US" sz="2400" dirty="0" smtClean="0"/>
              <a:t>When bits 1:0 in this register are not 00, these bits select which capture pin is sampled for clocking.</a:t>
            </a:r>
            <a:br>
              <a:rPr lang="en-US" sz="2400" dirty="0" smtClean="0"/>
            </a:br>
            <a:r>
              <a:rPr lang="en-US" sz="2400" dirty="0" smtClean="0"/>
              <a:t>00 = CAP0.0</a:t>
            </a:r>
            <a:br>
              <a:rPr lang="en-US" sz="2400" dirty="0" smtClean="0"/>
            </a:br>
            <a:r>
              <a:rPr lang="en-US" sz="2400" dirty="0" smtClean="0"/>
              <a:t>01 = CAP0.1</a:t>
            </a:r>
            <a:br>
              <a:rPr lang="en-US" sz="2400" dirty="0" smtClean="0"/>
            </a:br>
            <a:r>
              <a:rPr lang="en-US" sz="2400" dirty="0" smtClean="0"/>
              <a:t>10 = CAP0.2</a:t>
            </a:r>
            <a:br>
              <a:rPr lang="en-US" sz="2400" dirty="0" smtClean="0"/>
            </a:br>
            <a:r>
              <a:rPr lang="en-US" sz="2400" dirty="0" smtClean="0"/>
              <a:t>11 = CAP0.3</a:t>
            </a:r>
          </a:p>
          <a:p>
            <a:r>
              <a:rPr lang="en-US" sz="2400" b="1" dirty="0" smtClean="0"/>
              <a:t>Note </a:t>
            </a:r>
            <a:r>
              <a:rPr lang="en-US" sz="2400" dirty="0" smtClean="0"/>
              <a:t>: If counter mode is selected for a certain capture (CAP) input, then the corresponding 3 bits in the T0CCR register must be programmed as 000. Capture and/or interrupt can be selected for other CAP inputs.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6247864"/>
          </a:xfrm>
          <a:prstGeom prst="rect">
            <a:avLst/>
          </a:prstGeom>
        </p:spPr>
        <p:txBody>
          <a:bodyPr wrap="square">
            <a:spAutoFit/>
          </a:bodyPr>
          <a:lstStyle/>
          <a:p>
            <a:pPr>
              <a:buFont typeface="Arial" pitchFamily="34" charset="0"/>
              <a:buChar char="•"/>
            </a:pPr>
            <a:r>
              <a:rPr lang="en-US" sz="2000" dirty="0" smtClean="0">
                <a:solidFill>
                  <a:srgbClr val="FF0000"/>
                </a:solidFill>
              </a:rPr>
              <a:t>Pipeline techniques </a:t>
            </a:r>
            <a:r>
              <a:rPr lang="en-US" sz="2000" dirty="0" smtClean="0"/>
              <a:t>are employed</a:t>
            </a:r>
          </a:p>
          <a:p>
            <a:pPr>
              <a:buFont typeface="Arial" pitchFamily="34" charset="0"/>
              <a:buChar char="•"/>
            </a:pPr>
            <a:endParaRPr lang="en-US" sz="2000" dirty="0" smtClean="0"/>
          </a:p>
          <a:p>
            <a:pPr>
              <a:buFont typeface="Arial" pitchFamily="34" charset="0"/>
              <a:buChar char="•"/>
            </a:pPr>
            <a:r>
              <a:rPr lang="en-US" sz="2000" dirty="0" smtClean="0"/>
              <a:t>The ARM7TDMI-S processor has </a:t>
            </a:r>
            <a:r>
              <a:rPr lang="en-US" sz="2000" dirty="0" smtClean="0">
                <a:solidFill>
                  <a:srgbClr val="FF0000"/>
                </a:solidFill>
              </a:rPr>
              <a:t>THUMB mode  </a:t>
            </a:r>
            <a:r>
              <a:rPr lang="en-US" sz="2000" dirty="0" smtClean="0"/>
              <a:t>for  </a:t>
            </a:r>
            <a:r>
              <a:rPr lang="en-US" sz="2000" dirty="0" smtClean="0">
                <a:solidFill>
                  <a:srgbClr val="FF0000"/>
                </a:solidFill>
              </a:rPr>
              <a:t>high-volume applications </a:t>
            </a:r>
            <a:r>
              <a:rPr lang="en-US" sz="2000" dirty="0" smtClean="0"/>
              <a:t>(memory restrictions, code density).</a:t>
            </a:r>
          </a:p>
          <a:p>
            <a:endParaRPr lang="en-US" sz="2000" dirty="0" smtClean="0"/>
          </a:p>
          <a:p>
            <a:pPr>
              <a:buFont typeface="Arial" pitchFamily="34" charset="0"/>
              <a:buChar char="•"/>
            </a:pPr>
            <a:r>
              <a:rPr lang="en-US" sz="2000" dirty="0" smtClean="0"/>
              <a:t>THUMB is a super-reduced instruction set. </a:t>
            </a:r>
          </a:p>
          <a:p>
            <a:endParaRPr lang="en-US" sz="2000" dirty="0" smtClean="0"/>
          </a:p>
          <a:p>
            <a:r>
              <a:rPr lang="en-US" sz="2000" dirty="0" smtClean="0"/>
              <a:t>Essentially, the ARM7TDMI-S processor has two instruction sets:</a:t>
            </a:r>
          </a:p>
          <a:p>
            <a:r>
              <a:rPr lang="en-US" sz="2000" dirty="0" smtClean="0"/>
              <a:t>1.  The standard 32-bit ARM instruction set. </a:t>
            </a:r>
          </a:p>
          <a:p>
            <a:pPr marL="457200" indent="-457200">
              <a:buAutoNum type="arabicPeriod" startAt="2"/>
            </a:pPr>
            <a:r>
              <a:rPr lang="en-US" sz="2000" dirty="0" smtClean="0"/>
              <a:t>A 16-bit THUMB instruction set.</a:t>
            </a:r>
          </a:p>
          <a:p>
            <a:pPr marL="457200" indent="-457200">
              <a:buAutoNum type="arabicPeriod" startAt="2"/>
            </a:pPr>
            <a:endParaRPr lang="en-US" sz="2000" dirty="0" smtClean="0"/>
          </a:p>
          <a:p>
            <a:pPr marL="457200" indent="-457200"/>
            <a:r>
              <a:rPr lang="en-US" sz="2000" dirty="0" smtClean="0">
                <a:solidFill>
                  <a:srgbClr val="FF0000"/>
                </a:solidFill>
              </a:rPr>
              <a:t>ADV. OF THUMB MODE</a:t>
            </a:r>
          </a:p>
          <a:p>
            <a:pPr marL="457200" indent="-457200">
              <a:buAutoNum type="arabicPeriod" startAt="2"/>
            </a:pPr>
            <a:endParaRPr lang="en-US" sz="2000" dirty="0" smtClean="0"/>
          </a:p>
          <a:p>
            <a:pPr>
              <a:buFont typeface="Arial" pitchFamily="34" charset="0"/>
              <a:buChar char="•"/>
            </a:pPr>
            <a:r>
              <a:rPr lang="en-US" sz="2000" dirty="0" smtClean="0"/>
              <a:t>The THUMB set’s 16-bit instruction length allows it to approach twice the density of standard ARM code while retaining most of the ARM’s  performance advantage over a traditional 16-bit processor using 16-bit registers. </a:t>
            </a:r>
          </a:p>
          <a:p>
            <a:pPr>
              <a:buFont typeface="Arial" pitchFamily="34" charset="0"/>
              <a:buChar char="•"/>
            </a:pPr>
            <a:endParaRPr lang="en-US" sz="2000" dirty="0" smtClean="0"/>
          </a:p>
          <a:p>
            <a:pPr>
              <a:buFont typeface="Arial" pitchFamily="34" charset="0"/>
              <a:buChar char="•"/>
            </a:pPr>
            <a:r>
              <a:rPr lang="en-US" sz="2000" dirty="0" smtClean="0"/>
              <a:t>This is possible because THUMB code operates on the same 32-bit register set as ARM code.</a:t>
            </a: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382000" cy="1477328"/>
          </a:xfrm>
          <a:prstGeom prst="rect">
            <a:avLst/>
          </a:prstGeom>
          <a:noFill/>
        </p:spPr>
        <p:txBody>
          <a:bodyPr wrap="square" rtlCol="0">
            <a:spAutoFit/>
          </a:bodyPr>
          <a:lstStyle/>
          <a:p>
            <a:pPr algn="ctr"/>
            <a:r>
              <a:rPr lang="en-US" dirty="0" smtClean="0">
                <a:solidFill>
                  <a:srgbClr val="FF0000"/>
                </a:solidFill>
              </a:rPr>
              <a:t> </a:t>
            </a:r>
            <a:r>
              <a:rPr lang="en-US" b="1" dirty="0" smtClean="0">
                <a:solidFill>
                  <a:srgbClr val="FF0000"/>
                </a:solidFill>
              </a:rPr>
              <a:t>T0MCR (Timer0 Match Control Register)</a:t>
            </a:r>
            <a:endParaRPr lang="en-US" dirty="0" smtClean="0">
              <a:solidFill>
                <a:srgbClr val="FF0000"/>
              </a:solidFill>
            </a:endParaRPr>
          </a:p>
          <a:p>
            <a:r>
              <a:rPr lang="en-US" dirty="0" smtClean="0"/>
              <a:t>It is a 16-bit register.</a:t>
            </a:r>
          </a:p>
          <a:p>
            <a:r>
              <a:rPr lang="en-US" dirty="0" smtClean="0"/>
              <a:t>It controls what action is to be taken on a match between the Match Registers and Timer Counter.</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520786" y="1676400"/>
            <a:ext cx="8242214" cy="962025"/>
          </a:xfrm>
          <a:prstGeom prst="rect">
            <a:avLst/>
          </a:prstGeom>
          <a:noFill/>
          <a:ln w="9525">
            <a:noFill/>
            <a:miter lim="800000"/>
            <a:headEnd/>
            <a:tailEnd/>
          </a:ln>
          <a:effectLst/>
        </p:spPr>
      </p:pic>
      <p:sp>
        <p:nvSpPr>
          <p:cNvPr id="4" name="TextBox 3"/>
          <p:cNvSpPr txBox="1"/>
          <p:nvPr/>
        </p:nvSpPr>
        <p:spPr>
          <a:xfrm>
            <a:off x="457200" y="2895600"/>
            <a:ext cx="8458200" cy="3693319"/>
          </a:xfrm>
          <a:prstGeom prst="rect">
            <a:avLst/>
          </a:prstGeom>
          <a:noFill/>
        </p:spPr>
        <p:txBody>
          <a:bodyPr wrap="square" rtlCol="0">
            <a:spAutoFit/>
          </a:bodyPr>
          <a:lstStyle/>
          <a:p>
            <a:r>
              <a:rPr lang="en-US" b="1" dirty="0" smtClean="0"/>
              <a:t>Bit 0 – MR0I (Match register 0 interrupt)</a:t>
            </a:r>
            <a:r>
              <a:rPr lang="en-US" dirty="0" smtClean="0"/>
              <a:t/>
            </a:r>
            <a:br>
              <a:rPr lang="en-US" dirty="0" smtClean="0"/>
            </a:br>
            <a:r>
              <a:rPr lang="en-US" dirty="0" smtClean="0"/>
              <a:t>0 = This interrupt is disabled</a:t>
            </a:r>
            <a:br>
              <a:rPr lang="en-US" dirty="0" smtClean="0"/>
            </a:br>
            <a:r>
              <a:rPr lang="en-US" dirty="0" smtClean="0"/>
              <a:t>1 = Interrupt on MR0. An interrupt is generated when MR0 matches the value in TC (Timer Counter)</a:t>
            </a:r>
          </a:p>
          <a:p>
            <a:r>
              <a:rPr lang="en-US" b="1" dirty="0" smtClean="0"/>
              <a:t>Bit 1 – MR0R (Match register 0 reset)</a:t>
            </a:r>
            <a:r>
              <a:rPr lang="en-US" dirty="0" smtClean="0"/>
              <a:t/>
            </a:r>
            <a:br>
              <a:rPr lang="en-US" dirty="0" smtClean="0"/>
            </a:br>
            <a:r>
              <a:rPr lang="en-US" dirty="0" smtClean="0"/>
              <a:t>0 = This feature is disabled</a:t>
            </a:r>
            <a:br>
              <a:rPr lang="en-US" dirty="0" smtClean="0"/>
            </a:br>
            <a:r>
              <a:rPr lang="en-US" dirty="0" smtClean="0"/>
              <a:t>1 = Reset on MR0. The TC (Timer Counter) will be reset if MR0 matches it</a:t>
            </a:r>
          </a:p>
          <a:p>
            <a:r>
              <a:rPr lang="en-US" b="1" dirty="0" smtClean="0"/>
              <a:t>Bit 2 – MR0S (Match register 0 stop)</a:t>
            </a:r>
            <a:r>
              <a:rPr lang="en-US" dirty="0" smtClean="0"/>
              <a:t/>
            </a:r>
            <a:br>
              <a:rPr lang="en-US" dirty="0" smtClean="0"/>
            </a:br>
            <a:r>
              <a:rPr lang="en-US" dirty="0" smtClean="0"/>
              <a:t>0 = This feature is disabled</a:t>
            </a:r>
            <a:br>
              <a:rPr lang="en-US" dirty="0" smtClean="0"/>
            </a:br>
            <a:r>
              <a:rPr lang="en-US" dirty="0" smtClean="0"/>
              <a:t>1 = Stop on MR0. The TC (Timer Counter) and PC (</a:t>
            </a:r>
            <a:r>
              <a:rPr lang="en-US" dirty="0" err="1" smtClean="0"/>
              <a:t>Prescale</a:t>
            </a:r>
            <a:r>
              <a:rPr lang="en-US" dirty="0" smtClean="0"/>
              <a:t> Counter) is stopped and Counter Enable bit in T0TCR is set to 0 if MR0 matches TC</a:t>
            </a:r>
          </a:p>
          <a:p>
            <a:r>
              <a:rPr lang="en-US" dirty="0" smtClean="0"/>
              <a:t>MR1, MR2 and MR3 bits function in the same manner as MR0 bits.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228600"/>
            <a:ext cx="6934200" cy="4097941"/>
          </a:xfrm>
          <a:prstGeom prst="rect">
            <a:avLst/>
          </a:prstGeom>
          <a:noFill/>
          <a:ln w="9525">
            <a:noFill/>
            <a:miter lim="800000"/>
            <a:headEnd/>
            <a:tailEnd/>
          </a:ln>
          <a:effectLst/>
        </p:spPr>
      </p:pic>
      <p:sp>
        <p:nvSpPr>
          <p:cNvPr id="3" name="TextBox 2"/>
          <p:cNvSpPr txBox="1"/>
          <p:nvPr/>
        </p:nvSpPr>
        <p:spPr>
          <a:xfrm>
            <a:off x="7244921" y="621268"/>
            <a:ext cx="1060879" cy="461665"/>
          </a:xfrm>
          <a:prstGeom prst="rect">
            <a:avLst/>
          </a:prstGeom>
          <a:noFill/>
        </p:spPr>
        <p:txBody>
          <a:bodyPr wrap="square" rtlCol="0">
            <a:spAutoFit/>
          </a:bodyPr>
          <a:lstStyle/>
          <a:p>
            <a:r>
              <a:rPr lang="en-US" sz="2400" b="1" dirty="0" smtClean="0">
                <a:solidFill>
                  <a:srgbClr val="FF0000"/>
                </a:solidFill>
              </a:rPr>
              <a:t>ADC</a:t>
            </a:r>
            <a:r>
              <a:rPr lang="en-US" b="1" dirty="0" smtClean="0">
                <a:solidFill>
                  <a:srgbClr val="FF0000"/>
                </a:solidFill>
              </a:rPr>
              <a:t> </a:t>
            </a:r>
            <a:r>
              <a:rPr lang="en-US" dirty="0" smtClean="0"/>
              <a:t> </a:t>
            </a:r>
            <a:endParaRPr lang="en-US" dirty="0"/>
          </a:p>
        </p:txBody>
      </p:sp>
      <p:sp>
        <p:nvSpPr>
          <p:cNvPr id="4" name="TextBox 3"/>
          <p:cNvSpPr txBox="1"/>
          <p:nvPr/>
        </p:nvSpPr>
        <p:spPr>
          <a:xfrm>
            <a:off x="457200" y="4419600"/>
            <a:ext cx="8382000" cy="1938992"/>
          </a:xfrm>
          <a:prstGeom prst="rect">
            <a:avLst/>
          </a:prstGeom>
          <a:noFill/>
        </p:spPr>
        <p:txBody>
          <a:bodyPr wrap="square" rtlCol="0">
            <a:spAutoFit/>
          </a:bodyPr>
          <a:lstStyle/>
          <a:p>
            <a:pPr>
              <a:buFont typeface="Arial" pitchFamily="34" charset="0"/>
              <a:buChar char="•"/>
            </a:pPr>
            <a:r>
              <a:rPr lang="en-US" sz="2000" dirty="0" smtClean="0"/>
              <a:t>Analog to Digital Converter(</a:t>
            </a:r>
            <a:r>
              <a:rPr lang="en-US" sz="2000" b="1" dirty="0" smtClean="0"/>
              <a:t>ADC</a:t>
            </a:r>
            <a:r>
              <a:rPr lang="en-US" sz="2000" dirty="0" smtClean="0"/>
              <a:t>) is used to convert analog signal into digital form. </a:t>
            </a:r>
          </a:p>
          <a:p>
            <a:pPr>
              <a:buFont typeface="Arial" pitchFamily="34" charset="0"/>
              <a:buChar char="•"/>
            </a:pPr>
            <a:r>
              <a:rPr lang="en-US" sz="2000" b="1" dirty="0" smtClean="0">
                <a:solidFill>
                  <a:srgbClr val="FF0000"/>
                </a:solidFill>
              </a:rPr>
              <a:t>LPC2148</a:t>
            </a:r>
            <a:r>
              <a:rPr lang="en-US" sz="2000" dirty="0" smtClean="0">
                <a:solidFill>
                  <a:srgbClr val="FF0000"/>
                </a:solidFill>
              </a:rPr>
              <a:t> </a:t>
            </a:r>
            <a:r>
              <a:rPr lang="en-US" sz="2000" dirty="0" smtClean="0"/>
              <a:t>has two inbuilt 10-bit </a:t>
            </a:r>
            <a:r>
              <a:rPr lang="en-US" sz="2000" b="1" dirty="0" smtClean="0"/>
              <a:t>ADC</a:t>
            </a:r>
            <a:r>
              <a:rPr lang="en-US" sz="2000" dirty="0" smtClean="0"/>
              <a:t> i.e.  </a:t>
            </a:r>
            <a:r>
              <a:rPr lang="en-US" sz="2000" b="1" dirty="0" smtClean="0">
                <a:solidFill>
                  <a:srgbClr val="FF0000"/>
                </a:solidFill>
              </a:rPr>
              <a:t>ADC0 &amp; ADC1.</a:t>
            </a:r>
          </a:p>
          <a:p>
            <a:pPr>
              <a:buFont typeface="Arial" pitchFamily="34" charset="0"/>
              <a:buChar char="•"/>
            </a:pPr>
            <a:r>
              <a:rPr lang="en-US" sz="2000" b="1" dirty="0" smtClean="0">
                <a:solidFill>
                  <a:srgbClr val="FF0000"/>
                </a:solidFill>
              </a:rPr>
              <a:t>ADC0 has 6 channels &amp; ADC1 has 8 channels</a:t>
            </a:r>
            <a:r>
              <a:rPr lang="en-US" sz="2000" dirty="0" smtClean="0"/>
              <a:t>. Hence, we can connect 6 distinct types of input analog signals to ADC0 and 8 distinct types of input analog signals to ADC1.</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143250" y="142259"/>
            <a:ext cx="5848350" cy="6006129"/>
          </a:xfrm>
          <a:prstGeom prst="rect">
            <a:avLst/>
          </a:prstGeom>
          <a:noFill/>
          <a:ln w="9525">
            <a:noFill/>
            <a:miter lim="800000"/>
            <a:headEnd/>
            <a:tailEnd/>
          </a:ln>
          <a:effectLst/>
        </p:spPr>
      </p:pic>
      <p:sp>
        <p:nvSpPr>
          <p:cNvPr id="3" name="TextBox 2"/>
          <p:cNvSpPr txBox="1"/>
          <p:nvPr/>
        </p:nvSpPr>
        <p:spPr>
          <a:xfrm>
            <a:off x="381001" y="452021"/>
            <a:ext cx="2762249" cy="5632311"/>
          </a:xfrm>
          <a:prstGeom prst="rect">
            <a:avLst/>
          </a:prstGeom>
          <a:noFill/>
        </p:spPr>
        <p:txBody>
          <a:bodyPr wrap="square" rtlCol="0">
            <a:spAutoFit/>
          </a:bodyPr>
          <a:lstStyle/>
          <a:p>
            <a:pPr>
              <a:buFont typeface="Arial" pitchFamily="34" charset="0"/>
              <a:buChar char="•"/>
            </a:pPr>
            <a:r>
              <a:rPr lang="en-US" dirty="0" smtClean="0"/>
              <a:t> </a:t>
            </a:r>
            <a:r>
              <a:rPr lang="en-US" sz="2400" dirty="0" smtClean="0"/>
              <a:t>These converters are single 10-bit successive approximation ADCs. </a:t>
            </a:r>
          </a:p>
          <a:p>
            <a:pPr>
              <a:buFont typeface="Arial" pitchFamily="34" charset="0"/>
              <a:buChar char="•"/>
            </a:pPr>
            <a:endParaRPr lang="en-US" sz="2400" dirty="0" smtClean="0"/>
          </a:p>
          <a:p>
            <a:pPr>
              <a:buFont typeface="Arial" pitchFamily="34" charset="0"/>
              <a:buChar char="•"/>
            </a:pPr>
            <a:r>
              <a:rPr lang="en-US" sz="2400" dirty="0" smtClean="0"/>
              <a:t>While ADC0 has six channels, ADC1 has eight channels. </a:t>
            </a:r>
          </a:p>
          <a:p>
            <a:pPr>
              <a:buFont typeface="Arial" pitchFamily="34" charset="0"/>
              <a:buChar char="•"/>
            </a:pPr>
            <a:endParaRPr lang="en-US" sz="2400" dirty="0"/>
          </a:p>
          <a:p>
            <a:pPr>
              <a:buFont typeface="Arial" pitchFamily="34" charset="0"/>
              <a:buChar char="•"/>
            </a:pPr>
            <a:r>
              <a:rPr lang="en-US" sz="2400" dirty="0" smtClean="0"/>
              <a:t>Therefore, total number of available ADC inputs for LPC2148 is </a:t>
            </a:r>
            <a:r>
              <a:rPr lang="en-US" sz="2400" b="1" dirty="0" smtClean="0"/>
              <a:t>14</a:t>
            </a:r>
            <a:r>
              <a:rPr lang="en-US" dirty="0" smtClean="0"/>
              <a: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6340197"/>
          </a:xfrm>
          <a:prstGeom prst="rect">
            <a:avLst/>
          </a:prstGeom>
          <a:noFill/>
        </p:spPr>
        <p:txBody>
          <a:bodyPr wrap="square" rtlCol="0">
            <a:spAutoFit/>
          </a:bodyPr>
          <a:lstStyle/>
          <a:p>
            <a:pPr algn="ctr"/>
            <a:r>
              <a:rPr lang="en-US" sz="2400" b="1" dirty="0" smtClean="0">
                <a:solidFill>
                  <a:srgbClr val="FF0000"/>
                </a:solidFill>
              </a:rPr>
              <a:t>Digital to Analog Converter (DAC)</a:t>
            </a:r>
          </a:p>
          <a:p>
            <a:pPr algn="ctr"/>
            <a:endParaRPr lang="en-US" sz="2400" b="1" dirty="0" smtClean="0">
              <a:solidFill>
                <a:srgbClr val="FF0000"/>
              </a:solidFill>
            </a:endParaRPr>
          </a:p>
          <a:p>
            <a:pPr algn="just">
              <a:buFont typeface="Arial" pitchFamily="34" charset="0"/>
              <a:buChar char="•"/>
            </a:pPr>
            <a:r>
              <a:rPr lang="en-US" sz="2000" dirty="0" smtClean="0"/>
              <a:t>Digital to Analog Converter (DAC) are mostly used to generate analog signals (e.g. sine wave, triangular wave etc.) from digital values.</a:t>
            </a:r>
          </a:p>
          <a:p>
            <a:pPr algn="just">
              <a:buFont typeface="Arial" pitchFamily="34" charset="0"/>
              <a:buChar char="•"/>
            </a:pPr>
            <a:endParaRPr lang="en-US" sz="2000" dirty="0" smtClean="0"/>
          </a:p>
          <a:p>
            <a:pPr algn="just"/>
            <a:r>
              <a:rPr lang="en-US" sz="2000" dirty="0" smtClean="0"/>
              <a:t>LPC2148 has 10-bit DAC with resistor string architecture. It also works in Power down mode.</a:t>
            </a:r>
          </a:p>
          <a:p>
            <a:pPr algn="just"/>
            <a:endParaRPr lang="en-US" sz="2000" dirty="0" smtClean="0"/>
          </a:p>
          <a:p>
            <a:pPr algn="just"/>
            <a:r>
              <a:rPr lang="en-US" sz="2000" dirty="0" smtClean="0"/>
              <a:t>LPC2148 has Analog output pin (AOUT) on chip, where we can get digital value in the form of Analog output voltage.</a:t>
            </a:r>
          </a:p>
          <a:p>
            <a:pPr algn="just"/>
            <a:endParaRPr lang="en-US" sz="2000" dirty="0" smtClean="0"/>
          </a:p>
          <a:p>
            <a:pPr algn="just"/>
            <a:r>
              <a:rPr lang="en-US" sz="2000" dirty="0" smtClean="0"/>
              <a:t>The Analog voltage on AOUT pin is calculated as ((</a:t>
            </a:r>
            <a:r>
              <a:rPr lang="en-US" sz="2000" b="1" dirty="0" smtClean="0"/>
              <a:t>VALUE</a:t>
            </a:r>
            <a:r>
              <a:rPr lang="en-US" sz="2000" dirty="0" smtClean="0"/>
              <a:t>/1024) * VREF).</a:t>
            </a:r>
          </a:p>
          <a:p>
            <a:pPr algn="just"/>
            <a:endParaRPr lang="en-US" sz="2000" dirty="0" smtClean="0"/>
          </a:p>
          <a:p>
            <a:pPr algn="just"/>
            <a:r>
              <a:rPr lang="en-US" sz="2000" dirty="0" smtClean="0"/>
              <a:t> Hence, we can change voltage by changing </a:t>
            </a:r>
            <a:r>
              <a:rPr lang="en-US" sz="2000" b="1" dirty="0" smtClean="0"/>
              <a:t>VALUE </a:t>
            </a:r>
            <a:r>
              <a:rPr lang="en-US" sz="2000" dirty="0" smtClean="0"/>
              <a:t>(10-bit digital value) field in </a:t>
            </a:r>
            <a:r>
              <a:rPr lang="en-US" sz="2000" b="1" dirty="0" smtClean="0"/>
              <a:t>DACR</a:t>
            </a:r>
            <a:r>
              <a:rPr lang="en-US" sz="2000" dirty="0" smtClean="0"/>
              <a:t> (DAC Register).</a:t>
            </a:r>
          </a:p>
          <a:p>
            <a:pPr algn="just"/>
            <a:endParaRPr lang="en-US" sz="2000" dirty="0" smtClean="0"/>
          </a:p>
          <a:p>
            <a:r>
              <a:rPr lang="en-US" sz="2000" dirty="0" smtClean="0"/>
              <a:t>e.g. if we set </a:t>
            </a:r>
            <a:r>
              <a:rPr lang="en-US" sz="2000" b="1" dirty="0" smtClean="0"/>
              <a:t>VALUE</a:t>
            </a:r>
            <a:r>
              <a:rPr lang="en-US" sz="2000" dirty="0" smtClean="0"/>
              <a:t> = 512,</a:t>
            </a:r>
            <a:br>
              <a:rPr lang="en-US" sz="2000" dirty="0" smtClean="0"/>
            </a:br>
            <a:r>
              <a:rPr lang="en-US" sz="2000" dirty="0" smtClean="0"/>
              <a:t>then, we can get analog voltage on AOUT pin as ((512/1024) * VREF) = VREF/2.</a:t>
            </a:r>
          </a:p>
          <a:p>
            <a:pPr algn="just"/>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381000"/>
            <a:ext cx="8382000" cy="5201424"/>
          </a:xfrm>
          <a:prstGeom prst="rect">
            <a:avLst/>
          </a:prstGeom>
          <a:noFill/>
        </p:spPr>
        <p:txBody>
          <a:bodyPr wrap="square" rtlCol="0">
            <a:spAutoFit/>
          </a:bodyPr>
          <a:lstStyle/>
          <a:p>
            <a:r>
              <a:rPr lang="en-US" sz="2000" b="1" dirty="0" smtClean="0">
                <a:solidFill>
                  <a:srgbClr val="FF0000"/>
                </a:solidFill>
              </a:rPr>
              <a:t>1. AOUT (Analog Output)</a:t>
            </a:r>
            <a:endParaRPr lang="en-US" sz="2000" dirty="0" smtClean="0">
              <a:solidFill>
                <a:srgbClr val="FF0000"/>
              </a:solidFill>
            </a:endParaRPr>
          </a:p>
          <a:p>
            <a:r>
              <a:rPr lang="en-US" sz="2000" dirty="0" smtClean="0"/>
              <a:t>This is Analog Output pin of LPC2148 DAC peripheral where we can get Analog output voltage from digital value. </a:t>
            </a:r>
            <a:r>
              <a:rPr lang="en-US" sz="2000" b="1" dirty="0" smtClean="0"/>
              <a:t> </a:t>
            </a:r>
            <a:endParaRPr lang="en-US" sz="2000" dirty="0" smtClean="0"/>
          </a:p>
          <a:p>
            <a:r>
              <a:rPr lang="en-US" sz="2000" b="1" dirty="0" smtClean="0">
                <a:solidFill>
                  <a:srgbClr val="FF0000"/>
                </a:solidFill>
              </a:rPr>
              <a:t>2. VREF (Voltage Reference)</a:t>
            </a:r>
            <a:endParaRPr lang="en-US" sz="2000" dirty="0" smtClean="0">
              <a:solidFill>
                <a:srgbClr val="FF0000"/>
              </a:solidFill>
            </a:endParaRPr>
          </a:p>
          <a:p>
            <a:r>
              <a:rPr lang="en-US" sz="2000" dirty="0" smtClean="0"/>
              <a:t>Provides Voltage Reference for DAC.</a:t>
            </a:r>
          </a:p>
          <a:p>
            <a:r>
              <a:rPr lang="en-US" sz="2000" b="1" dirty="0" smtClean="0">
                <a:solidFill>
                  <a:srgbClr val="FF0000"/>
                </a:solidFill>
              </a:rPr>
              <a:t>3. VDDA&amp; VSSA (Analog Power and Ground)</a:t>
            </a:r>
            <a:endParaRPr lang="en-US" sz="2000" dirty="0" smtClean="0">
              <a:solidFill>
                <a:srgbClr val="FF0000"/>
              </a:solidFill>
            </a:endParaRPr>
          </a:p>
          <a:p>
            <a:r>
              <a:rPr lang="en-US" sz="2000" dirty="0" smtClean="0"/>
              <a:t>These are the power and ground pins for DAC. These should be same as VDD&amp; VSS.</a:t>
            </a:r>
          </a:p>
          <a:p>
            <a:pPr algn="ctr"/>
            <a:endParaRPr lang="en-US" sz="2000" b="1" dirty="0" smtClean="0">
              <a:solidFill>
                <a:srgbClr val="FF0000"/>
              </a:solidFill>
            </a:endParaRPr>
          </a:p>
          <a:p>
            <a:pPr algn="ctr"/>
            <a:r>
              <a:rPr lang="en-US" sz="2000" b="1" dirty="0" smtClean="0">
                <a:solidFill>
                  <a:srgbClr val="FF0000"/>
                </a:solidFill>
              </a:rPr>
              <a:t>Register used for DAC</a:t>
            </a:r>
          </a:p>
          <a:p>
            <a:r>
              <a:rPr lang="en-US" sz="2000" dirty="0" smtClean="0"/>
              <a:t> </a:t>
            </a:r>
            <a:r>
              <a:rPr lang="en-US" sz="2000" b="1" dirty="0" smtClean="0"/>
              <a:t>DACR (DAC Register)</a:t>
            </a:r>
            <a:endParaRPr lang="en-US" sz="2000" dirty="0" smtClean="0"/>
          </a:p>
          <a:p>
            <a:r>
              <a:rPr lang="en-US" sz="2000" dirty="0" smtClean="0"/>
              <a:t>DACR is a 32-bit register.</a:t>
            </a:r>
          </a:p>
          <a:p>
            <a:r>
              <a:rPr lang="en-US" sz="2000" dirty="0" smtClean="0"/>
              <a:t>It is a read-write register.</a:t>
            </a:r>
          </a:p>
          <a:p>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2"/>
          <a:srcRect/>
          <a:stretch>
            <a:fillRect/>
          </a:stretch>
        </p:blipFill>
        <p:spPr bwMode="auto">
          <a:xfrm>
            <a:off x="1981200" y="4933950"/>
            <a:ext cx="6057900" cy="100965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457200"/>
            <a:ext cx="8458200" cy="3693319"/>
          </a:xfrm>
          <a:prstGeom prst="rect">
            <a:avLst/>
          </a:prstGeom>
          <a:noFill/>
        </p:spPr>
        <p:txBody>
          <a:bodyPr wrap="square" rtlCol="0">
            <a:spAutoFit/>
          </a:bodyPr>
          <a:lstStyle/>
          <a:p>
            <a:r>
              <a:rPr lang="en-US" b="1" dirty="0" smtClean="0"/>
              <a:t>Bit 5:0 – RESERVED</a:t>
            </a:r>
            <a:endParaRPr lang="en-US" dirty="0" smtClean="0"/>
          </a:p>
          <a:p>
            <a:r>
              <a:rPr lang="en-US" b="1" dirty="0" smtClean="0"/>
              <a:t>Bits 15:6 – VALUE</a:t>
            </a:r>
            <a:r>
              <a:rPr lang="en-US" dirty="0" smtClean="0"/>
              <a:t/>
            </a:r>
            <a:br>
              <a:rPr lang="en-US" dirty="0" smtClean="0"/>
            </a:br>
            <a:r>
              <a:rPr lang="en-US" dirty="0" smtClean="0"/>
              <a:t>This field contains the 10-bit digital value that is to be converted in to Analog voltage. We can get Analog output voltage on AOUT pin and it is calculated with the formula (VALUE/1024) * VREF.</a:t>
            </a:r>
          </a:p>
          <a:p>
            <a:r>
              <a:rPr lang="en-US" b="1" dirty="0" smtClean="0"/>
              <a:t>Bit 16 – BIAS</a:t>
            </a:r>
            <a:r>
              <a:rPr lang="en-US" dirty="0" smtClean="0"/>
              <a:t/>
            </a:r>
            <a:br>
              <a:rPr lang="en-US" dirty="0" smtClean="0"/>
            </a:br>
            <a:r>
              <a:rPr lang="en-US" dirty="0" smtClean="0"/>
              <a:t>0 = Maximum settling time of 1µsec and maximum current is 700µA</a:t>
            </a:r>
            <a:br>
              <a:rPr lang="en-US" dirty="0" smtClean="0"/>
            </a:br>
            <a:r>
              <a:rPr lang="en-US" dirty="0" smtClean="0"/>
              <a:t>1 = Settling time of 2.5µsec and maximum current is 350µA</a:t>
            </a:r>
            <a:br>
              <a:rPr lang="en-US" dirty="0" smtClean="0"/>
            </a:br>
            <a:r>
              <a:rPr lang="en-US" dirty="0" smtClean="0"/>
              <a:t>Note that, the settling times are valid for a capacitance load on the AOUT pin not exceeding 100 </a:t>
            </a:r>
            <a:r>
              <a:rPr lang="en-US" dirty="0" err="1" smtClean="0"/>
              <a:t>pF.</a:t>
            </a:r>
            <a:r>
              <a:rPr lang="en-US" dirty="0" smtClean="0"/>
              <a:t> A load impedance value greater than that value will cause settling time longer than the specified time.</a:t>
            </a:r>
          </a:p>
          <a:p>
            <a:r>
              <a:rPr lang="en-US" b="1" dirty="0" smtClean="0"/>
              <a:t>Bit 31:17 – RESERVED</a:t>
            </a:r>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001000" cy="923330"/>
          </a:xfrm>
          <a:prstGeom prst="rect">
            <a:avLst/>
          </a:prstGeom>
        </p:spPr>
        <p:txBody>
          <a:bodyPr wrap="square">
            <a:spAutoFit/>
          </a:bodyPr>
          <a:lstStyle/>
          <a:p>
            <a:pPr lvl="0" algn="ctr" eaLnBrk="0" fontAlgn="base" hangingPunct="0">
              <a:spcBef>
                <a:spcPct val="0"/>
              </a:spcBef>
              <a:spcAft>
                <a:spcPct val="0"/>
              </a:spcAft>
            </a:pPr>
            <a:r>
              <a:rPr lang="en-US" b="1" dirty="0" smtClean="0">
                <a:solidFill>
                  <a:srgbClr val="FF0000"/>
                </a:solidFill>
              </a:rPr>
              <a:t>Interfacing of Analog to Digital Converter (ADC) and Digital to Analog Convertor (DAC) with ARM LPC 2148. </a:t>
            </a:r>
            <a:endParaRPr lang="en-US" b="1"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endParaRPr lang="en-US" dirty="0" smtClean="0">
              <a:latin typeface="Arial" pitchFamily="34" charset="0"/>
              <a:cs typeface="Arial" pitchFamily="34" charset="0"/>
            </a:endParaRPr>
          </a:p>
        </p:txBody>
      </p:sp>
      <p:sp>
        <p:nvSpPr>
          <p:cNvPr id="4" name="TextBox 3"/>
          <p:cNvSpPr txBox="1"/>
          <p:nvPr/>
        </p:nvSpPr>
        <p:spPr>
          <a:xfrm>
            <a:off x="609600" y="3510677"/>
            <a:ext cx="8153400" cy="2862322"/>
          </a:xfrm>
          <a:prstGeom prst="rect">
            <a:avLst/>
          </a:prstGeom>
          <a:noFill/>
        </p:spPr>
        <p:txBody>
          <a:bodyPr wrap="square" rtlCol="0">
            <a:spAutoFit/>
          </a:bodyPr>
          <a:lstStyle/>
          <a:p>
            <a:r>
              <a:rPr lang="en-US" b="1" dirty="0" smtClean="0">
                <a:solidFill>
                  <a:srgbClr val="FF0000"/>
                </a:solidFill>
              </a:rPr>
              <a:t>a) ADC Interfacing:</a:t>
            </a:r>
          </a:p>
          <a:p>
            <a:pPr algn="just">
              <a:buFont typeface="Arial" pitchFamily="34" charset="0"/>
              <a:buChar char="•"/>
            </a:pPr>
            <a:r>
              <a:rPr lang="en-US" dirty="0" smtClean="0"/>
              <a:t>The processor contains a 10 bit ADC.  </a:t>
            </a:r>
          </a:p>
          <a:p>
            <a:pPr algn="just">
              <a:buFont typeface="Arial" pitchFamily="34" charset="0"/>
              <a:buChar char="•"/>
            </a:pPr>
            <a:r>
              <a:rPr lang="en-US" dirty="0" smtClean="0"/>
              <a:t>Analog voltage is provided using potentiometers P1 . </a:t>
            </a:r>
          </a:p>
          <a:p>
            <a:pPr algn="just">
              <a:buFont typeface="Arial" pitchFamily="34" charset="0"/>
              <a:buChar char="•"/>
            </a:pPr>
            <a:r>
              <a:rPr lang="en-US" dirty="0" smtClean="0"/>
              <a:t>ADC0 peripheral is connected to this input.</a:t>
            </a:r>
          </a:p>
          <a:p>
            <a:pPr algn="just">
              <a:buFont typeface="Arial" pitchFamily="34" charset="0"/>
              <a:buChar char="•"/>
            </a:pPr>
            <a:r>
              <a:rPr lang="en-US" dirty="0" smtClean="0"/>
              <a:t> The Analog voltage can be measured at connector CN1. </a:t>
            </a:r>
          </a:p>
          <a:p>
            <a:endParaRPr lang="en-US" dirty="0" smtClean="0"/>
          </a:p>
          <a:p>
            <a:r>
              <a:rPr lang="en-US" b="1" dirty="0" smtClean="0">
                <a:solidFill>
                  <a:srgbClr val="FF0000"/>
                </a:solidFill>
              </a:rPr>
              <a:t>DAC Interfacing:</a:t>
            </a:r>
          </a:p>
          <a:p>
            <a:r>
              <a:rPr lang="en-US" dirty="0" smtClean="0"/>
              <a:t>The Processor  contains a 10 bit Digital to Analog Convertor. </a:t>
            </a:r>
          </a:p>
          <a:p>
            <a:r>
              <a:rPr lang="en-US" dirty="0" smtClean="0"/>
              <a:t>The Output of this DAC is brought out on pin P0.25 on the board at connector CN2</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438275" y="914400"/>
            <a:ext cx="2524125" cy="2133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400675" y="1143000"/>
            <a:ext cx="2295525" cy="1647825"/>
          </a:xfrm>
          <a:prstGeom prst="rect">
            <a:avLst/>
          </a:prstGeom>
          <a:noFill/>
          <a:ln w="9525">
            <a:noFill/>
            <a:miter lim="800000"/>
            <a:headEnd/>
            <a:tailEnd/>
          </a:ln>
        </p:spPr>
      </p:pic>
      <p:sp>
        <p:nvSpPr>
          <p:cNvPr id="7" name="TextBox 6"/>
          <p:cNvSpPr txBox="1"/>
          <p:nvPr/>
        </p:nvSpPr>
        <p:spPr>
          <a:xfrm>
            <a:off x="609600" y="3124200"/>
            <a:ext cx="6027612" cy="369332"/>
          </a:xfrm>
          <a:prstGeom prst="rect">
            <a:avLst/>
          </a:prstGeom>
          <a:noFill/>
        </p:spPr>
        <p:txBody>
          <a:bodyPr wrap="none" rtlCol="0">
            <a:spAutoFit/>
          </a:bodyPr>
          <a:lstStyle/>
          <a:p>
            <a:r>
              <a:rPr lang="en-IN" dirty="0" smtClean="0"/>
              <a:t>	(a)					(b)</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1869"/>
            <a:ext cx="8458200" cy="6463308"/>
          </a:xfrm>
          <a:prstGeom prst="rect">
            <a:avLst/>
          </a:prstGeom>
        </p:spPr>
        <p:txBody>
          <a:bodyPr wrap="square">
            <a:spAutoFit/>
          </a:bodyPr>
          <a:lstStyle/>
          <a:p>
            <a:pPr lvl="0" algn="ctr" eaLnBrk="0" fontAlgn="base" hangingPunct="0">
              <a:spcBef>
                <a:spcPct val="0"/>
              </a:spcBef>
              <a:spcAft>
                <a:spcPct val="0"/>
              </a:spcAft>
            </a:pPr>
            <a:r>
              <a:rPr lang="en-US" b="1" dirty="0" smtClean="0">
                <a:solidFill>
                  <a:srgbClr val="FF0000"/>
                </a:solidFill>
              </a:rPr>
              <a:t>Phase Locked Loop (</a:t>
            </a:r>
            <a:r>
              <a:rPr lang="en-US" b="1" dirty="0" smtClean="0">
                <a:solidFill>
                  <a:srgbClr val="FF0000"/>
                </a:solidFill>
                <a:latin typeface="Times New Roman" pitchFamily="18" charset="0"/>
                <a:ea typeface="Times New Roman" pitchFamily="18" charset="0"/>
                <a:cs typeface="Times New Roman" pitchFamily="18" charset="0"/>
              </a:rPr>
              <a:t>PLL)</a:t>
            </a:r>
          </a:p>
          <a:p>
            <a:pPr lvl="0" algn="ctr" eaLnBrk="0" fontAlgn="base" hangingPunct="0">
              <a:spcBef>
                <a:spcPct val="0"/>
              </a:spcBef>
              <a:spcAft>
                <a:spcPct val="0"/>
              </a:spcAft>
            </a:pPr>
            <a:endParaRPr lang="en-US" b="1" dirty="0" smtClean="0">
              <a:solidFill>
                <a:srgbClr val="FF0000"/>
              </a:solidFill>
              <a:latin typeface="Times New Roman" pitchFamily="18" charset="0"/>
              <a:ea typeface="Times New Roman" pitchFamily="18" charset="0"/>
              <a:cs typeface="Times New Roman" pitchFamily="18" charset="0"/>
            </a:endParaRPr>
          </a:p>
          <a:p>
            <a:pPr>
              <a:buFont typeface="Arial" pitchFamily="34" charset="0"/>
              <a:buChar char="•"/>
            </a:pPr>
            <a:r>
              <a:rPr lang="en-US" b="1" dirty="0" smtClean="0">
                <a:solidFill>
                  <a:srgbClr val="FF0000"/>
                </a:solidFill>
              </a:rPr>
              <a:t>There are two PLL modules in the LPC2141/2/4/6/8 microcontroller. </a:t>
            </a:r>
          </a:p>
          <a:p>
            <a:pPr>
              <a:buFont typeface="Arial" pitchFamily="34" charset="0"/>
              <a:buChar char="•"/>
            </a:pPr>
            <a:endParaRPr lang="en-US" dirty="0" smtClean="0"/>
          </a:p>
          <a:p>
            <a:pPr>
              <a:buFont typeface="Arial" pitchFamily="34" charset="0"/>
              <a:buChar char="•"/>
            </a:pPr>
            <a:r>
              <a:rPr lang="en-US" b="1" dirty="0" smtClean="0">
                <a:solidFill>
                  <a:srgbClr val="0070C0"/>
                </a:solidFill>
              </a:rPr>
              <a:t>The PLL0 is used to generate the CCLK clock (system clock).</a:t>
            </a:r>
          </a:p>
          <a:p>
            <a:pPr>
              <a:buFont typeface="Arial" pitchFamily="34" charset="0"/>
              <a:buChar char="•"/>
            </a:pPr>
            <a:endParaRPr lang="en-US" dirty="0" smtClean="0"/>
          </a:p>
          <a:p>
            <a:pPr>
              <a:buFont typeface="Arial" pitchFamily="34" charset="0"/>
              <a:buChar char="•"/>
            </a:pPr>
            <a:r>
              <a:rPr lang="en-US" dirty="0" smtClean="0"/>
              <a:t> While the </a:t>
            </a:r>
            <a:r>
              <a:rPr lang="en-US" b="1" dirty="0" smtClean="0">
                <a:solidFill>
                  <a:srgbClr val="0070C0"/>
                </a:solidFill>
              </a:rPr>
              <a:t>PLL1 has to supply the clock for the USB at the fixed rate of 48 </a:t>
            </a:r>
            <a:r>
              <a:rPr lang="en-US" b="1" dirty="0" err="1" smtClean="0">
                <a:solidFill>
                  <a:srgbClr val="0070C0"/>
                </a:solidFill>
              </a:rPr>
              <a:t>MHz</a:t>
            </a:r>
            <a:r>
              <a:rPr lang="en-US" dirty="0" err="1" smtClean="0"/>
              <a:t>.</a:t>
            </a:r>
            <a:endParaRPr lang="en-US" dirty="0" smtClean="0"/>
          </a:p>
          <a:p>
            <a:pPr>
              <a:buFont typeface="Arial" pitchFamily="34" charset="0"/>
              <a:buChar char="•"/>
            </a:pPr>
            <a:endParaRPr lang="en-US" dirty="0" smtClean="0"/>
          </a:p>
          <a:p>
            <a:pPr>
              <a:buFont typeface="Arial" pitchFamily="34" charset="0"/>
              <a:buChar char="•"/>
            </a:pPr>
            <a:r>
              <a:rPr lang="en-US" dirty="0" smtClean="0"/>
              <a:t> Structurally these two PLLs are identical with exception of the PLL interrupt capabilities reserved only for the PLL0.</a:t>
            </a:r>
          </a:p>
          <a:p>
            <a:pPr>
              <a:buFont typeface="Arial" pitchFamily="34" charset="0"/>
              <a:buChar char="•"/>
            </a:pPr>
            <a:endParaRPr lang="en-US" dirty="0" smtClean="0"/>
          </a:p>
          <a:p>
            <a:pPr>
              <a:buFont typeface="Arial" pitchFamily="34" charset="0"/>
              <a:buChar char="•"/>
            </a:pPr>
            <a:r>
              <a:rPr lang="en-US" dirty="0" smtClean="0"/>
              <a:t>The PLL0 and PLL1 accept an input clock frequency in the range of 10 MHz to 25 MHz only.</a:t>
            </a:r>
          </a:p>
          <a:p>
            <a:pPr>
              <a:buFont typeface="Arial" pitchFamily="34" charset="0"/>
              <a:buChar char="•"/>
            </a:pPr>
            <a:endParaRPr lang="en-US" dirty="0" smtClean="0"/>
          </a:p>
          <a:p>
            <a:pPr>
              <a:buFont typeface="Arial" pitchFamily="34" charset="0"/>
              <a:buChar char="•"/>
            </a:pPr>
            <a:r>
              <a:rPr lang="en-US" dirty="0" smtClean="0"/>
              <a:t> The input frequency is multiplied up the range of 10 MHz to 60 MHz for the CCLK and 48 MHz for the USB clock using a Current Controlled Oscillators (CCO).</a:t>
            </a:r>
          </a:p>
          <a:p>
            <a:pPr>
              <a:buFont typeface="Arial" pitchFamily="34" charset="0"/>
              <a:buChar char="•"/>
            </a:pPr>
            <a:endParaRPr lang="en-IN" b="1" dirty="0" smtClean="0">
              <a:solidFill>
                <a:srgbClr val="FF0000"/>
              </a:solidFill>
              <a:latin typeface="Times New Roman" pitchFamily="18" charset="0"/>
              <a:ea typeface="Times New Roman" pitchFamily="18" charset="0"/>
              <a:cs typeface="Times New Roman" pitchFamily="18" charset="0"/>
            </a:endParaRPr>
          </a:p>
          <a:p>
            <a:pPr>
              <a:buFont typeface="Arial" pitchFamily="34" charset="0"/>
              <a:buChar char="•"/>
            </a:pPr>
            <a:r>
              <a:rPr lang="en-US" dirty="0" smtClean="0"/>
              <a:t>60 MHz maximum CPU clock available from programmable on-chip PLL with settling time of 100 </a:t>
            </a:r>
            <a:r>
              <a:rPr lang="en-US" dirty="0" err="1" smtClean="0"/>
              <a:t>μs</a:t>
            </a:r>
            <a:r>
              <a:rPr lang="en-US" dirty="0" smtClean="0"/>
              <a:t>.</a:t>
            </a:r>
            <a:endParaRPr lang="en-US" b="1" dirty="0" smtClean="0">
              <a:solidFill>
                <a:srgbClr val="FF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b="1" dirty="0" smtClean="0">
                <a:solidFill>
                  <a:srgbClr val="FF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endParaRPr lang="en-US" dirty="0" smtClean="0">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6124754"/>
          </a:xfrm>
          <a:prstGeom prst="rect">
            <a:avLst/>
          </a:prstGeom>
        </p:spPr>
        <p:txBody>
          <a:bodyPr wrap="square">
            <a:spAutoFit/>
          </a:bodyPr>
          <a:lstStyle/>
          <a:p>
            <a:pPr lvl="0" algn="ctr" eaLnBrk="0" fontAlgn="base" hangingPunct="0">
              <a:spcBef>
                <a:spcPct val="0"/>
              </a:spcBef>
              <a:spcAft>
                <a:spcPct val="0"/>
              </a:spcAft>
            </a:pPr>
            <a:r>
              <a:rPr lang="en-US" sz="2800" b="1" dirty="0" smtClean="0">
                <a:solidFill>
                  <a:srgbClr val="FF0000"/>
                </a:solidFill>
                <a:latin typeface="Times New Roman" pitchFamily="18" charset="0"/>
                <a:ea typeface="Times New Roman" pitchFamily="18" charset="0"/>
                <a:cs typeface="Times New Roman" pitchFamily="18" charset="0"/>
              </a:rPr>
              <a:t>RTC interfacing and programming</a:t>
            </a:r>
          </a:p>
          <a:p>
            <a:pPr lvl="0" eaLnBrk="0" fontAlgn="base" hangingPunct="0">
              <a:spcBef>
                <a:spcPct val="0"/>
              </a:spcBef>
              <a:spcAft>
                <a:spcPct val="0"/>
              </a:spcAft>
            </a:pPr>
            <a:endParaRPr lang="en-IN" sz="2000" b="1" dirty="0" smtClean="0">
              <a:solidFill>
                <a:srgbClr val="FF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2000" b="1" dirty="0" smtClean="0">
                <a:solidFill>
                  <a:srgbClr val="0070C0"/>
                </a:solidFill>
              </a:rPr>
              <a:t>RTC stands for real time clock which provides years, months, weeks, days, hours, minutes and seconds based on crystal frequency. </a:t>
            </a:r>
          </a:p>
          <a:p>
            <a:pPr lvl="0" algn="just" eaLnBrk="0" fontAlgn="base" hangingPunct="0">
              <a:spcBef>
                <a:spcPct val="0"/>
              </a:spcBef>
              <a:spcAft>
                <a:spcPct val="0"/>
              </a:spcAft>
            </a:pPr>
            <a:endParaRPr lang="en-US" sz="2000" dirty="0" smtClean="0"/>
          </a:p>
          <a:p>
            <a:pPr lvl="0" algn="just" eaLnBrk="0" fontAlgn="base" hangingPunct="0">
              <a:spcBef>
                <a:spcPct val="0"/>
              </a:spcBef>
              <a:spcAft>
                <a:spcPct val="0"/>
              </a:spcAft>
            </a:pPr>
            <a:r>
              <a:rPr lang="en-US" sz="2000" b="1" dirty="0" smtClean="0">
                <a:solidFill>
                  <a:srgbClr val="00B050"/>
                </a:solidFill>
              </a:rPr>
              <a:t>RTC consists of inbuilt RAM memory for data storage. </a:t>
            </a:r>
          </a:p>
          <a:p>
            <a:pPr lvl="0" algn="just" eaLnBrk="0" fontAlgn="base" hangingPunct="0">
              <a:spcBef>
                <a:spcPct val="0"/>
              </a:spcBef>
              <a:spcAft>
                <a:spcPct val="0"/>
              </a:spcAft>
            </a:pPr>
            <a:endParaRPr lang="en-US" sz="2000" dirty="0" smtClean="0"/>
          </a:p>
          <a:p>
            <a:pPr lvl="0" algn="just" eaLnBrk="0" fontAlgn="base" hangingPunct="0">
              <a:spcBef>
                <a:spcPct val="0"/>
              </a:spcBef>
              <a:spcAft>
                <a:spcPct val="0"/>
              </a:spcAft>
            </a:pPr>
            <a:r>
              <a:rPr lang="en-US" sz="2000" b="1" dirty="0" smtClean="0">
                <a:solidFill>
                  <a:srgbClr val="00B050"/>
                </a:solidFill>
              </a:rPr>
              <a:t>A battery backup will be provided in case </a:t>
            </a:r>
          </a:p>
          <a:p>
            <a:pPr lvl="0" algn="just" eaLnBrk="0" fontAlgn="base" hangingPunct="0">
              <a:spcBef>
                <a:spcPct val="0"/>
              </a:spcBef>
              <a:spcAft>
                <a:spcPct val="0"/>
              </a:spcAft>
            </a:pPr>
            <a:r>
              <a:rPr lang="en-US" sz="2000" b="1" dirty="0">
                <a:solidFill>
                  <a:srgbClr val="00B050"/>
                </a:solidFill>
              </a:rPr>
              <a:t>o</a:t>
            </a:r>
            <a:r>
              <a:rPr lang="en-US" sz="2000" b="1" dirty="0" smtClean="0">
                <a:solidFill>
                  <a:srgbClr val="00B050"/>
                </a:solidFill>
              </a:rPr>
              <a:t>f  failure of main power  supply by </a:t>
            </a:r>
          </a:p>
          <a:p>
            <a:pPr lvl="0" algn="just" eaLnBrk="0" fontAlgn="base" hangingPunct="0">
              <a:spcBef>
                <a:spcPct val="0"/>
              </a:spcBef>
              <a:spcAft>
                <a:spcPct val="0"/>
              </a:spcAft>
            </a:pPr>
            <a:r>
              <a:rPr lang="en-US" sz="2000" b="1" dirty="0" smtClean="0">
                <a:solidFill>
                  <a:srgbClr val="00B050"/>
                </a:solidFill>
              </a:rPr>
              <a:t>connecting a battery to RTC device.</a:t>
            </a:r>
          </a:p>
          <a:p>
            <a:pPr lvl="0" algn="just" eaLnBrk="0" fontAlgn="base" hangingPunct="0">
              <a:spcBef>
                <a:spcPct val="0"/>
              </a:spcBef>
              <a:spcAft>
                <a:spcPct val="0"/>
              </a:spcAft>
            </a:pPr>
            <a:endParaRPr lang="en-US" sz="2000" b="1" dirty="0" smtClean="0">
              <a:solidFill>
                <a:srgbClr val="FF000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dirty="0" smtClean="0"/>
              <a:t>The LPC 2148 board uses the internal RTC </a:t>
            </a:r>
          </a:p>
          <a:p>
            <a:pPr lvl="0" algn="just" eaLnBrk="0" fontAlgn="base" hangingPunct="0">
              <a:spcBef>
                <a:spcPct val="0"/>
              </a:spcBef>
              <a:spcAft>
                <a:spcPct val="0"/>
              </a:spcAft>
            </a:pPr>
            <a:r>
              <a:rPr lang="en-US" dirty="0" smtClean="0"/>
              <a:t>on the processor  LPC2148. </a:t>
            </a:r>
          </a:p>
          <a:p>
            <a:pPr lvl="0" algn="just" eaLnBrk="0" fontAlgn="base" hangingPunct="0">
              <a:spcBef>
                <a:spcPct val="0"/>
              </a:spcBef>
              <a:spcAft>
                <a:spcPct val="0"/>
              </a:spcAft>
            </a:pPr>
            <a:endParaRPr lang="en-US" dirty="0" smtClean="0"/>
          </a:p>
          <a:p>
            <a:pPr lvl="0" algn="just" eaLnBrk="0" fontAlgn="base" hangingPunct="0">
              <a:spcBef>
                <a:spcPct val="0"/>
              </a:spcBef>
              <a:spcAft>
                <a:spcPct val="0"/>
              </a:spcAft>
            </a:pPr>
            <a:r>
              <a:rPr lang="en-US" b="1" dirty="0" smtClean="0"/>
              <a:t>A crystal of 32.768 KHz is populated on the </a:t>
            </a:r>
          </a:p>
          <a:p>
            <a:pPr lvl="0" algn="just" eaLnBrk="0" fontAlgn="base" hangingPunct="0">
              <a:spcBef>
                <a:spcPct val="0"/>
              </a:spcBef>
              <a:spcAft>
                <a:spcPct val="0"/>
              </a:spcAft>
            </a:pPr>
            <a:r>
              <a:rPr lang="en-US" b="1" dirty="0" smtClean="0"/>
              <a:t>LPC 2148 board. </a:t>
            </a:r>
          </a:p>
          <a:p>
            <a:pPr lvl="0" algn="just" eaLnBrk="0" fontAlgn="base" hangingPunct="0">
              <a:spcBef>
                <a:spcPct val="0"/>
              </a:spcBef>
              <a:spcAft>
                <a:spcPct val="0"/>
              </a:spcAft>
            </a:pPr>
            <a:endParaRPr lang="en-US" dirty="0" smtClean="0"/>
          </a:p>
          <a:p>
            <a:pPr lvl="0" algn="just" eaLnBrk="0" fontAlgn="base" hangingPunct="0">
              <a:spcBef>
                <a:spcPct val="0"/>
              </a:spcBef>
              <a:spcAft>
                <a:spcPct val="0"/>
              </a:spcAft>
            </a:pPr>
            <a:r>
              <a:rPr lang="en-US" dirty="0" smtClean="0"/>
              <a:t>Backup power is provided by the lithium </a:t>
            </a:r>
          </a:p>
          <a:p>
            <a:pPr lvl="0" algn="just" eaLnBrk="0" fontAlgn="base" hangingPunct="0">
              <a:spcBef>
                <a:spcPct val="0"/>
              </a:spcBef>
              <a:spcAft>
                <a:spcPct val="0"/>
              </a:spcAft>
            </a:pPr>
            <a:r>
              <a:rPr lang="en-US" dirty="0" smtClean="0"/>
              <a:t>ion battery cell.</a:t>
            </a:r>
            <a:r>
              <a:rPr lang="en-US" b="1" dirty="0" smtClean="0">
                <a:solidFill>
                  <a:srgbClr val="FF0000"/>
                </a:solidFill>
                <a:latin typeface="Times New Roman" pitchFamily="18" charset="0"/>
                <a:ea typeface="Times New Roman" pitchFamily="18" charset="0"/>
                <a:cs typeface="Times New Roman" pitchFamily="18" charset="0"/>
              </a:rPr>
              <a:t> </a:t>
            </a:r>
          </a:p>
        </p:txBody>
      </p:sp>
      <p:pic>
        <p:nvPicPr>
          <p:cNvPr id="1026" name="Picture 2"/>
          <p:cNvPicPr>
            <a:picLocks noChangeAspect="1" noChangeArrowheads="1"/>
          </p:cNvPicPr>
          <p:nvPr/>
        </p:nvPicPr>
        <p:blipFill>
          <a:blip r:embed="rId2" cstate="print"/>
          <a:srcRect/>
          <a:stretch>
            <a:fillRect/>
          </a:stretch>
        </p:blipFill>
        <p:spPr bwMode="auto">
          <a:xfrm>
            <a:off x="5715000" y="2894024"/>
            <a:ext cx="2971800" cy="3430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0268"/>
            <a:ext cx="8534400" cy="2554545"/>
          </a:xfrm>
          <a:prstGeom prst="rect">
            <a:avLst/>
          </a:prstGeom>
        </p:spPr>
        <p:txBody>
          <a:bodyPr wrap="square">
            <a:spAutoFit/>
          </a:bodyPr>
          <a:lstStyle/>
          <a:p>
            <a:pPr lvl="0" algn="ctr" eaLnBrk="0" fontAlgn="base" hangingPunct="0">
              <a:spcBef>
                <a:spcPct val="0"/>
              </a:spcBef>
              <a:spcAft>
                <a:spcPct val="0"/>
              </a:spcAft>
            </a:pPr>
            <a:r>
              <a:rPr lang="en-US" sz="2800" b="1" dirty="0" smtClean="0">
                <a:solidFill>
                  <a:srgbClr val="FF0000"/>
                </a:solidFill>
                <a:latin typeface="Times New Roman" pitchFamily="18" charset="0"/>
                <a:ea typeface="Times New Roman" pitchFamily="18" charset="0"/>
                <a:cs typeface="Times New Roman" pitchFamily="18" charset="0"/>
              </a:rPr>
              <a:t>1. Protocols such as UART</a:t>
            </a:r>
          </a:p>
          <a:p>
            <a:pPr lvl="0" eaLnBrk="0" fontAlgn="base" hangingPunct="0">
              <a:spcBef>
                <a:spcPct val="0"/>
              </a:spcBef>
              <a:spcAft>
                <a:spcPct val="0"/>
              </a:spcAft>
            </a:pPr>
            <a:r>
              <a:rPr lang="en-US" sz="2400" dirty="0" smtClean="0">
                <a:solidFill>
                  <a:srgbClr val="FF0000"/>
                </a:solidFill>
              </a:rPr>
              <a:t>Serial Communication using Universal </a:t>
            </a:r>
            <a:r>
              <a:rPr lang="en-US" sz="2400" dirty="0" err="1" smtClean="0">
                <a:solidFill>
                  <a:srgbClr val="FF0000"/>
                </a:solidFill>
              </a:rPr>
              <a:t>Asynch</a:t>
            </a:r>
            <a:r>
              <a:rPr lang="en-US" sz="2400" dirty="0" smtClean="0">
                <a:solidFill>
                  <a:srgbClr val="FF0000"/>
                </a:solidFill>
              </a:rPr>
              <a:t> Rx </a:t>
            </a:r>
            <a:r>
              <a:rPr lang="en-US" sz="2400" dirty="0" err="1" smtClean="0">
                <a:solidFill>
                  <a:srgbClr val="FF0000"/>
                </a:solidFill>
              </a:rPr>
              <a:t>Tx</a:t>
            </a:r>
            <a:r>
              <a:rPr lang="en-US" sz="2400" dirty="0" smtClean="0">
                <a:solidFill>
                  <a:srgbClr val="FF0000"/>
                </a:solidFill>
              </a:rPr>
              <a:t>:</a:t>
            </a:r>
          </a:p>
          <a:p>
            <a:pPr lvl="0" eaLnBrk="0" fontAlgn="base" hangingPunct="0">
              <a:spcBef>
                <a:spcPct val="0"/>
              </a:spcBef>
              <a:spcAft>
                <a:spcPct val="0"/>
              </a:spcAft>
            </a:pPr>
            <a:r>
              <a:rPr lang="en-US" dirty="0" smtClean="0"/>
              <a:t>Two UART interfaces from the processor are available for the user on the LPC 2148  board. </a:t>
            </a:r>
          </a:p>
          <a:p>
            <a:pPr lvl="0" eaLnBrk="0" fontAlgn="base" hangingPunct="0">
              <a:spcBef>
                <a:spcPct val="0"/>
              </a:spcBef>
              <a:spcAft>
                <a:spcPct val="0"/>
              </a:spcAft>
            </a:pPr>
            <a:endParaRPr lang="en-US" dirty="0" smtClean="0"/>
          </a:p>
          <a:p>
            <a:pPr lvl="0" eaLnBrk="0" fontAlgn="base" hangingPunct="0">
              <a:spcBef>
                <a:spcPct val="0"/>
              </a:spcBef>
              <a:spcAft>
                <a:spcPct val="0"/>
              </a:spcAft>
            </a:pPr>
            <a:r>
              <a:rPr lang="en-US" b="1" dirty="0" smtClean="0">
                <a:solidFill>
                  <a:srgbClr val="0070C0"/>
                </a:solidFill>
              </a:rPr>
              <a:t>UART0 is connected to USB to Serial</a:t>
            </a:r>
          </a:p>
          <a:p>
            <a:pPr lvl="0" eaLnBrk="0" fontAlgn="base" hangingPunct="0">
              <a:spcBef>
                <a:spcPct val="0"/>
              </a:spcBef>
              <a:spcAft>
                <a:spcPct val="0"/>
              </a:spcAft>
            </a:pPr>
            <a:r>
              <a:rPr lang="en-US" dirty="0" smtClean="0"/>
              <a:t> and </a:t>
            </a:r>
          </a:p>
          <a:p>
            <a:pPr lvl="0" eaLnBrk="0" fontAlgn="base" hangingPunct="0">
              <a:spcBef>
                <a:spcPct val="0"/>
              </a:spcBef>
              <a:spcAft>
                <a:spcPct val="0"/>
              </a:spcAft>
            </a:pPr>
            <a:r>
              <a:rPr lang="en-US" b="1" dirty="0" smtClean="0">
                <a:solidFill>
                  <a:srgbClr val="0070C0"/>
                </a:solidFill>
              </a:rPr>
              <a:t>UART1 is connected to COM1 which is for RS232 interfacing. </a:t>
            </a:r>
          </a:p>
        </p:txBody>
      </p:sp>
      <p:pic>
        <p:nvPicPr>
          <p:cNvPr id="3074" name="Picture 2"/>
          <p:cNvPicPr>
            <a:picLocks noChangeAspect="1" noChangeArrowheads="1"/>
          </p:cNvPicPr>
          <p:nvPr/>
        </p:nvPicPr>
        <p:blipFill>
          <a:blip r:embed="rId2" cstate="print"/>
          <a:srcRect/>
          <a:stretch>
            <a:fillRect/>
          </a:stretch>
        </p:blipFill>
        <p:spPr bwMode="auto">
          <a:xfrm>
            <a:off x="533400" y="3021132"/>
            <a:ext cx="7924800" cy="33034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79068"/>
            <a:ext cx="8534400" cy="369332"/>
          </a:xfrm>
          <a:prstGeom prst="rect">
            <a:avLst/>
          </a:prstGeom>
        </p:spPr>
        <p:txBody>
          <a:bodyPr wrap="square">
            <a:spAutoFit/>
          </a:bodyPr>
          <a:lstStyle/>
          <a:p>
            <a:r>
              <a:rPr lang="en-US" dirty="0" smtClean="0"/>
              <a:t>Figure 1.2 An example of an ARM-based embedded device, a microcontroller.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24038" y="1495425"/>
            <a:ext cx="5495925" cy="4067175"/>
          </a:xfrm>
          <a:prstGeom prst="rect">
            <a:avLst/>
          </a:prstGeom>
          <a:noFill/>
          <a:ln w="9525">
            <a:noFill/>
            <a:miter lim="800000"/>
            <a:headEnd/>
            <a:tailEnd/>
          </a:ln>
        </p:spPr>
      </p:pic>
      <p:sp>
        <p:nvSpPr>
          <p:cNvPr id="4" name="TextBox 3"/>
          <p:cNvSpPr txBox="1"/>
          <p:nvPr/>
        </p:nvSpPr>
        <p:spPr>
          <a:xfrm>
            <a:off x="304800" y="228600"/>
            <a:ext cx="8574783" cy="923330"/>
          </a:xfrm>
          <a:prstGeom prst="rect">
            <a:avLst/>
          </a:prstGeom>
          <a:noFill/>
        </p:spPr>
        <p:txBody>
          <a:bodyPr wrap="none" rtlCol="0">
            <a:spAutoFit/>
          </a:bodyPr>
          <a:lstStyle/>
          <a:p>
            <a:pPr>
              <a:buFont typeface="Arial" pitchFamily="34" charset="0"/>
              <a:buChar char="•"/>
            </a:pPr>
            <a:r>
              <a:rPr lang="en-US" dirty="0" smtClean="0"/>
              <a:t>Embedded systems can control many different devices, from </a:t>
            </a:r>
            <a:r>
              <a:rPr lang="en-US" dirty="0" smtClean="0">
                <a:solidFill>
                  <a:srgbClr val="FF0000"/>
                </a:solidFill>
              </a:rPr>
              <a:t>small sensors </a:t>
            </a:r>
            <a:r>
              <a:rPr lang="en-US" dirty="0" smtClean="0"/>
              <a:t>found.</a:t>
            </a:r>
          </a:p>
          <a:p>
            <a:pPr>
              <a:buFont typeface="Arial" pitchFamily="34" charset="0"/>
              <a:buChar char="•"/>
            </a:pPr>
            <a:endParaRPr lang="en-US" dirty="0" smtClean="0"/>
          </a:p>
          <a:p>
            <a:r>
              <a:rPr lang="en-US" dirty="0" smtClean="0"/>
              <a:t> All these devices use</a:t>
            </a:r>
            <a:r>
              <a:rPr lang="en-US" dirty="0" smtClean="0">
                <a:solidFill>
                  <a:srgbClr val="FF0000"/>
                </a:solidFill>
              </a:rPr>
              <a:t> a combination of software and hardware </a:t>
            </a:r>
            <a:r>
              <a:rPr lang="en-US" dirty="0" smtClean="0"/>
              <a:t>components.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1120" y="609600"/>
            <a:ext cx="793948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240268"/>
            <a:ext cx="8077200" cy="2646878"/>
          </a:xfrm>
          <a:prstGeom prst="rect">
            <a:avLst/>
          </a:prstGeom>
        </p:spPr>
        <p:txBody>
          <a:bodyPr wrap="square">
            <a:spAutoFit/>
          </a:bodyPr>
          <a:lstStyle/>
          <a:p>
            <a:pPr algn="ctr"/>
            <a:r>
              <a:rPr lang="en-US" sz="2400" b="1" dirty="0" smtClean="0">
                <a:solidFill>
                  <a:srgbClr val="FF0000"/>
                </a:solidFill>
              </a:rPr>
              <a:t>2. I2C (Inter-Integrated Circuit)Interface (EEPROM)</a:t>
            </a:r>
          </a:p>
          <a:p>
            <a:r>
              <a:rPr lang="en-US" sz="2000" dirty="0" smtClean="0"/>
              <a:t>I</a:t>
            </a:r>
            <a:r>
              <a:rPr lang="en-US" sz="2000" baseline="30000" dirty="0" smtClean="0"/>
              <a:t>2</a:t>
            </a:r>
            <a:r>
              <a:rPr lang="en-US" sz="2000" dirty="0" smtClean="0"/>
              <a:t>C is appropriate for peripherals where </a:t>
            </a:r>
            <a:r>
              <a:rPr lang="en-US" sz="2000" b="1" dirty="0" smtClean="0">
                <a:solidFill>
                  <a:srgbClr val="0070C0"/>
                </a:solidFill>
              </a:rPr>
              <a:t>simplicity and low </a:t>
            </a:r>
            <a:r>
              <a:rPr lang="en-US" sz="2000" b="1" dirty="0" err="1" smtClean="0">
                <a:solidFill>
                  <a:srgbClr val="0070C0"/>
                </a:solidFill>
              </a:rPr>
              <a:t>manufa-cturing</a:t>
            </a:r>
            <a:r>
              <a:rPr lang="en-US" sz="2000" b="1" dirty="0" smtClean="0">
                <a:solidFill>
                  <a:srgbClr val="0070C0"/>
                </a:solidFill>
              </a:rPr>
              <a:t> cost are more important than speed</a:t>
            </a:r>
            <a:r>
              <a:rPr lang="en-US" sz="2000" dirty="0" smtClean="0"/>
              <a:t>. </a:t>
            </a:r>
            <a:endParaRPr lang="en-US" sz="2000" b="1" dirty="0" smtClean="0">
              <a:solidFill>
                <a:srgbClr val="FF0000"/>
              </a:solidFill>
            </a:endParaRPr>
          </a:p>
          <a:p>
            <a:r>
              <a:rPr lang="en-US" dirty="0" smtClean="0"/>
              <a:t> </a:t>
            </a:r>
          </a:p>
          <a:p>
            <a:r>
              <a:rPr lang="en-US" sz="2000" dirty="0" smtClean="0"/>
              <a:t>The EEPROM (AT24Cxx) with I2C interface has been integrated on the board. The Port pins have to be configured to work as I2C clock and Data lines.</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5572125" y="3629025"/>
            <a:ext cx="3419475" cy="29241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8600" y="2933700"/>
            <a:ext cx="584835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3600" y="3182586"/>
            <a:ext cx="6096000" cy="352301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914401" y="218387"/>
            <a:ext cx="7772400" cy="265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308312"/>
            <a:ext cx="8305799" cy="5940088"/>
          </a:xfrm>
          <a:prstGeom prst="rect">
            <a:avLst/>
          </a:prstGeom>
          <a:noFill/>
        </p:spPr>
        <p:txBody>
          <a:bodyPr wrap="square" rtlCol="0">
            <a:spAutoFit/>
          </a:bodyPr>
          <a:lstStyle/>
          <a:p>
            <a:pPr algn="ctr"/>
            <a:r>
              <a:rPr lang="en-US" sz="3600" b="1" dirty="0" smtClean="0">
                <a:solidFill>
                  <a:srgbClr val="FF0000"/>
                </a:solidFill>
                <a:latin typeface="Times New Roman" pitchFamily="18" charset="0"/>
                <a:ea typeface="Times New Roman" pitchFamily="18" charset="0"/>
                <a:cs typeface="Times New Roman" pitchFamily="18" charset="0"/>
              </a:rPr>
              <a:t>3. SPI Interfacing</a:t>
            </a:r>
          </a:p>
          <a:p>
            <a:pPr algn="ctr"/>
            <a:endParaRPr lang="en-US" sz="2000" dirty="0" smtClean="0"/>
          </a:p>
          <a:p>
            <a:pPr algn="just"/>
            <a:r>
              <a:rPr lang="en-US" sz="2400" dirty="0" smtClean="0"/>
              <a:t>The Serial Peripheral Interface (SPI) is a </a:t>
            </a:r>
            <a:r>
              <a:rPr lang="en-US" sz="2800" dirty="0" smtClean="0">
                <a:solidFill>
                  <a:srgbClr val="0070C0"/>
                </a:solidFill>
              </a:rPr>
              <a:t>synchronous</a:t>
            </a:r>
            <a:r>
              <a:rPr lang="en-US" sz="2400" dirty="0" smtClean="0"/>
              <a:t>  serial </a:t>
            </a:r>
            <a:r>
              <a:rPr lang="en-US" sz="2400" dirty="0" smtClean="0">
                <a:hlinkClick r:id="rId2" tooltip="Serial communication"/>
              </a:rPr>
              <a:t> </a:t>
            </a:r>
            <a:r>
              <a:rPr lang="en-US" sz="2400" dirty="0" smtClean="0"/>
              <a:t>communication  interface specification used for short-distance communication, primarily in embedded systems.</a:t>
            </a:r>
          </a:p>
          <a:p>
            <a:pPr algn="just"/>
            <a:endParaRPr lang="en-US" sz="2400" dirty="0" smtClean="0"/>
          </a:p>
          <a:p>
            <a:pPr algn="just"/>
            <a:r>
              <a:rPr lang="en-US" sz="2400" dirty="0" smtClean="0"/>
              <a:t>SPI works in a slightly different manner. </a:t>
            </a:r>
          </a:p>
          <a:p>
            <a:pPr algn="just"/>
            <a:endParaRPr lang="en-US" sz="2400" dirty="0" smtClean="0"/>
          </a:p>
          <a:p>
            <a:pPr algn="just"/>
            <a:r>
              <a:rPr lang="en-US" sz="2400" dirty="0" smtClean="0"/>
              <a:t>It's a "synchronous" data bus, which means that it </a:t>
            </a:r>
            <a:r>
              <a:rPr lang="en-US" sz="2400" b="1" dirty="0" smtClean="0"/>
              <a:t>uses separate lines for data</a:t>
            </a:r>
            <a:r>
              <a:rPr lang="en-US" sz="2400" dirty="0" smtClean="0"/>
              <a:t> and a "clock" that keeps both sides in perfect sync. </a:t>
            </a:r>
          </a:p>
          <a:p>
            <a:pPr algn="just"/>
            <a:endParaRPr lang="en-US" sz="2400" dirty="0" smtClean="0"/>
          </a:p>
          <a:p>
            <a:pPr algn="just"/>
            <a:r>
              <a:rPr lang="en-US" sz="2400" dirty="0" smtClean="0"/>
              <a:t>The clock is an oscillating signal that tells the receiver exactly when to sample the bits on the data line.</a:t>
            </a:r>
            <a:endParaRPr lang="en-US"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76200"/>
            <a:ext cx="3810000" cy="3785652"/>
          </a:xfrm>
          <a:prstGeom prst="rect">
            <a:avLst/>
          </a:prstGeom>
        </p:spPr>
        <p:txBody>
          <a:bodyPr wrap="square">
            <a:spAutoFit/>
          </a:bodyPr>
          <a:lstStyle/>
          <a:p>
            <a:pPr algn="ctr"/>
            <a:r>
              <a:rPr lang="en-US" sz="2400" b="1" dirty="0" smtClean="0">
                <a:solidFill>
                  <a:srgbClr val="FF0000"/>
                </a:solidFill>
                <a:latin typeface="Times New Roman" pitchFamily="18" charset="0"/>
                <a:ea typeface="Times New Roman" pitchFamily="18" charset="0"/>
                <a:cs typeface="Times New Roman" pitchFamily="18" charset="0"/>
              </a:rPr>
              <a:t> SPI Implementation</a:t>
            </a:r>
          </a:p>
          <a:p>
            <a:pPr algn="ctr"/>
            <a:endParaRPr lang="en-US" sz="2400" b="1" dirty="0" smtClean="0">
              <a:solidFill>
                <a:srgbClr val="FF0000"/>
              </a:solidFill>
              <a:latin typeface="Times New Roman" pitchFamily="18" charset="0"/>
              <a:ea typeface="Times New Roman" pitchFamily="18" charset="0"/>
              <a:cs typeface="Times New Roman" pitchFamily="18" charset="0"/>
            </a:endParaRPr>
          </a:p>
          <a:p>
            <a:pPr algn="just"/>
            <a:r>
              <a:rPr lang="en-US" sz="2400" dirty="0" smtClean="0"/>
              <a:t>The SPI interface from the processor is available on the Micro-A748 board. </a:t>
            </a:r>
          </a:p>
          <a:p>
            <a:pPr algn="just"/>
            <a:r>
              <a:rPr lang="en-US" sz="2400" dirty="0" smtClean="0"/>
              <a:t>Devices such as SPI based SD(Secure digital card)/MMC (Multimedia) Card can be interfaced on the board using the SPI.</a:t>
            </a:r>
            <a:endParaRPr lang="en-US" sz="2400" b="1" dirty="0">
              <a:solidFill>
                <a:srgbClr val="FF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228600" y="914400"/>
            <a:ext cx="4324350" cy="28670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476500" y="3790950"/>
            <a:ext cx="64389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458199" cy="6432530"/>
          </a:xfrm>
          <a:prstGeom prst="rect">
            <a:avLst/>
          </a:prstGeom>
        </p:spPr>
        <p:txBody>
          <a:bodyPr wrap="square">
            <a:spAutoFit/>
          </a:bodyPr>
          <a:lstStyle/>
          <a:p>
            <a:pPr algn="ctr"/>
            <a:r>
              <a:rPr lang="en-US" sz="2000" b="1" dirty="0" smtClean="0">
                <a:solidFill>
                  <a:srgbClr val="FF0000"/>
                </a:solidFill>
              </a:rPr>
              <a:t>Controller Area Network (CAN)</a:t>
            </a:r>
            <a:endParaRPr lang="en-US" sz="2000" dirty="0" smtClean="0">
              <a:solidFill>
                <a:srgbClr val="FF0000"/>
              </a:solidFill>
            </a:endParaRPr>
          </a:p>
          <a:p>
            <a:pPr algn="just"/>
            <a:r>
              <a:rPr lang="en-US" sz="2400" dirty="0" smtClean="0">
                <a:solidFill>
                  <a:srgbClr val="FF0000"/>
                </a:solidFill>
              </a:rPr>
              <a:t>A CAN bus </a:t>
            </a:r>
            <a:r>
              <a:rPr lang="en-US" sz="2400" dirty="0" smtClean="0"/>
              <a:t>is a robust vehicle bus  standard designed to allow microcontrollers and devices to communicate with each other's applications without a host computer.</a:t>
            </a:r>
          </a:p>
          <a:p>
            <a:pPr algn="just"/>
            <a:endParaRPr lang="en-IN" sz="2000" dirty="0" smtClean="0"/>
          </a:p>
          <a:p>
            <a:pPr algn="just"/>
            <a:r>
              <a:rPr lang="en-US" sz="2000" dirty="0" smtClean="0"/>
              <a:t>The CANs is another type of </a:t>
            </a:r>
            <a:r>
              <a:rPr lang="en-US" sz="2000" b="1" dirty="0" smtClean="0">
                <a:solidFill>
                  <a:srgbClr val="0070C0"/>
                </a:solidFill>
              </a:rPr>
              <a:t>serial communications protocol</a:t>
            </a:r>
            <a:r>
              <a:rPr lang="en-US" sz="2000" dirty="0" smtClean="0"/>
              <a:t> that was developed within </a:t>
            </a:r>
            <a:r>
              <a:rPr lang="en-US" sz="2000" b="1" dirty="0" smtClean="0">
                <a:solidFill>
                  <a:srgbClr val="FF0000"/>
                </a:solidFill>
              </a:rPr>
              <a:t>the automotive industry</a:t>
            </a:r>
            <a:r>
              <a:rPr lang="en-US" sz="2000" dirty="0" smtClean="0"/>
              <a:t> </a:t>
            </a:r>
            <a:r>
              <a:rPr lang="en-US" sz="2000" b="1" dirty="0" smtClean="0">
                <a:solidFill>
                  <a:srgbClr val="00B050"/>
                </a:solidFill>
              </a:rPr>
              <a:t>to allow a number of electronic units on a single vehicle to share essential control data. </a:t>
            </a:r>
          </a:p>
          <a:p>
            <a:pPr algn="just"/>
            <a:endParaRPr lang="en-US" sz="2000" dirty="0" smtClean="0"/>
          </a:p>
          <a:p>
            <a:pPr algn="just"/>
            <a:r>
              <a:rPr lang="en-US" sz="2000" dirty="0" smtClean="0"/>
              <a:t>A vehicle nowadays uses many microcontrollers for autonomous control systems.</a:t>
            </a:r>
          </a:p>
          <a:p>
            <a:pPr algn="just"/>
            <a:endParaRPr lang="en-US" sz="2000" dirty="0" smtClean="0"/>
          </a:p>
          <a:p>
            <a:pPr algn="just"/>
            <a:r>
              <a:rPr lang="en-US" sz="2000" dirty="0" smtClean="0"/>
              <a:t> </a:t>
            </a:r>
            <a:r>
              <a:rPr lang="en-US" sz="2000" b="1" dirty="0" smtClean="0">
                <a:solidFill>
                  <a:srgbClr val="00B050"/>
                </a:solidFill>
              </a:rPr>
              <a:t>It is a message based protocol, designed originally for multiplex electrical wiring within automobiles.</a:t>
            </a:r>
          </a:p>
          <a:p>
            <a:pPr algn="just"/>
            <a:endParaRPr lang="en-US" sz="2000" dirty="0" smtClean="0"/>
          </a:p>
          <a:p>
            <a:pPr algn="just"/>
            <a:r>
              <a:rPr lang="en-US" sz="2000" dirty="0" smtClean="0"/>
              <a:t>For each device, the data in a frame is transmitted sequentially but in such a way that if more than one device transmits at the same time, the highest priority device can continue while the others back off. </a:t>
            </a:r>
          </a:p>
          <a:p>
            <a:pPr algn="just"/>
            <a:r>
              <a:rPr lang="en-US" sz="2000" dirty="0" smtClean="0">
                <a:solidFill>
                  <a:srgbClr val="00B050"/>
                </a:solidFill>
              </a:rPr>
              <a:t>Frames are received by all devices, including by the transmitting device.</a:t>
            </a:r>
            <a:endParaRPr lang="en-US" sz="2000" b="1" dirty="0">
              <a:solidFill>
                <a:srgbClr val="00B05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44687" y="152400"/>
            <a:ext cx="6203913" cy="3429000"/>
          </a:xfrm>
          <a:prstGeom prst="rect">
            <a:avLst/>
          </a:prstGeom>
          <a:noFill/>
          <a:ln w="9525">
            <a:noFill/>
            <a:miter lim="800000"/>
            <a:headEnd/>
            <a:tailEnd/>
          </a:ln>
        </p:spPr>
      </p:pic>
      <p:sp>
        <p:nvSpPr>
          <p:cNvPr id="3" name="TextBox 2"/>
          <p:cNvSpPr txBox="1"/>
          <p:nvPr/>
        </p:nvSpPr>
        <p:spPr>
          <a:xfrm>
            <a:off x="457201" y="3657600"/>
            <a:ext cx="8305799" cy="2616101"/>
          </a:xfrm>
          <a:prstGeom prst="rect">
            <a:avLst/>
          </a:prstGeom>
          <a:noFill/>
        </p:spPr>
        <p:txBody>
          <a:bodyPr wrap="square" rtlCol="0">
            <a:spAutoFit/>
          </a:bodyPr>
          <a:lstStyle/>
          <a:p>
            <a:r>
              <a:rPr lang="en-US" sz="2000" b="1" dirty="0" smtClean="0">
                <a:solidFill>
                  <a:srgbClr val="00B050"/>
                </a:solidFill>
              </a:rPr>
              <a:t>The advantages of a CAN-bus are evident:</a:t>
            </a:r>
          </a:p>
          <a:p>
            <a:r>
              <a:rPr lang="en-US" b="1" dirty="0" smtClean="0">
                <a:solidFill>
                  <a:srgbClr val="FF0000"/>
                </a:solidFill>
              </a:rPr>
              <a:t>Simplicity of operation</a:t>
            </a:r>
            <a:r>
              <a:rPr lang="en-US" dirty="0" smtClean="0">
                <a:solidFill>
                  <a:srgbClr val="FF0000"/>
                </a:solidFill>
              </a:rPr>
              <a:t>: </a:t>
            </a:r>
            <a:r>
              <a:rPr lang="en-US" dirty="0" smtClean="0"/>
              <a:t>the limitation of the number of cables </a:t>
            </a:r>
            <a:r>
              <a:rPr lang="en-US" dirty="0" smtClean="0">
                <a:solidFill>
                  <a:srgbClr val="00B050"/>
                </a:solidFill>
              </a:rPr>
              <a:t>simplifies not only mounting but also maintenance</a:t>
            </a:r>
            <a:r>
              <a:rPr lang="en-US" dirty="0" smtClean="0"/>
              <a:t>.</a:t>
            </a:r>
          </a:p>
          <a:p>
            <a:endParaRPr lang="en-US" dirty="0" smtClean="0"/>
          </a:p>
          <a:p>
            <a:r>
              <a:rPr lang="en-US" dirty="0" smtClean="0"/>
              <a:t> No need to search in a forest of cables to repair a dysfunction. </a:t>
            </a:r>
          </a:p>
          <a:p>
            <a:endParaRPr lang="en-US" dirty="0" smtClean="0"/>
          </a:p>
          <a:p>
            <a:r>
              <a:rPr lang="en-US" dirty="0" smtClean="0"/>
              <a:t>The </a:t>
            </a:r>
            <a:r>
              <a:rPr lang="en-US" b="1" dirty="0" smtClean="0"/>
              <a:t>CAN-bus system allows memorization of the equipment operating history</a:t>
            </a:r>
            <a:r>
              <a:rPr lang="en-US" dirty="0" smtClean="0"/>
              <a:t>: errors are memorized and indexed, so can be easily detected and repaired during maintenance operations.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457200"/>
            <a:ext cx="8610599" cy="5632311"/>
          </a:xfrm>
          <a:prstGeom prst="rect">
            <a:avLst/>
          </a:prstGeom>
          <a:noFill/>
        </p:spPr>
        <p:txBody>
          <a:bodyPr wrap="square" rtlCol="0">
            <a:spAutoFit/>
          </a:bodyPr>
          <a:lstStyle/>
          <a:p>
            <a:r>
              <a:rPr lang="en-US" b="1" dirty="0" smtClean="0"/>
              <a:t>Reduction of production costs</a:t>
            </a:r>
            <a:r>
              <a:rPr lang="en-US" dirty="0" smtClean="0"/>
              <a:t>: </a:t>
            </a:r>
          </a:p>
          <a:p>
            <a:r>
              <a:rPr lang="en-US" dirty="0" smtClean="0"/>
              <a:t>the installation of CAN-bus systems reduces the</a:t>
            </a:r>
            <a:r>
              <a:rPr lang="en-US" b="1" dirty="0" smtClean="0"/>
              <a:t> cable quantity</a:t>
            </a:r>
            <a:r>
              <a:rPr lang="en-US" dirty="0" smtClean="0"/>
              <a:t> and all related costs (materials and labor).</a:t>
            </a:r>
          </a:p>
          <a:p>
            <a:endParaRPr lang="en-US" dirty="0" smtClean="0"/>
          </a:p>
          <a:p>
            <a:r>
              <a:rPr lang="en-US" b="1" dirty="0" smtClean="0"/>
              <a:t>Innovation</a:t>
            </a:r>
            <a:r>
              <a:rPr lang="en-US" dirty="0" smtClean="0"/>
              <a:t>: the CAN-bus format has allowed to improve the functionalities of numerous applications (automotive, aviation…): </a:t>
            </a:r>
            <a:r>
              <a:rPr lang="en-US" b="1" dirty="0" smtClean="0"/>
              <a:t>lower consumption, security, comfort, error detection</a:t>
            </a:r>
            <a:r>
              <a:rPr lang="en-US" dirty="0" smtClean="0"/>
              <a:t>, etc.</a:t>
            </a:r>
          </a:p>
          <a:p>
            <a:r>
              <a:rPr lang="en-US" dirty="0" smtClean="0"/>
              <a:t/>
            </a:r>
            <a:br>
              <a:rPr lang="en-US" dirty="0" smtClean="0"/>
            </a:br>
            <a:r>
              <a:rPr lang="en-US" dirty="0" smtClean="0"/>
              <a:t>Listening to its clients, APEM has integrated CAN-bus systems in the HMI solutions offered to its customers. Our expertise in these systems allow our teams to propose </a:t>
            </a:r>
            <a:r>
              <a:rPr lang="en-US" b="1" dirty="0" smtClean="0"/>
              <a:t>complete interface solutions combining components </a:t>
            </a:r>
            <a:r>
              <a:rPr lang="en-US" dirty="0" smtClean="0"/>
              <a:t>(switches, switch panels, indicators, joysticks), standard PC board and programming. </a:t>
            </a:r>
          </a:p>
          <a:p>
            <a:endParaRPr lang="en-US" dirty="0" smtClean="0"/>
          </a:p>
          <a:p>
            <a:r>
              <a:rPr lang="en-US" dirty="0" smtClean="0"/>
              <a:t>A real added-value for APEM, who offers turnkey solutions reducing development costs by using standard internally-developed technological bricks. Customer advantages are numerous: simplicity, reactivity, flexibility and cost reduction.</a:t>
            </a:r>
            <a:br>
              <a:rPr lang="en-US" dirty="0" smtClean="0"/>
            </a:br>
            <a:r>
              <a:rPr lang="en-US" dirty="0" smtClean="0"/>
              <a:t/>
            </a:r>
            <a:br>
              <a:rPr lang="en-US" dirty="0" smtClean="0"/>
            </a:br>
            <a:r>
              <a:rPr lang="en-US" b="1" dirty="0" smtClean="0"/>
              <a:t>Communication tools are our future </a:t>
            </a:r>
            <a:r>
              <a:rPr lang="en-US" dirty="0" smtClean="0"/>
              <a:t>and APEM is constantly working on developing new interface solutions based on the very latest wireless communication systems.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4339650"/>
          </a:xfrm>
          <a:prstGeom prst="rect">
            <a:avLst/>
          </a:prstGeom>
          <a:noFill/>
        </p:spPr>
        <p:txBody>
          <a:bodyPr wrap="square" rtlCol="0">
            <a:spAutoFit/>
          </a:bodyPr>
          <a:lstStyle/>
          <a:p>
            <a:pPr algn="ctr"/>
            <a:r>
              <a:rPr lang="en-IN" dirty="0" smtClean="0">
                <a:solidFill>
                  <a:srgbClr val="FF0000"/>
                </a:solidFill>
              </a:rPr>
              <a:t>PWM</a:t>
            </a:r>
          </a:p>
          <a:p>
            <a:pPr algn="ctr"/>
            <a:endParaRPr lang="en-IN" dirty="0" smtClean="0">
              <a:solidFill>
                <a:srgbClr val="FF0000"/>
              </a:solidFill>
            </a:endParaRPr>
          </a:p>
          <a:p>
            <a:r>
              <a:rPr lang="en-US" sz="2000" dirty="0" smtClean="0"/>
              <a:t>PWM or Pulse Width Modulation is a technique that modulates the width of a rectangular pulse wave in order to get a variation in the average value of the resulting wave. </a:t>
            </a:r>
          </a:p>
          <a:p>
            <a:endParaRPr lang="en-US" sz="2000" dirty="0" smtClean="0"/>
          </a:p>
          <a:p>
            <a:r>
              <a:rPr lang="en-US" sz="2000" dirty="0" smtClean="0"/>
              <a:t>This method is used to encode the data corresponding to the width of the pulse with in the fixed frequency. </a:t>
            </a:r>
          </a:p>
          <a:p>
            <a:endParaRPr lang="en-US" sz="2000" dirty="0" smtClean="0"/>
          </a:p>
          <a:p>
            <a:r>
              <a:rPr lang="en-US" sz="2000" dirty="0" smtClean="0"/>
              <a:t>But the main application of PWM is to control the power delivered to the loads. </a:t>
            </a:r>
          </a:p>
          <a:p>
            <a:endParaRPr lang="en-US" sz="2000" dirty="0" smtClean="0"/>
          </a:p>
          <a:p>
            <a:r>
              <a:rPr lang="en-US" sz="2000" dirty="0" smtClean="0"/>
              <a:t>The power is controlled by switching the voltage between the supply and load at an extremely high rate (or depending on the load).</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8069"/>
            <a:ext cx="8382000" cy="1754326"/>
          </a:xfrm>
          <a:prstGeom prst="rect">
            <a:avLst/>
          </a:prstGeom>
        </p:spPr>
        <p:txBody>
          <a:bodyPr wrap="square">
            <a:spAutoFit/>
          </a:bodyPr>
          <a:lstStyle/>
          <a:p>
            <a:pPr lvl="0" eaLnBrk="0" fontAlgn="base" hangingPunct="0">
              <a:spcBef>
                <a:spcPct val="0"/>
              </a:spcBef>
              <a:spcAft>
                <a:spcPct val="0"/>
              </a:spcAft>
            </a:pPr>
            <a:r>
              <a:rPr lang="en-US" dirty="0" smtClean="0"/>
              <a:t>PWM or </a:t>
            </a:r>
            <a:r>
              <a:rPr lang="en-US" b="1" dirty="0" smtClean="0"/>
              <a:t>Pulse Width Modulation</a:t>
            </a:r>
            <a:r>
              <a:rPr lang="en-US" dirty="0" smtClean="0"/>
              <a:t> is a technique that modulates the width of a rectangular pulse wave in order to get a variation in the average value of the resulting wave. ... </a:t>
            </a:r>
          </a:p>
          <a:p>
            <a:pPr lvl="0" eaLnBrk="0" fontAlgn="base" hangingPunct="0">
              <a:spcBef>
                <a:spcPct val="0"/>
              </a:spcBef>
              <a:spcAft>
                <a:spcPct val="0"/>
              </a:spcAft>
            </a:pPr>
            <a:r>
              <a:rPr lang="en-US" dirty="0" smtClean="0"/>
              <a:t>PWM in LPC2148 are classified in to 2 types: Single Edged PWM signal and Double Edged PWM signal</a:t>
            </a:r>
            <a:r>
              <a:rPr lang="en-US" b="1" dirty="0" smtClean="0">
                <a:solidFill>
                  <a:srgbClr val="FF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endParaRPr lang="en-US"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047750" y="2047875"/>
            <a:ext cx="7048500" cy="3895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5940088"/>
          </a:xfrm>
          <a:prstGeom prst="rect">
            <a:avLst/>
          </a:prstGeom>
          <a:noFill/>
        </p:spPr>
        <p:txBody>
          <a:bodyPr wrap="square" rtlCol="0">
            <a:spAutoFit/>
          </a:bodyPr>
          <a:lstStyle/>
          <a:p>
            <a:r>
              <a:rPr lang="en-US" sz="2000" dirty="0" smtClean="0"/>
              <a:t>Figure 1.2 shows a typical embedded device based on an ARM core. </a:t>
            </a:r>
          </a:p>
          <a:p>
            <a:endParaRPr lang="en-US" sz="2000" dirty="0" smtClean="0"/>
          </a:p>
          <a:p>
            <a:r>
              <a:rPr lang="en-US" sz="2000" dirty="0" smtClean="0"/>
              <a:t> We can separate the device into four main hardware components:</a:t>
            </a:r>
          </a:p>
          <a:p>
            <a:endParaRPr lang="en-US" sz="2000" dirty="0" smtClean="0"/>
          </a:p>
          <a:p>
            <a:r>
              <a:rPr lang="en-US" sz="2000" dirty="0" smtClean="0"/>
              <a:t>■ </a:t>
            </a:r>
            <a:r>
              <a:rPr lang="en-US" sz="2000" b="1" dirty="0" smtClean="0">
                <a:solidFill>
                  <a:srgbClr val="FF0000"/>
                </a:solidFill>
              </a:rPr>
              <a:t>The </a:t>
            </a:r>
            <a:r>
              <a:rPr lang="en-US" sz="2000" b="1" i="1" dirty="0" smtClean="0">
                <a:solidFill>
                  <a:srgbClr val="FF0000"/>
                </a:solidFill>
              </a:rPr>
              <a:t>ARM processor </a:t>
            </a:r>
            <a:r>
              <a:rPr lang="en-US" sz="2000" i="1" dirty="0" smtClean="0"/>
              <a:t>controls the embedded device. </a:t>
            </a:r>
          </a:p>
          <a:p>
            <a:endParaRPr lang="en-US" sz="2000" i="1" dirty="0" smtClean="0"/>
          </a:p>
          <a:p>
            <a:r>
              <a:rPr lang="en-US" sz="2000" dirty="0" smtClean="0"/>
              <a:t>An ARM processor comprises a core (the execution engine that </a:t>
            </a:r>
            <a:r>
              <a:rPr lang="en-US" sz="2000" dirty="0" smtClean="0">
                <a:solidFill>
                  <a:srgbClr val="FF0000"/>
                </a:solidFill>
              </a:rPr>
              <a:t>processes </a:t>
            </a:r>
          </a:p>
          <a:p>
            <a:r>
              <a:rPr lang="en-US" sz="2000" dirty="0" smtClean="0">
                <a:solidFill>
                  <a:srgbClr val="FF0000"/>
                </a:solidFill>
              </a:rPr>
              <a:t>instructions and manipulates data</a:t>
            </a:r>
            <a:r>
              <a:rPr lang="en-US" sz="2000" dirty="0" smtClean="0"/>
              <a:t>) plus the surrounding components that</a:t>
            </a:r>
          </a:p>
          <a:p>
            <a:r>
              <a:rPr lang="en-US" sz="2000" dirty="0" smtClean="0">
                <a:solidFill>
                  <a:srgbClr val="FF0000"/>
                </a:solidFill>
              </a:rPr>
              <a:t> interface </a:t>
            </a:r>
            <a:r>
              <a:rPr lang="en-US" sz="2000" dirty="0" smtClean="0"/>
              <a:t>it with a bus. </a:t>
            </a:r>
          </a:p>
          <a:p>
            <a:endParaRPr lang="en-US" sz="2000" dirty="0" smtClean="0"/>
          </a:p>
          <a:p>
            <a:r>
              <a:rPr lang="en-US" sz="2000" dirty="0" smtClean="0"/>
              <a:t>These components can include </a:t>
            </a:r>
            <a:r>
              <a:rPr lang="en-US" sz="2000" dirty="0" smtClean="0">
                <a:solidFill>
                  <a:srgbClr val="FF0000"/>
                </a:solidFill>
              </a:rPr>
              <a:t>memory management and caches</a:t>
            </a:r>
            <a:r>
              <a:rPr lang="en-US" sz="2000" dirty="0" smtClean="0"/>
              <a:t>.</a:t>
            </a:r>
          </a:p>
          <a:p>
            <a:endParaRPr lang="en-US" sz="2000" dirty="0" smtClean="0"/>
          </a:p>
          <a:p>
            <a:r>
              <a:rPr lang="en-US" sz="2000" dirty="0" smtClean="0"/>
              <a:t>■ </a:t>
            </a:r>
            <a:r>
              <a:rPr lang="en-US" sz="2000" i="1" dirty="0" smtClean="0"/>
              <a:t>Controllers coordinate important functional blocks of the system. </a:t>
            </a:r>
          </a:p>
          <a:p>
            <a:r>
              <a:rPr lang="en-US" sz="2000" i="1" dirty="0" smtClean="0"/>
              <a:t>Two commonly </a:t>
            </a:r>
            <a:r>
              <a:rPr lang="en-US" sz="2000" dirty="0" smtClean="0"/>
              <a:t>found controllers are </a:t>
            </a:r>
            <a:r>
              <a:rPr lang="en-US" sz="2000" dirty="0" smtClean="0">
                <a:solidFill>
                  <a:srgbClr val="FF0000"/>
                </a:solidFill>
              </a:rPr>
              <a:t>interrupt and memory controllers</a:t>
            </a:r>
            <a:r>
              <a:rPr lang="en-US" sz="2000" dirty="0" smtClean="0"/>
              <a:t>.</a:t>
            </a:r>
          </a:p>
          <a:p>
            <a:endParaRPr lang="en-US" sz="2000" dirty="0" smtClean="0"/>
          </a:p>
          <a:p>
            <a:r>
              <a:rPr lang="en-US" sz="2000" dirty="0" smtClean="0"/>
              <a:t>■ The </a:t>
            </a:r>
            <a:r>
              <a:rPr lang="en-US" sz="2000" i="1" dirty="0" smtClean="0"/>
              <a:t>peripherals provide all the input-output capability external to the chip  and are </a:t>
            </a:r>
            <a:r>
              <a:rPr lang="en-US" sz="2000" dirty="0" smtClean="0"/>
              <a:t>responsible for the uniqueness of the embedded device.</a:t>
            </a:r>
          </a:p>
          <a:p>
            <a:endParaRPr lang="en-US" sz="2000" dirty="0" smtClean="0"/>
          </a:p>
          <a:p>
            <a:r>
              <a:rPr lang="en-US" sz="2000" dirty="0" smtClean="0"/>
              <a:t>■ A </a:t>
            </a:r>
            <a:r>
              <a:rPr lang="en-US" sz="2000" i="1" dirty="0" smtClean="0"/>
              <a:t>bus is used to communicate between different parts of the device.</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305800" cy="5940088"/>
          </a:xfrm>
          <a:prstGeom prst="rect">
            <a:avLst/>
          </a:prstGeom>
          <a:noFill/>
        </p:spPr>
        <p:txBody>
          <a:bodyPr wrap="square" rtlCol="0">
            <a:spAutoFit/>
          </a:bodyPr>
          <a:lstStyle/>
          <a:p>
            <a:r>
              <a:rPr lang="en-US" sz="2000" dirty="0" smtClean="0"/>
              <a:t>Although the PWM pin on the LPC214x series of MCUs are mentioned separately, it is based on the standard Timer block. </a:t>
            </a:r>
          </a:p>
          <a:p>
            <a:endParaRPr lang="en-US" sz="2000" dirty="0" smtClean="0"/>
          </a:p>
          <a:p>
            <a:r>
              <a:rPr lang="en-US" sz="2000" dirty="0" smtClean="0"/>
              <a:t>PWM in LPC2148 are classified in to 2 types: Single Edged PWM signal and Double Edged PWM signal. </a:t>
            </a:r>
          </a:p>
          <a:p>
            <a:endParaRPr lang="en-US" sz="2000" dirty="0" smtClean="0"/>
          </a:p>
          <a:p>
            <a:r>
              <a:rPr lang="en-US" sz="2000" dirty="0" smtClean="0"/>
              <a:t>In case of </a:t>
            </a:r>
            <a:r>
              <a:rPr lang="en-US" sz="2000" dirty="0" smtClean="0">
                <a:solidFill>
                  <a:srgbClr val="FF0000"/>
                </a:solidFill>
              </a:rPr>
              <a:t>Single Edged PWM</a:t>
            </a:r>
            <a:r>
              <a:rPr lang="en-US" sz="2000" dirty="0" smtClean="0"/>
              <a:t>, the pulse will be always at the beginning or the ending of the period. Based on the position of the edge, the single edged PWM is again divided in to Trailing Edge PWM and Leading Edge PWM.</a:t>
            </a:r>
          </a:p>
          <a:p>
            <a:r>
              <a:rPr lang="en-US" sz="2000" dirty="0" smtClean="0"/>
              <a:t>In case of </a:t>
            </a:r>
            <a:r>
              <a:rPr lang="en-US" sz="2000" dirty="0" smtClean="0">
                <a:solidFill>
                  <a:srgbClr val="FF0000"/>
                </a:solidFill>
              </a:rPr>
              <a:t>Trailing Edge PWM</a:t>
            </a:r>
            <a:r>
              <a:rPr lang="en-US" sz="2000" dirty="0" smtClean="0"/>
              <a:t>, the pulse is fixed at the beginning of the period while the position of the trailing edge is varied. </a:t>
            </a:r>
          </a:p>
          <a:p>
            <a:endParaRPr lang="en-US" sz="2000" dirty="0" smtClean="0"/>
          </a:p>
          <a:p>
            <a:r>
              <a:rPr lang="en-US" sz="2000" dirty="0" smtClean="0"/>
              <a:t>In case </a:t>
            </a:r>
            <a:r>
              <a:rPr lang="en-US" sz="2000" dirty="0" smtClean="0">
                <a:solidFill>
                  <a:srgbClr val="FF0000"/>
                </a:solidFill>
              </a:rPr>
              <a:t>of Leading Edge PWM</a:t>
            </a:r>
            <a:r>
              <a:rPr lang="en-US" sz="2000" dirty="0" smtClean="0"/>
              <a:t>, the pulse is fixed at the end of the period and the position of the leading edge is varied.</a:t>
            </a:r>
          </a:p>
          <a:p>
            <a:endParaRPr lang="en-US" sz="2000" dirty="0" smtClean="0"/>
          </a:p>
          <a:p>
            <a:r>
              <a:rPr lang="en-US" sz="2000" dirty="0" smtClean="0"/>
              <a:t>Coming to the </a:t>
            </a:r>
            <a:r>
              <a:rPr lang="en-US" sz="2000" dirty="0" smtClean="0">
                <a:solidFill>
                  <a:srgbClr val="FF0000"/>
                </a:solidFill>
              </a:rPr>
              <a:t>Double Edge PWM </a:t>
            </a:r>
            <a:r>
              <a:rPr lang="en-US" sz="2000" dirty="0" smtClean="0"/>
              <a:t>signal, the pulse can be placed anywhere in the period and either the leading edge or the trailing edge can be modulated.</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19175" y="704850"/>
            <a:ext cx="7105650" cy="1047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143000" y="1619250"/>
            <a:ext cx="6257925" cy="8953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09550" y="2438400"/>
            <a:ext cx="8782050" cy="25336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381000" y="5029200"/>
            <a:ext cx="5429250" cy="1714500"/>
          </a:xfrm>
          <a:prstGeom prst="rect">
            <a:avLst/>
          </a:prstGeom>
          <a:noFill/>
          <a:ln w="9525">
            <a:noFill/>
            <a:miter lim="800000"/>
            <a:headEnd/>
            <a:tailEnd/>
          </a:ln>
          <a:effectLst/>
        </p:spPr>
      </p:pic>
      <p:sp>
        <p:nvSpPr>
          <p:cNvPr id="6" name="TextBox 5"/>
          <p:cNvSpPr txBox="1"/>
          <p:nvPr/>
        </p:nvSpPr>
        <p:spPr>
          <a:xfrm>
            <a:off x="6172200" y="5105400"/>
            <a:ext cx="2629246" cy="369332"/>
          </a:xfrm>
          <a:prstGeom prst="rect">
            <a:avLst/>
          </a:prstGeom>
          <a:noFill/>
        </p:spPr>
        <p:txBody>
          <a:bodyPr wrap="none" rtlCol="0">
            <a:spAutoFit/>
          </a:bodyPr>
          <a:lstStyle/>
          <a:p>
            <a:r>
              <a:rPr lang="en-US" dirty="0" smtClean="0">
                <a:solidFill>
                  <a:srgbClr val="FF0000"/>
                </a:solidFill>
              </a:rPr>
              <a:t>Load-Store Instructions</a:t>
            </a:r>
            <a:endParaRPr lang="en-US" dirty="0">
              <a:solidFill>
                <a:srgbClr val="FF0000"/>
              </a:solidFill>
            </a:endParaRPr>
          </a:p>
        </p:txBody>
      </p:sp>
      <p:sp>
        <p:nvSpPr>
          <p:cNvPr id="7" name="TextBox 6"/>
          <p:cNvSpPr txBox="1"/>
          <p:nvPr/>
        </p:nvSpPr>
        <p:spPr>
          <a:xfrm>
            <a:off x="1600200" y="228600"/>
            <a:ext cx="5312673" cy="369332"/>
          </a:xfrm>
          <a:prstGeom prst="rect">
            <a:avLst/>
          </a:prstGeom>
          <a:noFill/>
        </p:spPr>
        <p:txBody>
          <a:bodyPr wrap="none" rtlCol="0">
            <a:spAutoFit/>
          </a:bodyPr>
          <a:lstStyle/>
          <a:p>
            <a:r>
              <a:rPr lang="en-US" dirty="0" smtClean="0">
                <a:solidFill>
                  <a:srgbClr val="FF0000"/>
                </a:solidFill>
              </a:rPr>
              <a:t>INSTRUCTION SET LPC 2148 ARM PROCESSOR</a:t>
            </a:r>
            <a:endParaRPr lang="en-US"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47713" y="862013"/>
            <a:ext cx="7648575" cy="5133975"/>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23850" y="457200"/>
            <a:ext cx="8820150" cy="5495925"/>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0038" y="1152525"/>
            <a:ext cx="8691562" cy="455295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1828800" y="1371600"/>
            <a:ext cx="5257800" cy="44958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Thank you</a:t>
            </a:r>
            <a:endParaRPr 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629150" y="123825"/>
            <a:ext cx="4133850" cy="26955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52400" y="190500"/>
            <a:ext cx="4276725" cy="27051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 y="2971800"/>
            <a:ext cx="6505911" cy="3467100"/>
          </a:xfrm>
          <a:prstGeom prst="rect">
            <a:avLst/>
          </a:prstGeom>
          <a:noFill/>
          <a:ln w="9525">
            <a:noFill/>
            <a:miter lim="800000"/>
            <a:headEnd/>
            <a:tailEnd/>
          </a:ln>
          <a:effectLst/>
        </p:spPr>
      </p:pic>
      <p:sp>
        <p:nvSpPr>
          <p:cNvPr id="5" name="TextBox 4"/>
          <p:cNvSpPr txBox="1"/>
          <p:nvPr/>
        </p:nvSpPr>
        <p:spPr>
          <a:xfrm>
            <a:off x="7086600" y="3048000"/>
            <a:ext cx="1906291" cy="2031325"/>
          </a:xfrm>
          <a:prstGeom prst="rect">
            <a:avLst/>
          </a:prstGeom>
          <a:noFill/>
        </p:spPr>
        <p:txBody>
          <a:bodyPr wrap="none" rtlCol="0">
            <a:spAutoFit/>
          </a:bodyPr>
          <a:lstStyle/>
          <a:p>
            <a:pPr>
              <a:buFont typeface="Arial" pitchFamily="34" charset="0"/>
              <a:buChar char="•"/>
            </a:pPr>
            <a:r>
              <a:rPr lang="en-US" b="1" dirty="0" smtClean="0">
                <a:solidFill>
                  <a:srgbClr val="FF0000"/>
                </a:solidFill>
              </a:rPr>
              <a:t>AMBA </a:t>
            </a:r>
            <a:r>
              <a:rPr lang="en-US" dirty="0" smtClean="0"/>
              <a:t>- </a:t>
            </a:r>
          </a:p>
          <a:p>
            <a:r>
              <a:rPr lang="en-US" dirty="0" smtClean="0"/>
              <a:t>ARM Advanced</a:t>
            </a:r>
          </a:p>
          <a:p>
            <a:r>
              <a:rPr lang="en-US" dirty="0" smtClean="0"/>
              <a:t> Microcontroller </a:t>
            </a:r>
          </a:p>
          <a:p>
            <a:r>
              <a:rPr lang="en-US" dirty="0" smtClean="0"/>
              <a:t>Bus Architecture</a:t>
            </a:r>
          </a:p>
          <a:p>
            <a:endParaRPr lang="en-US" dirty="0" smtClean="0"/>
          </a:p>
          <a:p>
            <a:pPr>
              <a:buFont typeface="Arial" pitchFamily="34" charset="0"/>
              <a:buChar char="•"/>
            </a:pPr>
            <a:r>
              <a:rPr lang="en-US" b="1" dirty="0" smtClean="0">
                <a:solidFill>
                  <a:srgbClr val="FF0000"/>
                </a:solidFill>
              </a:rPr>
              <a:t> TCM- </a:t>
            </a:r>
            <a:r>
              <a:rPr lang="en-US" dirty="0" smtClean="0"/>
              <a:t>Tightly </a:t>
            </a:r>
          </a:p>
          <a:p>
            <a:r>
              <a:rPr lang="en-US" dirty="0" smtClean="0"/>
              <a:t>coupled memory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3874</TotalTime>
  <Words>4781</Words>
  <Application>Microsoft Office PowerPoint</Application>
  <PresentationFormat>On-screen Show (4:3)</PresentationFormat>
  <Paragraphs>856</Paragraphs>
  <Slides>85</Slides>
  <Notes>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368</cp:revision>
  <dcterms:created xsi:type="dcterms:W3CDTF">2006-08-16T00:00:00Z</dcterms:created>
  <dcterms:modified xsi:type="dcterms:W3CDTF">2023-04-07T09:07:27Z</dcterms:modified>
</cp:coreProperties>
</file>