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4"/>
  </p:notesMasterIdLst>
  <p:sldIdLst>
    <p:sldId id="256" r:id="rId2"/>
    <p:sldId id="274" r:id="rId3"/>
    <p:sldId id="275" r:id="rId4"/>
    <p:sldId id="276" r:id="rId5"/>
    <p:sldId id="257" r:id="rId6"/>
    <p:sldId id="277" r:id="rId7"/>
    <p:sldId id="258" r:id="rId8"/>
    <p:sldId id="259" r:id="rId9"/>
    <p:sldId id="295" r:id="rId10"/>
    <p:sldId id="278" r:id="rId11"/>
    <p:sldId id="279" r:id="rId12"/>
    <p:sldId id="296" r:id="rId13"/>
    <p:sldId id="297" r:id="rId14"/>
    <p:sldId id="260" r:id="rId15"/>
    <p:sldId id="283" r:id="rId16"/>
    <p:sldId id="284" r:id="rId17"/>
    <p:sldId id="285" r:id="rId18"/>
    <p:sldId id="286" r:id="rId19"/>
    <p:sldId id="287" r:id="rId20"/>
    <p:sldId id="261" r:id="rId21"/>
    <p:sldId id="291" r:id="rId22"/>
    <p:sldId id="262" r:id="rId23"/>
    <p:sldId id="292" r:id="rId24"/>
    <p:sldId id="293" r:id="rId25"/>
    <p:sldId id="263" r:id="rId26"/>
    <p:sldId id="294" r:id="rId27"/>
    <p:sldId id="264" r:id="rId28"/>
    <p:sldId id="266" r:id="rId29"/>
    <p:sldId id="265" r:id="rId30"/>
    <p:sldId id="268" r:id="rId31"/>
    <p:sldId id="269" r:id="rId32"/>
    <p:sldId id="267" r:id="rId33"/>
    <p:sldId id="303" r:id="rId34"/>
    <p:sldId id="270" r:id="rId35"/>
    <p:sldId id="298" r:id="rId36"/>
    <p:sldId id="271" r:id="rId37"/>
    <p:sldId id="272" r:id="rId38"/>
    <p:sldId id="300" r:id="rId39"/>
    <p:sldId id="273" r:id="rId40"/>
    <p:sldId id="299" r:id="rId41"/>
    <p:sldId id="301" r:id="rId42"/>
    <p:sldId id="302"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1566" y="-198"/>
      </p:cViewPr>
      <p:guideLst>
        <p:guide orient="horz" pos="2160"/>
        <p:guide pos="2880"/>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BF580E-56A7-43C7-ADED-5C6899FF4058}" type="datetimeFigureOut">
              <a:rPr lang="en-US" smtClean="0"/>
              <a:pPr/>
              <a:t>4/14/2022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5057B-1137-4329-A131-235E44CE303F}" type="slidenum">
              <a:rPr lang="en-US" smtClean="0"/>
              <a:pPr/>
              <a:t>‹#›</a:t>
            </a:fld>
            <a:endParaRPr lang="en-US"/>
          </a:p>
        </p:txBody>
      </p:sp>
    </p:spTree>
    <p:extLst>
      <p:ext uri="{BB962C8B-B14F-4D97-AF65-F5344CB8AC3E}">
        <p14:creationId xmlns:p14="http://schemas.microsoft.com/office/powerpoint/2010/main" val="242824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65057B-1137-4329-A131-235E44CE303F}"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3FD6638-761D-41D3-8F03-2BC554C53BD9}" type="datetimeFigureOut">
              <a:rPr lang="en-US" smtClean="0"/>
              <a:pPr/>
              <a:t>4/14/2022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8D1936C-45DA-456D-B2C7-FB3CF778A8B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FD6638-761D-41D3-8F03-2BC554C53BD9}" type="datetimeFigureOut">
              <a:rPr lang="en-US" smtClean="0"/>
              <a:pPr/>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1936C-45DA-456D-B2C7-FB3CF778A8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FD6638-761D-41D3-8F03-2BC554C53BD9}" type="datetimeFigureOut">
              <a:rPr lang="en-US" smtClean="0"/>
              <a:pPr/>
              <a:t>4/14/2022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1936C-45DA-456D-B2C7-FB3CF778A8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3FD6638-761D-41D3-8F03-2BC554C53BD9}" type="datetimeFigureOut">
              <a:rPr lang="en-US" smtClean="0"/>
              <a:pPr/>
              <a:t>4/14/2022</a:t>
            </a:fld>
            <a:endParaRPr lang="en-US"/>
          </a:p>
        </p:txBody>
      </p:sp>
      <p:sp>
        <p:nvSpPr>
          <p:cNvPr id="9" name="Slide Number Placeholder 8"/>
          <p:cNvSpPr>
            <a:spLocks noGrp="1"/>
          </p:cNvSpPr>
          <p:nvPr>
            <p:ph type="sldNum" sz="quarter" idx="15"/>
          </p:nvPr>
        </p:nvSpPr>
        <p:spPr/>
        <p:txBody>
          <a:bodyPr rtlCol="0"/>
          <a:lstStyle/>
          <a:p>
            <a:fld id="{D8D1936C-45DA-456D-B2C7-FB3CF778A8B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3FD6638-761D-41D3-8F03-2BC554C53BD9}" type="datetimeFigureOut">
              <a:rPr lang="en-US" smtClean="0"/>
              <a:pPr/>
              <a:t>4/14/2022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8D1936C-45DA-456D-B2C7-FB3CF778A8B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3FD6638-761D-41D3-8F03-2BC554C53BD9}" type="datetimeFigureOut">
              <a:rPr lang="en-US" smtClean="0"/>
              <a:pPr/>
              <a:t>4/14/2022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D1936C-45DA-456D-B2C7-FB3CF778A8B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3FD6638-761D-41D3-8F03-2BC554C53BD9}" type="datetimeFigureOut">
              <a:rPr lang="en-US" smtClean="0"/>
              <a:pPr/>
              <a:t>4/14/2022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D1936C-45DA-456D-B2C7-FB3CF778A8B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3FD6638-761D-41D3-8F03-2BC554C53BD9}" type="datetimeFigureOut">
              <a:rPr lang="en-US" smtClean="0"/>
              <a:pPr/>
              <a:t>4/14/2022</a:t>
            </a:fld>
            <a:endParaRPr lang="en-US"/>
          </a:p>
        </p:txBody>
      </p:sp>
      <p:sp>
        <p:nvSpPr>
          <p:cNvPr id="7" name="Slide Number Placeholder 6"/>
          <p:cNvSpPr>
            <a:spLocks noGrp="1"/>
          </p:cNvSpPr>
          <p:nvPr>
            <p:ph type="sldNum" sz="quarter" idx="11"/>
          </p:nvPr>
        </p:nvSpPr>
        <p:spPr/>
        <p:txBody>
          <a:bodyPr rtlCol="0"/>
          <a:lstStyle/>
          <a:p>
            <a:fld id="{D8D1936C-45DA-456D-B2C7-FB3CF778A8B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FD6638-761D-41D3-8F03-2BC554C53BD9}" type="datetimeFigureOut">
              <a:rPr lang="en-US" smtClean="0"/>
              <a:pPr/>
              <a:t>4/14/2022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D1936C-45DA-456D-B2C7-FB3CF778A8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3FD6638-761D-41D3-8F03-2BC554C53BD9}" type="datetimeFigureOut">
              <a:rPr lang="en-US" smtClean="0"/>
              <a:pPr/>
              <a:t>4/14/2022</a:t>
            </a:fld>
            <a:endParaRPr lang="en-US"/>
          </a:p>
        </p:txBody>
      </p:sp>
      <p:sp>
        <p:nvSpPr>
          <p:cNvPr id="22" name="Slide Number Placeholder 21"/>
          <p:cNvSpPr>
            <a:spLocks noGrp="1"/>
          </p:cNvSpPr>
          <p:nvPr>
            <p:ph type="sldNum" sz="quarter" idx="15"/>
          </p:nvPr>
        </p:nvSpPr>
        <p:spPr/>
        <p:txBody>
          <a:bodyPr rtlCol="0"/>
          <a:lstStyle/>
          <a:p>
            <a:fld id="{D8D1936C-45DA-456D-B2C7-FB3CF778A8B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3FD6638-761D-41D3-8F03-2BC554C53BD9}" type="datetimeFigureOut">
              <a:rPr lang="en-US" smtClean="0"/>
              <a:pPr/>
              <a:t>4/14/2022</a:t>
            </a:fld>
            <a:endParaRPr lang="en-US"/>
          </a:p>
        </p:txBody>
      </p:sp>
      <p:sp>
        <p:nvSpPr>
          <p:cNvPr id="18" name="Slide Number Placeholder 17"/>
          <p:cNvSpPr>
            <a:spLocks noGrp="1"/>
          </p:cNvSpPr>
          <p:nvPr>
            <p:ph type="sldNum" sz="quarter" idx="11"/>
          </p:nvPr>
        </p:nvSpPr>
        <p:spPr/>
        <p:txBody>
          <a:bodyPr rtlCol="0"/>
          <a:lstStyle/>
          <a:p>
            <a:fld id="{D8D1936C-45DA-456D-B2C7-FB3CF778A8B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3FD6638-761D-41D3-8F03-2BC554C53BD9}" type="datetimeFigureOut">
              <a:rPr lang="en-US" smtClean="0"/>
              <a:pPr/>
              <a:t>4/14/2022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8D1936C-45DA-456D-B2C7-FB3CF778A8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lstStyle/>
          <a:p>
            <a:r>
              <a:rPr kumimoji="0" lang="en-US"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UNIT-V</a:t>
            </a:r>
            <a:endParaRPr lang="en-US" dirty="0"/>
          </a:p>
        </p:txBody>
      </p:sp>
      <p:sp>
        <p:nvSpPr>
          <p:cNvPr id="3" name="Subtitle 2"/>
          <p:cNvSpPr>
            <a:spLocks noGrp="1"/>
          </p:cNvSpPr>
          <p:nvPr>
            <p:ph type="subTitle" idx="1"/>
          </p:nvPr>
        </p:nvSpPr>
        <p:spPr>
          <a:xfrm>
            <a:off x="609600" y="1981200"/>
            <a:ext cx="7848600" cy="1752600"/>
          </a:xfrm>
        </p:spPr>
        <p:txBody>
          <a:bodyPr>
            <a:normAutofit fontScale="92500"/>
          </a:bodyPr>
          <a:lstStyle/>
          <a:p>
            <a:r>
              <a:rPr kumimoji="0" lang="en-US" sz="4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Embedded Linux 			</a:t>
            </a:r>
          </a:p>
          <a:p>
            <a:r>
              <a:rPr lang="en-US" sz="4400" b="1" dirty="0">
                <a:solidFill>
                  <a:srgbClr val="FF0000"/>
                </a:solidFill>
                <a:latin typeface="Times New Roman" pitchFamily="18" charset="0"/>
                <a:ea typeface="Times New Roman" pitchFamily="18" charset="0"/>
                <a:cs typeface="Times New Roman" pitchFamily="18" charset="0"/>
              </a:rPr>
              <a:t>	</a:t>
            </a:r>
            <a:r>
              <a:rPr lang="en-US" sz="4400" b="1" dirty="0" smtClean="0">
                <a:solidFill>
                  <a:srgbClr val="FF0000"/>
                </a:solidFill>
                <a:latin typeface="Times New Roman" pitchFamily="18" charset="0"/>
                <a:ea typeface="Times New Roman" pitchFamily="18" charset="0"/>
                <a:cs typeface="Times New Roman" pitchFamily="18" charset="0"/>
              </a:rPr>
              <a:t>					</a:t>
            </a:r>
            <a:r>
              <a:rPr kumimoji="0" lang="en-US" sz="4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07 Hours</a:t>
            </a:r>
            <a:endParaRPr lang="en-US"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599" y="0"/>
            <a:ext cx="8610601" cy="5478423"/>
          </a:xfrm>
          <a:prstGeom prst="rect">
            <a:avLst/>
          </a:prstGeom>
          <a:noFill/>
        </p:spPr>
        <p:txBody>
          <a:bodyPr wrap="square" rtlCol="0">
            <a:spAutoFit/>
          </a:bodyPr>
          <a:lstStyle/>
          <a:p>
            <a:pPr lvl="0" algn="just" eaLnBrk="0" fontAlgn="base" hangingPunct="0">
              <a:spcBef>
                <a:spcPct val="0"/>
              </a:spcBef>
              <a:spcAft>
                <a:spcPct val="0"/>
              </a:spcAft>
            </a:pPr>
            <a:r>
              <a:rPr lang="en-US" sz="2400" dirty="0" smtClean="0">
                <a:solidFill>
                  <a:srgbClr val="FF0000"/>
                </a:solidFill>
              </a:rPr>
              <a:t>Among the most important key characteristics:</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lvl="0" algn="just" eaLnBrk="0" fontAlgn="base" hangingPunct="0">
              <a:spcBef>
                <a:spcPct val="0"/>
              </a:spcBef>
              <a:spcAft>
                <a:spcPct val="0"/>
              </a:spcAft>
            </a:pPr>
            <a:endPar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457200" lvl="0" indent="-457200" algn="just" eaLnBrk="0" fontAlgn="base" hangingPunct="0">
              <a:spcBef>
                <a:spcPct val="0"/>
              </a:spcBef>
              <a:spcAft>
                <a:spcPct val="0"/>
              </a:spcAft>
              <a:buFont typeface="Arial" pitchFamily="34" charset="0"/>
              <a:buChar char="•"/>
            </a:pPr>
            <a:r>
              <a:rPr lang="en-US" sz="2200" dirty="0" smtClean="0"/>
              <a:t>The license is self-perpetuating. </a:t>
            </a:r>
          </a:p>
          <a:p>
            <a:pPr marL="457200" lvl="0" indent="-457200" algn="just" eaLnBrk="0" fontAlgn="base" hangingPunct="0">
              <a:spcBef>
                <a:spcPct val="0"/>
              </a:spcBef>
              <a:spcAft>
                <a:spcPct val="0"/>
              </a:spcAft>
              <a:buFont typeface="Arial" pitchFamily="34" charset="0"/>
              <a:buChar char="•"/>
            </a:pPr>
            <a:endParaRPr lang="en-US" sz="2200" dirty="0" smtClean="0"/>
          </a:p>
          <a:p>
            <a:pPr marL="457200" lvl="0" indent="-457200" algn="just" eaLnBrk="0" fontAlgn="base" hangingPunct="0">
              <a:spcBef>
                <a:spcPct val="0"/>
              </a:spcBef>
              <a:spcAft>
                <a:spcPct val="0"/>
              </a:spcAft>
              <a:buFont typeface="Arial" pitchFamily="34" charset="0"/>
              <a:buChar char="•"/>
            </a:pPr>
            <a:r>
              <a:rPr lang="en-US" sz="2200" dirty="0" smtClean="0"/>
              <a:t>The license grants the user freedom to run the program. </a:t>
            </a:r>
          </a:p>
          <a:p>
            <a:pPr marL="457200" lvl="0" indent="-457200" algn="just" eaLnBrk="0" fontAlgn="base" hangingPunct="0">
              <a:spcBef>
                <a:spcPct val="0"/>
              </a:spcBef>
              <a:spcAft>
                <a:spcPct val="0"/>
              </a:spcAft>
              <a:buFont typeface="Arial" pitchFamily="34" charset="0"/>
              <a:buChar char="•"/>
            </a:pPr>
            <a:endParaRPr lang="en-US" sz="2200" dirty="0" smtClean="0"/>
          </a:p>
          <a:p>
            <a:pPr marL="457200" lvl="0" indent="-457200" algn="just" eaLnBrk="0" fontAlgn="base" hangingPunct="0">
              <a:spcBef>
                <a:spcPct val="0"/>
              </a:spcBef>
              <a:spcAft>
                <a:spcPct val="0"/>
              </a:spcAft>
              <a:buFont typeface="Arial" pitchFamily="34" charset="0"/>
              <a:buChar char="•"/>
            </a:pPr>
            <a:r>
              <a:rPr lang="en-US" sz="2200" dirty="0" smtClean="0"/>
              <a:t>The license grants the user the right to study and modify the source code. </a:t>
            </a:r>
          </a:p>
          <a:p>
            <a:pPr marL="457200" lvl="0" indent="-457200" algn="just" eaLnBrk="0" fontAlgn="base" hangingPunct="0">
              <a:spcBef>
                <a:spcPct val="0"/>
              </a:spcBef>
              <a:spcAft>
                <a:spcPct val="0"/>
              </a:spcAft>
              <a:buFont typeface="Arial" pitchFamily="34" charset="0"/>
              <a:buChar char="•"/>
            </a:pPr>
            <a:endParaRPr lang="en-US" sz="2200" dirty="0" smtClean="0"/>
          </a:p>
          <a:p>
            <a:pPr marL="457200" lvl="0" indent="-457200" algn="just" eaLnBrk="0" fontAlgn="base" hangingPunct="0">
              <a:spcBef>
                <a:spcPct val="0"/>
              </a:spcBef>
              <a:spcAft>
                <a:spcPct val="0"/>
              </a:spcAft>
              <a:buFont typeface="Arial" pitchFamily="34" charset="0"/>
              <a:buChar char="•"/>
            </a:pPr>
            <a:r>
              <a:rPr lang="en-US" sz="2200" dirty="0" smtClean="0"/>
              <a:t>The license grants the user permission to distribute the original code or his modifications. </a:t>
            </a:r>
          </a:p>
          <a:p>
            <a:pPr marL="457200" lvl="0" indent="-457200" algn="just" eaLnBrk="0" fontAlgn="base" hangingPunct="0">
              <a:spcBef>
                <a:spcPct val="0"/>
              </a:spcBef>
              <a:spcAft>
                <a:spcPct val="0"/>
              </a:spcAft>
              <a:buFont typeface="Arial" pitchFamily="34" charset="0"/>
              <a:buChar char="•"/>
            </a:pPr>
            <a:endParaRPr lang="en-US" sz="2200" dirty="0" smtClean="0"/>
          </a:p>
          <a:p>
            <a:pPr marL="457200" lvl="0" indent="-457200" algn="just" eaLnBrk="0" fontAlgn="base" hangingPunct="0">
              <a:spcBef>
                <a:spcPct val="0"/>
              </a:spcBef>
              <a:spcAft>
                <a:spcPct val="0"/>
              </a:spcAft>
              <a:buFont typeface="Arial" pitchFamily="34" charset="0"/>
              <a:buChar char="•"/>
            </a:pPr>
            <a:r>
              <a:rPr lang="en-US" sz="2200" dirty="0" smtClean="0"/>
              <a:t>The license grants these same rights to anyone to whom you distribute GPL software.</a:t>
            </a:r>
          </a:p>
          <a:p>
            <a:pPr marL="457200" lvl="0" indent="-457200" algn="just" eaLnBrk="0" fontAlgn="base" hangingPunct="0">
              <a:spcBef>
                <a:spcPct val="0"/>
              </a:spcBef>
              <a:spcAft>
                <a:spcPct val="0"/>
              </a:spcAft>
            </a:pPr>
            <a:r>
              <a:rPr lang="en-US" sz="2000" dirty="0" smtClean="0"/>
              <a:t>	</a:t>
            </a:r>
            <a:endPar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457200" indent="-457200"/>
            <a:endParaRPr 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228600"/>
            <a:ext cx="8686799" cy="3785652"/>
          </a:xfrm>
          <a:prstGeom prst="rect">
            <a:avLst/>
          </a:prstGeom>
          <a:noFill/>
        </p:spPr>
        <p:txBody>
          <a:bodyPr wrap="square" rtlCol="0">
            <a:spAutoFit/>
          </a:bodyPr>
          <a:lstStyle/>
          <a:p>
            <a:r>
              <a:rPr lang="en-US" sz="2400" dirty="0" smtClean="0"/>
              <a:t>When a software work is released under the terms of the GPL (General Public License), it must forever carry that license.[3] </a:t>
            </a:r>
          </a:p>
          <a:p>
            <a:endParaRPr lang="en-US" sz="2400" dirty="0"/>
          </a:p>
          <a:p>
            <a:r>
              <a:rPr lang="en-US" sz="2400" dirty="0" smtClean="0"/>
              <a:t>Even if the code is highly modified, which is allowed and even encouraged by the license, the GPL mandates that it must be released under the same license. </a:t>
            </a:r>
          </a:p>
          <a:p>
            <a:endParaRPr lang="en-US" sz="2400" dirty="0"/>
          </a:p>
          <a:p>
            <a:r>
              <a:rPr lang="en-US" sz="2400" dirty="0" smtClean="0"/>
              <a:t>The intent of this feature is to guarantee access to everyone, even of modified versions of the software (or derived works, as they are commonly called).</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09600"/>
            <a:ext cx="8229600" cy="3508653"/>
          </a:xfrm>
          <a:prstGeom prst="rect">
            <a:avLst/>
          </a:prstGeom>
          <a:noFill/>
        </p:spPr>
        <p:txBody>
          <a:bodyPr wrap="square" rtlCol="0">
            <a:spAutoFit/>
          </a:bodyPr>
          <a:lstStyle/>
          <a:p>
            <a:pPr algn="ctr"/>
            <a:r>
              <a:rPr lang="en-US" sz="2400" b="1" dirty="0" smtClean="0">
                <a:solidFill>
                  <a:srgbClr val="FF0000"/>
                </a:solidFill>
              </a:rPr>
              <a:t>Linux  is Embedded or Not?</a:t>
            </a:r>
          </a:p>
          <a:p>
            <a:r>
              <a:rPr lang="en-US" sz="2400" dirty="0" smtClean="0"/>
              <a:t>Several key attributes are usually associated with embedded systems.</a:t>
            </a:r>
            <a:r>
              <a:rPr lang="en-US" dirty="0" smtClean="0"/>
              <a:t> </a:t>
            </a:r>
          </a:p>
          <a:p>
            <a:endParaRPr lang="en-US" dirty="0"/>
          </a:p>
          <a:p>
            <a:r>
              <a:rPr lang="en-US" sz="2400" dirty="0" smtClean="0"/>
              <a:t>Embedded systems come in a variety of shapes and sizes, from the largest multiple-rack data storage or networking powerhouses to tiny modules such as your personal MP3 player or your cellular handset. </a:t>
            </a:r>
          </a:p>
          <a:p>
            <a:endParaRPr lang="en-US" dirty="0" smtClean="0"/>
          </a:p>
          <a:p>
            <a:r>
              <a:rPr lang="en-US" dirty="0" smtClean="0"/>
              <a:t>Some of the usual characteristics of embedded systems include these:</a:t>
            </a:r>
            <a:endParaRPr lang="en-US" dirty="0"/>
          </a:p>
        </p:txBody>
      </p:sp>
    </p:spTree>
    <p:extLst>
      <p:ext uri="{BB962C8B-B14F-4D97-AF65-F5344CB8AC3E}">
        <p14:creationId xmlns:p14="http://schemas.microsoft.com/office/powerpoint/2010/main" val="3478864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458200" cy="5355312"/>
          </a:xfrm>
          <a:prstGeom prst="rect">
            <a:avLst/>
          </a:prstGeom>
          <a:noFill/>
        </p:spPr>
        <p:txBody>
          <a:bodyPr wrap="square" rtlCol="0">
            <a:spAutoFit/>
          </a:bodyPr>
          <a:lstStyle/>
          <a:p>
            <a:r>
              <a:rPr lang="en-US" dirty="0" smtClean="0"/>
              <a:t>Contain a processing engine, such as a general-purpose microprocessor </a:t>
            </a:r>
          </a:p>
          <a:p>
            <a:endParaRPr lang="en-US" dirty="0" smtClean="0"/>
          </a:p>
          <a:p>
            <a:r>
              <a:rPr lang="en-US" dirty="0" smtClean="0"/>
              <a:t>Typically designed for a specific application or purpose Includes a simple (or no) user interface an automotive engine ignition controller, for example </a:t>
            </a:r>
          </a:p>
          <a:p>
            <a:r>
              <a:rPr lang="en-US" dirty="0" smtClean="0"/>
              <a:t>Often is resource limited for example, has a small memory footprint and no hard drive </a:t>
            </a:r>
          </a:p>
          <a:p>
            <a:r>
              <a:rPr lang="en-US" dirty="0" smtClean="0"/>
              <a:t>Might have power limitations, such as a requirement to operate from batteries </a:t>
            </a:r>
          </a:p>
          <a:p>
            <a:r>
              <a:rPr lang="en-US" dirty="0" smtClean="0"/>
              <a:t>Usually is not used as a general-purpose computing platform Generally has application software built in, not user selected </a:t>
            </a:r>
          </a:p>
          <a:p>
            <a:r>
              <a:rPr lang="en-US" dirty="0" smtClean="0"/>
              <a:t>Ships with all intended application hardware and software pre-integrated Often is intended for applications without human intervention </a:t>
            </a:r>
          </a:p>
          <a:p>
            <a:r>
              <a:rPr lang="en-US" dirty="0" smtClean="0"/>
              <a:t>Most commonly, embedded systems are resource constrained compared to the typical desktop PC. </a:t>
            </a:r>
          </a:p>
          <a:p>
            <a:r>
              <a:rPr lang="en-US" dirty="0" smtClean="0"/>
              <a:t>Embedded systems often have limited memory, small or no hard drives, and sometimes no external network connectivity. </a:t>
            </a:r>
          </a:p>
          <a:p>
            <a:r>
              <a:rPr lang="en-US" dirty="0" smtClean="0"/>
              <a:t>Frequently, the only user interface is a serial port and some LEDs. </a:t>
            </a:r>
          </a:p>
          <a:p>
            <a:r>
              <a:rPr lang="en-US" dirty="0" smtClean="0"/>
              <a:t>These and other issues can present challenges to the embedded system developer.</a:t>
            </a:r>
            <a:endParaRPr lang="en-US" dirty="0"/>
          </a:p>
        </p:txBody>
      </p:sp>
    </p:spTree>
    <p:extLst>
      <p:ext uri="{BB962C8B-B14F-4D97-AF65-F5344CB8AC3E}">
        <p14:creationId xmlns:p14="http://schemas.microsoft.com/office/powerpoint/2010/main" val="852029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384" y="152400"/>
            <a:ext cx="8573016" cy="6370975"/>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BIOS Versus Boot loader</a:t>
            </a:r>
          </a:p>
          <a:p>
            <a:pPr lvl="0" algn="just" eaLnBrk="0" fontAlgn="base" hangingPunct="0">
              <a:spcBef>
                <a:spcPct val="0"/>
              </a:spcBef>
              <a:spcAft>
                <a:spcPct val="0"/>
              </a:spcAft>
            </a:pPr>
            <a:r>
              <a:rPr lang="en-US" sz="2200" dirty="0" smtClean="0"/>
              <a:t>When power is first applied to the desktop computer, a software program called the BIOS immediately takes control of the processor.</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 (Historically, BIOS -Basic </a:t>
            </a:r>
            <a:r>
              <a:rPr lang="en-US" sz="2200" dirty="0" err="1" smtClean="0"/>
              <a:t>Input/Output</a:t>
            </a:r>
            <a:r>
              <a:rPr lang="en-US" sz="2200" dirty="0" smtClean="0"/>
              <a:t> Software, but the now its functionality have become much more complex.</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The BIOS is a complex set of system-configuration software routines that have knowledge of the low- level details of the hardware architecture. </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The BIOS first gains control of the processor when power is applied.</a:t>
            </a:r>
          </a:p>
          <a:p>
            <a:pPr lvl="0" algn="just" eaLnBrk="0" fontAlgn="base" hangingPunct="0">
              <a:spcBef>
                <a:spcPct val="0"/>
              </a:spcBef>
              <a:spcAft>
                <a:spcPct val="0"/>
              </a:spcAft>
            </a:pPr>
            <a:endParaRPr lang="en-US" sz="2200" dirty="0" smtClean="0"/>
          </a:p>
          <a:p>
            <a:pPr algn="just" eaLnBrk="0" fontAlgn="base" hangingPunct="0">
              <a:spcBef>
                <a:spcPct val="0"/>
              </a:spcBef>
              <a:spcAft>
                <a:spcPct val="0"/>
              </a:spcAft>
            </a:pPr>
            <a:r>
              <a:rPr kumimoji="0" lang="en-US" sz="22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lang="en-US" sz="2400" dirty="0" smtClean="0"/>
              <a:t>Its primary responsibility is to initialize the hardware, especially the memory subsystem, and load an operating system from the PC's hard drive.</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382000" cy="3816429"/>
          </a:xfrm>
          <a:prstGeom prst="rect">
            <a:avLst/>
          </a:prstGeom>
          <a:noFill/>
        </p:spPr>
        <p:txBody>
          <a:bodyPr wrap="square" rtlCol="0">
            <a:spAutoFit/>
          </a:bodyPr>
          <a:lstStyle/>
          <a:p>
            <a:pPr algn="ctr"/>
            <a:r>
              <a:rPr lang="en-US" sz="2200" b="1" dirty="0" smtClean="0">
                <a:solidFill>
                  <a:srgbClr val="FF0000"/>
                </a:solidFill>
              </a:rPr>
              <a:t> </a:t>
            </a:r>
            <a:r>
              <a:rPr lang="en-US" sz="2200" b="1" dirty="0" err="1" smtClean="0">
                <a:solidFill>
                  <a:srgbClr val="FF0000"/>
                </a:solidFill>
              </a:rPr>
              <a:t>Bootloader</a:t>
            </a:r>
            <a:r>
              <a:rPr lang="en-US" sz="2200" b="1" dirty="0" smtClean="0">
                <a:solidFill>
                  <a:srgbClr val="FF0000"/>
                </a:solidFill>
              </a:rPr>
              <a:t> </a:t>
            </a:r>
          </a:p>
          <a:p>
            <a:endParaRPr lang="en-US" sz="2200" b="1" dirty="0" smtClean="0">
              <a:solidFill>
                <a:srgbClr val="FF0000"/>
              </a:solidFill>
            </a:endParaRPr>
          </a:p>
          <a:p>
            <a:pPr algn="just"/>
            <a:r>
              <a:rPr lang="en-US" sz="2200" dirty="0" smtClean="0"/>
              <a:t>In a typical embedded system a boot loader is the software program that performs these same functions as BIOS does,. </a:t>
            </a:r>
          </a:p>
          <a:p>
            <a:pPr algn="just"/>
            <a:endParaRPr lang="en-US" sz="2200" dirty="0" smtClean="0"/>
          </a:p>
          <a:p>
            <a:pPr algn="just"/>
            <a:r>
              <a:rPr lang="en-US" sz="2200" dirty="0" smtClean="0"/>
              <a:t>In your own custom embedded system, part of your development plan must include the development of a </a:t>
            </a:r>
            <a:r>
              <a:rPr lang="en-US" sz="2200" dirty="0" err="1" smtClean="0"/>
              <a:t>bootloader</a:t>
            </a:r>
            <a:r>
              <a:rPr lang="en-US" sz="2200" dirty="0" smtClean="0"/>
              <a:t> specific to your board. </a:t>
            </a:r>
          </a:p>
          <a:p>
            <a:pPr algn="just"/>
            <a:endParaRPr lang="en-US" sz="2200" dirty="0" smtClean="0"/>
          </a:p>
          <a:p>
            <a:pPr algn="just"/>
            <a:r>
              <a:rPr lang="en-US" sz="2200" dirty="0" smtClean="0"/>
              <a:t>Luckily, several good open source </a:t>
            </a:r>
            <a:r>
              <a:rPr lang="en-US" sz="2200" dirty="0" err="1" smtClean="0"/>
              <a:t>bootloaders</a:t>
            </a:r>
            <a:r>
              <a:rPr lang="en-US" sz="2200" dirty="0" smtClean="0"/>
              <a:t> are available that you can customize for your project.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
            <a:ext cx="8458200" cy="6524863"/>
          </a:xfrm>
          <a:prstGeom prst="rect">
            <a:avLst/>
          </a:prstGeom>
          <a:noFill/>
        </p:spPr>
        <p:txBody>
          <a:bodyPr wrap="square" rtlCol="0">
            <a:spAutoFit/>
          </a:bodyPr>
          <a:lstStyle/>
          <a:p>
            <a:r>
              <a:rPr lang="en-US" sz="2200" b="1" dirty="0" smtClean="0">
                <a:solidFill>
                  <a:srgbClr val="FF0000"/>
                </a:solidFill>
              </a:rPr>
              <a:t>Some of the more important tasks that your </a:t>
            </a:r>
            <a:r>
              <a:rPr lang="en-US" sz="2200" b="1" dirty="0" err="1" smtClean="0">
                <a:solidFill>
                  <a:srgbClr val="FF0000"/>
                </a:solidFill>
              </a:rPr>
              <a:t>bootloader</a:t>
            </a:r>
            <a:r>
              <a:rPr lang="en-US" sz="2200" b="1" dirty="0" smtClean="0">
                <a:solidFill>
                  <a:srgbClr val="FF0000"/>
                </a:solidFill>
              </a:rPr>
              <a:t> performs on power-up are as follows:</a:t>
            </a:r>
          </a:p>
          <a:p>
            <a:endParaRPr lang="en-US" sz="2200" dirty="0" smtClean="0"/>
          </a:p>
          <a:p>
            <a:pPr marL="457200" indent="-457200">
              <a:buFont typeface="Arial" pitchFamily="34" charset="0"/>
              <a:buChar char="•"/>
            </a:pPr>
            <a:r>
              <a:rPr lang="en-US" sz="2200" dirty="0" smtClean="0"/>
              <a:t> Initializes critical hardware components, such as the SDRAM controller, I/O controllers, and graphics controllers </a:t>
            </a:r>
          </a:p>
          <a:p>
            <a:pPr marL="457200" indent="-457200">
              <a:buFont typeface="Arial" pitchFamily="34" charset="0"/>
              <a:buChar char="•"/>
            </a:pPr>
            <a:endParaRPr lang="en-US" sz="2200" dirty="0" smtClean="0"/>
          </a:p>
          <a:p>
            <a:pPr marL="457200" indent="-457200">
              <a:buFont typeface="Arial" pitchFamily="34" charset="0"/>
              <a:buChar char="•"/>
            </a:pPr>
            <a:r>
              <a:rPr lang="en-US" sz="2200" dirty="0" smtClean="0"/>
              <a:t>Initializes system memory in preparation for passing control to the operating system </a:t>
            </a:r>
          </a:p>
          <a:p>
            <a:pPr marL="457200" indent="-457200">
              <a:buFont typeface="Arial" pitchFamily="34" charset="0"/>
              <a:buChar char="•"/>
            </a:pPr>
            <a:endParaRPr lang="en-US" sz="2200" dirty="0" smtClean="0"/>
          </a:p>
          <a:p>
            <a:pPr marL="457200" indent="-457200">
              <a:buFont typeface="Arial" pitchFamily="34" charset="0"/>
              <a:buChar char="•"/>
            </a:pPr>
            <a:r>
              <a:rPr lang="en-US" sz="2200" dirty="0" smtClean="0"/>
              <a:t>Allocates system resources such as memory and interrupt circuits to peripheral controllers, as necessary </a:t>
            </a:r>
          </a:p>
          <a:p>
            <a:pPr marL="457200" indent="-457200">
              <a:buFont typeface="Arial" pitchFamily="34" charset="0"/>
              <a:buChar char="•"/>
            </a:pPr>
            <a:endParaRPr lang="en-US" sz="2200" dirty="0" smtClean="0"/>
          </a:p>
          <a:p>
            <a:pPr marL="457200" indent="-457200">
              <a:buFont typeface="Arial" pitchFamily="34" charset="0"/>
              <a:buChar char="•"/>
            </a:pPr>
            <a:r>
              <a:rPr lang="en-US" sz="2200" dirty="0" smtClean="0"/>
              <a:t>Provides a mechanism for locating and loading your operating system image </a:t>
            </a:r>
          </a:p>
          <a:p>
            <a:pPr marL="457200" indent="-457200">
              <a:buFont typeface="Arial" pitchFamily="34" charset="0"/>
              <a:buChar char="•"/>
            </a:pPr>
            <a:endParaRPr lang="en-US" sz="2200" dirty="0" smtClean="0"/>
          </a:p>
          <a:p>
            <a:pPr marL="457200" indent="-457200">
              <a:buFont typeface="Arial" pitchFamily="34" charset="0"/>
              <a:buChar char="•"/>
            </a:pPr>
            <a:r>
              <a:rPr lang="en-US" sz="2200" dirty="0" smtClean="0"/>
              <a:t>Loads and passes control to the operating system, passing any required startup information that might be required, such as total memory size clock rates, serial port speeds and other </a:t>
            </a:r>
            <a:r>
              <a:rPr lang="en-US" sz="2200" dirty="0" err="1" smtClean="0"/>
              <a:t>lowlevel</a:t>
            </a:r>
            <a:r>
              <a:rPr lang="en-US" sz="2200" dirty="0" smtClean="0"/>
              <a:t> hardware specific configuration data</a:t>
            </a:r>
            <a:endParaRPr lang="en-US" sz="2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458200" cy="3785652"/>
          </a:xfrm>
          <a:prstGeom prst="rect">
            <a:avLst/>
          </a:prstGeom>
          <a:noFill/>
        </p:spPr>
        <p:txBody>
          <a:bodyPr wrap="square" rtlCol="0">
            <a:spAutoFit/>
          </a:bodyPr>
          <a:lstStyle/>
          <a:p>
            <a:r>
              <a:rPr lang="en-US" sz="2400" dirty="0" smtClean="0"/>
              <a:t>The important point to remember is this: </a:t>
            </a:r>
          </a:p>
          <a:p>
            <a:endParaRPr lang="en-US" sz="2400" dirty="0" smtClean="0"/>
          </a:p>
          <a:p>
            <a:pPr marL="457200" indent="-457200">
              <a:buAutoNum type="arabicPeriod"/>
            </a:pPr>
            <a:r>
              <a:rPr lang="en-US" sz="2400" dirty="0" smtClean="0"/>
              <a:t>If your embedded system will be based on a custom designed platform, these </a:t>
            </a:r>
            <a:r>
              <a:rPr lang="en-US" sz="2400" dirty="0" err="1" smtClean="0"/>
              <a:t>bootloader</a:t>
            </a:r>
            <a:r>
              <a:rPr lang="en-US" sz="2400" dirty="0" smtClean="0"/>
              <a:t> functions must be supplied by you, the system designer. </a:t>
            </a:r>
          </a:p>
          <a:p>
            <a:pPr marL="457200" indent="-457200">
              <a:buAutoNum type="arabicPeriod"/>
            </a:pPr>
            <a:endParaRPr lang="en-US" sz="2400" dirty="0" smtClean="0"/>
          </a:p>
          <a:p>
            <a:pPr marL="457200" indent="-457200">
              <a:buAutoNum type="arabicPeriod"/>
            </a:pPr>
            <a:r>
              <a:rPr lang="en-US" sz="2400" dirty="0" smtClean="0"/>
              <a:t>If your embedded system is based on a commercial off-the-shelf (COTS) platform such as an ATCA chassis, typically the </a:t>
            </a:r>
            <a:r>
              <a:rPr lang="en-US" sz="2400" dirty="0" err="1" smtClean="0"/>
              <a:t>bootloader</a:t>
            </a:r>
            <a:r>
              <a:rPr lang="en-US" sz="2400" dirty="0" smtClean="0"/>
              <a:t> (and often the Linux kernel) is included on the board. </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2354"/>
            <a:ext cx="8229600" cy="954107"/>
          </a:xfrm>
          <a:prstGeom prst="rect">
            <a:avLst/>
          </a:prstGeom>
          <a:noFill/>
        </p:spPr>
        <p:txBody>
          <a:bodyPr wrap="square" rtlCol="0">
            <a:spAutoFit/>
          </a:bodyPr>
          <a:lstStyle/>
          <a:p>
            <a:pPr algn="ctr"/>
            <a:r>
              <a:rPr lang="en-US" sz="2800" b="1" dirty="0" smtClean="0">
                <a:solidFill>
                  <a:srgbClr val="FF0000"/>
                </a:solidFill>
              </a:rPr>
              <a:t>Typical Embedded Linux Setup</a:t>
            </a:r>
          </a:p>
          <a:p>
            <a:endParaRPr lang="en-US" sz="2800" dirty="0">
              <a:solidFill>
                <a:srgbClr val="FF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609600" y="740212"/>
            <a:ext cx="7620000" cy="4517588"/>
          </a:xfrm>
          <a:prstGeom prst="rect">
            <a:avLst/>
          </a:prstGeom>
          <a:noFill/>
          <a:ln w="9525">
            <a:noFill/>
            <a:miter lim="800000"/>
            <a:headEnd/>
            <a:tailEnd/>
          </a:ln>
        </p:spPr>
      </p:pic>
      <p:sp>
        <p:nvSpPr>
          <p:cNvPr id="4" name="TextBox 3"/>
          <p:cNvSpPr txBox="1"/>
          <p:nvPr/>
        </p:nvSpPr>
        <p:spPr>
          <a:xfrm>
            <a:off x="304800" y="5334000"/>
            <a:ext cx="8305800" cy="1323439"/>
          </a:xfrm>
          <a:prstGeom prst="rect">
            <a:avLst/>
          </a:prstGeom>
          <a:noFill/>
        </p:spPr>
        <p:txBody>
          <a:bodyPr wrap="square" rtlCol="0">
            <a:spAutoFit/>
          </a:bodyPr>
          <a:lstStyle/>
          <a:p>
            <a:r>
              <a:rPr lang="en-US" sz="2000" dirty="0" smtClean="0"/>
              <a:t>A host development system, running your favorite desktop Linux distribution, such as Red Hat or </a:t>
            </a:r>
            <a:r>
              <a:rPr lang="en-US" sz="2000" dirty="0" err="1" smtClean="0"/>
              <a:t>SuSE</a:t>
            </a:r>
            <a:r>
              <a:rPr lang="en-US" sz="2000" dirty="0" smtClean="0"/>
              <a:t> or </a:t>
            </a:r>
            <a:r>
              <a:rPr lang="en-US" sz="2000" dirty="0" err="1" smtClean="0"/>
              <a:t>Debian</a:t>
            </a:r>
            <a:r>
              <a:rPr lang="en-US" sz="2000" dirty="0" smtClean="0"/>
              <a:t> Linux. </a:t>
            </a:r>
          </a:p>
          <a:p>
            <a:r>
              <a:rPr lang="en-US" sz="2000" dirty="0" smtClean="0"/>
              <a:t>Our embedded Linux target board is connected to the development host via an RS-232 serial cable</a:t>
            </a: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228600"/>
            <a:ext cx="8610600" cy="5847755"/>
          </a:xfrm>
          <a:prstGeom prst="rect">
            <a:avLst/>
          </a:prstGeom>
          <a:noFill/>
        </p:spPr>
        <p:txBody>
          <a:bodyPr wrap="square" rtlCol="0">
            <a:spAutoFit/>
          </a:bodyPr>
          <a:lstStyle/>
          <a:p>
            <a:pPr algn="just"/>
            <a:r>
              <a:rPr lang="en-US" dirty="0" smtClean="0"/>
              <a:t> </a:t>
            </a:r>
            <a:r>
              <a:rPr lang="en-US" sz="2200" dirty="0" smtClean="0"/>
              <a:t>We plug the target board's Ethernet interface into a local Ethernet hub or switch, to which our development host is also attached via Ethernet.</a:t>
            </a:r>
          </a:p>
          <a:p>
            <a:pPr algn="just"/>
            <a:endParaRPr lang="en-US" sz="2200" dirty="0" smtClean="0"/>
          </a:p>
          <a:p>
            <a:pPr algn="just"/>
            <a:r>
              <a:rPr lang="en-US" sz="2200" dirty="0" smtClean="0"/>
              <a:t> The development host contains your development tools and utilities along with target files normally obtained from an embedded Linux distribution. </a:t>
            </a:r>
          </a:p>
          <a:p>
            <a:pPr algn="just"/>
            <a:endParaRPr lang="en-US" sz="2200" dirty="0" smtClean="0"/>
          </a:p>
          <a:p>
            <a:pPr algn="just"/>
            <a:r>
              <a:rPr lang="en-US" sz="2200" dirty="0" smtClean="0"/>
              <a:t>For this example, our primary connection to the embedded Linux target is via the RS-232 connection.</a:t>
            </a:r>
          </a:p>
          <a:p>
            <a:pPr algn="just"/>
            <a:endParaRPr lang="en-US" sz="2200" dirty="0" smtClean="0"/>
          </a:p>
          <a:p>
            <a:pPr algn="just"/>
            <a:r>
              <a:rPr lang="en-US" sz="2200" dirty="0" smtClean="0"/>
              <a:t> A serial terminal program is used to communicate with the target board.</a:t>
            </a:r>
          </a:p>
          <a:p>
            <a:pPr algn="just"/>
            <a:endParaRPr lang="en-US" sz="2200" dirty="0" smtClean="0"/>
          </a:p>
          <a:p>
            <a:pPr algn="just"/>
            <a:r>
              <a:rPr lang="en-US" sz="2200" dirty="0" smtClean="0"/>
              <a:t> </a:t>
            </a:r>
            <a:r>
              <a:rPr lang="en-US" sz="2200" dirty="0" err="1" smtClean="0"/>
              <a:t>Minicom</a:t>
            </a:r>
            <a:r>
              <a:rPr lang="en-US" sz="2200" dirty="0" smtClean="0"/>
              <a:t> is one of the most commonly used serial terminal applications and is available on virtually all desktop Linux distributions.</a:t>
            </a:r>
            <a:endParaRPr lang="en-US" sz="2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152400"/>
            <a:ext cx="8686799" cy="6740307"/>
          </a:xfrm>
          <a:prstGeom prst="rect">
            <a:avLst/>
          </a:prstGeom>
          <a:noFill/>
        </p:spPr>
        <p:txBody>
          <a:bodyPr wrap="square" rtlCol="0">
            <a:spAutoFit/>
          </a:bodyPr>
          <a:lstStyle/>
          <a:p>
            <a:pPr algn="ctr"/>
            <a:r>
              <a:rPr lang="en-IN" sz="2400" b="1" dirty="0" smtClean="0">
                <a:solidFill>
                  <a:srgbClr val="FF0000"/>
                </a:solidFill>
              </a:rPr>
              <a:t>CONTENTS</a:t>
            </a:r>
            <a:endParaRPr lang="en-US" sz="2400" b="1" dirty="0" smtClean="0">
              <a:solidFill>
                <a:srgbClr val="FF0000"/>
              </a:solidFill>
            </a:endParaRPr>
          </a:p>
          <a:p>
            <a:pPr indent="-457200">
              <a:buFont typeface="Arial" pitchFamily="34" charset="0"/>
              <a:buChar char="•"/>
            </a:pPr>
            <a:r>
              <a:rPr lang="en-US" sz="2400" dirty="0" smtClean="0"/>
              <a:t>Need </a:t>
            </a:r>
            <a:r>
              <a:rPr lang="en-US" sz="2400" dirty="0"/>
              <a:t>of </a:t>
            </a:r>
            <a:r>
              <a:rPr lang="en-US" sz="2400" dirty="0" smtClean="0"/>
              <a:t>Linux</a:t>
            </a:r>
          </a:p>
          <a:p>
            <a:pPr indent="-457200">
              <a:buFont typeface="Arial" pitchFamily="34" charset="0"/>
              <a:buChar char="•"/>
            </a:pPr>
            <a:r>
              <a:rPr lang="en-US" sz="2400" dirty="0" smtClean="0"/>
              <a:t> </a:t>
            </a:r>
            <a:r>
              <a:rPr lang="en-US" sz="2400" dirty="0"/>
              <a:t>Embedded Linux </a:t>
            </a:r>
            <a:r>
              <a:rPr lang="en-US" sz="2400" dirty="0" smtClean="0"/>
              <a:t>Today</a:t>
            </a:r>
          </a:p>
          <a:p>
            <a:pPr indent="-457200">
              <a:buFont typeface="Arial" pitchFamily="34" charset="0"/>
              <a:buChar char="•"/>
            </a:pPr>
            <a:r>
              <a:rPr lang="en-US" sz="2400" dirty="0" smtClean="0"/>
              <a:t> </a:t>
            </a:r>
            <a:r>
              <a:rPr lang="en-US" sz="2400" dirty="0"/>
              <a:t>Open Source and the </a:t>
            </a:r>
            <a:r>
              <a:rPr lang="en-US" sz="2400" dirty="0" smtClean="0"/>
              <a:t>GPL</a:t>
            </a:r>
          </a:p>
          <a:p>
            <a:pPr indent="-457200">
              <a:buFont typeface="Arial" pitchFamily="34" charset="0"/>
              <a:buChar char="•"/>
            </a:pPr>
            <a:r>
              <a:rPr lang="en-US" sz="2400" dirty="0" smtClean="0"/>
              <a:t> </a:t>
            </a:r>
            <a:r>
              <a:rPr lang="en-US" sz="2400" dirty="0"/>
              <a:t>BIOS Versus Boot </a:t>
            </a:r>
            <a:r>
              <a:rPr lang="en-US" sz="2400" dirty="0" smtClean="0"/>
              <a:t>loader</a:t>
            </a:r>
          </a:p>
          <a:p>
            <a:pPr indent="-457200">
              <a:buFont typeface="Arial" pitchFamily="34" charset="0"/>
              <a:buChar char="•"/>
            </a:pPr>
            <a:r>
              <a:rPr lang="en-US" sz="2400" dirty="0" smtClean="0"/>
              <a:t> </a:t>
            </a:r>
            <a:r>
              <a:rPr lang="en-US" sz="2400" dirty="0"/>
              <a:t>Cross- Development </a:t>
            </a:r>
            <a:r>
              <a:rPr lang="en-US" sz="2400" dirty="0" smtClean="0"/>
              <a:t>Environment</a:t>
            </a:r>
          </a:p>
          <a:p>
            <a:pPr indent="-457200">
              <a:buFont typeface="Arial" pitchFamily="34" charset="0"/>
              <a:buChar char="•"/>
            </a:pPr>
            <a:r>
              <a:rPr lang="en-US" sz="2400" dirty="0" smtClean="0"/>
              <a:t> </a:t>
            </a:r>
            <a:r>
              <a:rPr lang="en-US" sz="2400" dirty="0"/>
              <a:t>Host System </a:t>
            </a:r>
            <a:r>
              <a:rPr lang="en-US" sz="2400" dirty="0" smtClean="0"/>
              <a:t>Requirements</a:t>
            </a:r>
          </a:p>
          <a:p>
            <a:pPr indent="-457200">
              <a:buFont typeface="Arial" pitchFamily="34" charset="0"/>
              <a:buChar char="•"/>
            </a:pPr>
            <a:r>
              <a:rPr lang="en-US" sz="2400" dirty="0" smtClean="0"/>
              <a:t> </a:t>
            </a:r>
            <a:r>
              <a:rPr lang="en-US" sz="2400" dirty="0"/>
              <a:t>Hosting Target </a:t>
            </a:r>
            <a:r>
              <a:rPr lang="en-US" sz="2400" dirty="0" smtClean="0"/>
              <a:t>Boards</a:t>
            </a:r>
          </a:p>
          <a:p>
            <a:pPr indent="-457200">
              <a:buFont typeface="Arial" pitchFamily="34" charset="0"/>
              <a:buChar char="•"/>
            </a:pPr>
            <a:r>
              <a:rPr lang="en-US" sz="2400" dirty="0" smtClean="0"/>
              <a:t>Development Tools</a:t>
            </a:r>
          </a:p>
          <a:p>
            <a:pPr indent="-457200">
              <a:buFont typeface="Arial" pitchFamily="34" charset="0"/>
              <a:buChar char="•"/>
            </a:pPr>
            <a:r>
              <a:rPr lang="en-US" sz="2400" dirty="0" smtClean="0"/>
              <a:t> </a:t>
            </a:r>
            <a:r>
              <a:rPr lang="en-US" sz="2400" dirty="0"/>
              <a:t>GNU </a:t>
            </a:r>
            <a:r>
              <a:rPr lang="en-US" sz="2400" dirty="0" smtClean="0"/>
              <a:t>Debugger</a:t>
            </a:r>
          </a:p>
          <a:p>
            <a:pPr indent="-457200">
              <a:buFont typeface="Arial" pitchFamily="34" charset="0"/>
              <a:buChar char="•"/>
            </a:pPr>
            <a:r>
              <a:rPr lang="en-US" sz="2400" dirty="0" smtClean="0"/>
              <a:t> </a:t>
            </a:r>
            <a:r>
              <a:rPr lang="en-US" sz="2400" dirty="0"/>
              <a:t>Tracing and Profiling </a:t>
            </a:r>
            <a:r>
              <a:rPr lang="en-US" sz="2400" dirty="0" smtClean="0"/>
              <a:t>Tools</a:t>
            </a:r>
          </a:p>
          <a:p>
            <a:pPr indent="-457200">
              <a:buFont typeface="Arial" pitchFamily="34" charset="0"/>
              <a:buChar char="•"/>
            </a:pPr>
            <a:r>
              <a:rPr lang="en-US" sz="2400" dirty="0" smtClean="0"/>
              <a:t> </a:t>
            </a:r>
            <a:r>
              <a:rPr lang="en-US" sz="2400" dirty="0"/>
              <a:t>Binary </a:t>
            </a:r>
            <a:r>
              <a:rPr lang="en-US" sz="2400" dirty="0" smtClean="0"/>
              <a:t>Utilities</a:t>
            </a:r>
          </a:p>
          <a:p>
            <a:pPr indent="-457200">
              <a:buFont typeface="Arial" pitchFamily="34" charset="0"/>
              <a:buChar char="•"/>
            </a:pPr>
            <a:r>
              <a:rPr lang="en-US" sz="2400" dirty="0" smtClean="0"/>
              <a:t>Role </a:t>
            </a:r>
            <a:r>
              <a:rPr lang="en-US" sz="2400" dirty="0"/>
              <a:t>of a Boot </a:t>
            </a:r>
            <a:r>
              <a:rPr lang="en-US" sz="2400" dirty="0" smtClean="0"/>
              <a:t>loader</a:t>
            </a:r>
          </a:p>
          <a:p>
            <a:pPr indent="-457200">
              <a:buFont typeface="Arial" pitchFamily="34" charset="0"/>
              <a:buChar char="•"/>
            </a:pPr>
            <a:r>
              <a:rPr lang="en-US" sz="2400" dirty="0" smtClean="0"/>
              <a:t> </a:t>
            </a:r>
            <a:r>
              <a:rPr lang="en-US" sz="2400" dirty="0"/>
              <a:t>Boot loader </a:t>
            </a:r>
            <a:r>
              <a:rPr lang="en-US" sz="2400" dirty="0" smtClean="0"/>
              <a:t>Challenges</a:t>
            </a:r>
          </a:p>
          <a:p>
            <a:pPr indent="-457200">
              <a:buFont typeface="Arial" pitchFamily="34" charset="0"/>
              <a:buChar char="•"/>
            </a:pPr>
            <a:r>
              <a:rPr lang="en-US" sz="2400" dirty="0" smtClean="0"/>
              <a:t> </a:t>
            </a:r>
            <a:r>
              <a:rPr lang="en-US" sz="2400" dirty="0"/>
              <a:t>Device Driver </a:t>
            </a:r>
            <a:r>
              <a:rPr lang="en-US" sz="2400" dirty="0" smtClean="0"/>
              <a:t>Concepts</a:t>
            </a:r>
          </a:p>
          <a:p>
            <a:pPr indent="-457200">
              <a:buFont typeface="Arial" pitchFamily="34" charset="0"/>
              <a:buChar char="•"/>
            </a:pPr>
            <a:r>
              <a:rPr lang="en-US" sz="2400" dirty="0" smtClean="0"/>
              <a:t> </a:t>
            </a:r>
            <a:r>
              <a:rPr lang="en-US" sz="2400" dirty="0"/>
              <a:t>Module </a:t>
            </a:r>
            <a:r>
              <a:rPr lang="en-US" sz="2400" dirty="0" smtClean="0"/>
              <a:t>Utilities</a:t>
            </a:r>
          </a:p>
          <a:p>
            <a:pPr indent="-457200">
              <a:buFont typeface="Arial" pitchFamily="34" charset="0"/>
              <a:buChar char="•"/>
            </a:pPr>
            <a:r>
              <a:rPr lang="en-US" sz="2400" dirty="0" smtClean="0"/>
              <a:t> </a:t>
            </a:r>
            <a:r>
              <a:rPr lang="en-US" sz="2400" dirty="0"/>
              <a:t>Driver </a:t>
            </a:r>
            <a:r>
              <a:rPr lang="en-US" sz="2400" dirty="0" smtClean="0"/>
              <a:t>Methods</a:t>
            </a:r>
          </a:p>
          <a:p>
            <a:pPr indent="-457200">
              <a:buFont typeface="Arial" pitchFamily="34" charset="0"/>
              <a:buChar char="•"/>
            </a:pPr>
            <a:r>
              <a:rPr lang="en-US" sz="2400" dirty="0" smtClean="0"/>
              <a:t> </a:t>
            </a:r>
            <a:r>
              <a:rPr lang="en-US" sz="2400" dirty="0"/>
              <a:t>Linux File System &amp; </a:t>
            </a:r>
            <a:r>
              <a:rPr lang="en-US" sz="2400" dirty="0" smtClean="0"/>
              <a:t>Concepts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52400"/>
            <a:ext cx="8229600" cy="6186309"/>
          </a:xfrm>
          <a:prstGeom prst="rect">
            <a:avLst/>
          </a:prstGeom>
          <a:noFill/>
        </p:spPr>
        <p:txBody>
          <a:bodyPr wrap="square" rtlCol="0">
            <a:spAutoFit/>
          </a:bodyPr>
          <a:lstStyle/>
          <a:p>
            <a:pPr lvl="0" algn="ctr" eaLnBrk="0" fontAlgn="base" hangingPunct="0">
              <a:spcBef>
                <a:spcPct val="0"/>
              </a:spcBef>
              <a:spcAft>
                <a:spcPct val="0"/>
              </a:spcAft>
            </a:pP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Cross- Development Environment</a:t>
            </a:r>
          </a:p>
          <a:p>
            <a:pPr marL="457200" indent="-457200" algn="just" eaLnBrk="0" fontAlgn="base" hangingPunct="0">
              <a:spcBef>
                <a:spcPct val="0"/>
              </a:spcBef>
              <a:spcAft>
                <a:spcPct val="0"/>
              </a:spcAft>
              <a:buFont typeface="Arial" pitchFamily="34" charset="0"/>
              <a:buChar char="•"/>
            </a:pPr>
            <a:r>
              <a:rPr lang="en-US" sz="2800" dirty="0" smtClean="0"/>
              <a:t>Cross-platform </a:t>
            </a:r>
            <a:r>
              <a:rPr lang="en-US" sz="2800" dirty="0"/>
              <a:t>development is the practice of developing software products or services for multiple platforms or software environments. </a:t>
            </a:r>
          </a:p>
          <a:p>
            <a:pPr marL="457200" lvl="0" indent="-457200" algn="just" eaLnBrk="0" fontAlgn="base" hangingPunct="0">
              <a:spcBef>
                <a:spcPct val="0"/>
              </a:spcBef>
              <a:spcAft>
                <a:spcPct val="0"/>
              </a:spcAft>
              <a:buFont typeface="Arial" pitchFamily="34" charset="0"/>
              <a:buChar char="•"/>
            </a:pPr>
            <a:endParaRPr lang="en-US" sz="2800" dirty="0" smtClean="0"/>
          </a:p>
          <a:p>
            <a:pPr marL="457200" lvl="0" indent="-457200" algn="just" eaLnBrk="0" fontAlgn="base" hangingPunct="0">
              <a:spcBef>
                <a:spcPct val="0"/>
              </a:spcBef>
              <a:spcAft>
                <a:spcPct val="0"/>
              </a:spcAft>
              <a:buFont typeface="Arial" pitchFamily="34" charset="0"/>
              <a:buChar char="•"/>
            </a:pPr>
            <a:r>
              <a:rPr lang="en-US" sz="2800" dirty="0" smtClean="0"/>
              <a:t>A </a:t>
            </a:r>
            <a:r>
              <a:rPr lang="en-US" sz="2800" dirty="0"/>
              <a:t>development environment in software and web development is a workspace for developers to make changes without breaking anything in a live environment. </a:t>
            </a:r>
            <a:endParaRPr lang="en-US" sz="2800" dirty="0" smtClean="0"/>
          </a:p>
          <a:p>
            <a:pPr marL="457200" lvl="0" indent="-457200" algn="just" eaLnBrk="0" fontAlgn="base" hangingPunct="0">
              <a:spcBef>
                <a:spcPct val="0"/>
              </a:spcBef>
              <a:spcAft>
                <a:spcPct val="0"/>
              </a:spcAft>
              <a:buFont typeface="Arial" pitchFamily="34" charset="0"/>
              <a:buChar char="•"/>
            </a:pPr>
            <a:endParaRPr kumimoji="0" lang="en-US" sz="280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457200" lvl="0" indent="-457200" algn="just" eaLnBrk="0" fontAlgn="base" hangingPunct="0">
              <a:spcBef>
                <a:spcPct val="0"/>
              </a:spcBef>
              <a:spcAft>
                <a:spcPct val="0"/>
              </a:spcAft>
              <a:buFont typeface="Arial" pitchFamily="34" charset="0"/>
              <a:buChar char="•"/>
            </a:pPr>
            <a:r>
              <a:rPr lang="en-US" sz="2800" dirty="0" smtClean="0"/>
              <a:t>Engineers </a:t>
            </a:r>
            <a:r>
              <a:rPr lang="en-US" sz="2800" dirty="0"/>
              <a:t>and developers use various methods to accommodate different operating systems or environments for one application or product</a:t>
            </a:r>
            <a:r>
              <a:rPr lang="en-US" sz="2800" dirty="0" smtClean="0"/>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1" y="152400"/>
            <a:ext cx="8382000" cy="6709529"/>
          </a:xfrm>
          <a:prstGeom prst="rect">
            <a:avLst/>
          </a:prstGeom>
          <a:noFill/>
        </p:spPr>
        <p:txBody>
          <a:bodyPr wrap="square" rtlCol="0">
            <a:spAutoFit/>
          </a:bodyPr>
          <a:lstStyle/>
          <a:p>
            <a:pPr marL="342900" indent="-342900" algn="just">
              <a:buFont typeface="Arial" pitchFamily="34" charset="0"/>
              <a:buChar char="•"/>
            </a:pPr>
            <a:r>
              <a:rPr lang="en-US" sz="2400" dirty="0"/>
              <a:t>Developing software in a cross-development environment requires that the compiler running on </a:t>
            </a:r>
            <a:r>
              <a:rPr lang="en-US" sz="2400" dirty="0" smtClean="0"/>
              <a:t>your development </a:t>
            </a:r>
            <a:r>
              <a:rPr lang="en-US" sz="2400" dirty="0"/>
              <a:t>host </a:t>
            </a:r>
            <a:r>
              <a:rPr lang="en-US" sz="2400" dirty="0" smtClean="0"/>
              <a:t>gives output as </a:t>
            </a:r>
            <a:r>
              <a:rPr lang="en-US" sz="2400" dirty="0"/>
              <a:t>a binary executable </a:t>
            </a:r>
            <a:r>
              <a:rPr lang="en-US" sz="2400" dirty="0" smtClean="0"/>
              <a:t>file that </a:t>
            </a:r>
            <a:r>
              <a:rPr lang="en-US" sz="2400" dirty="0"/>
              <a:t>is incompatible with the desktop </a:t>
            </a:r>
            <a:r>
              <a:rPr lang="en-US" sz="2400" dirty="0" smtClean="0"/>
              <a:t>development workstation </a:t>
            </a:r>
            <a:r>
              <a:rPr lang="en-US" sz="2400" dirty="0"/>
              <a:t>on which it was compiled</a:t>
            </a:r>
            <a:r>
              <a:rPr lang="en-US" sz="2400" dirty="0" smtClean="0"/>
              <a:t>.</a:t>
            </a:r>
          </a:p>
          <a:p>
            <a:pPr algn="just"/>
            <a:endParaRPr lang="en-US" sz="2400" dirty="0"/>
          </a:p>
          <a:p>
            <a:pPr marL="342900" indent="-342900" algn="just">
              <a:buFont typeface="Arial" pitchFamily="34" charset="0"/>
              <a:buChar char="•"/>
            </a:pPr>
            <a:r>
              <a:rPr lang="en-US" sz="2400" dirty="0" smtClean="0"/>
              <a:t> </a:t>
            </a:r>
            <a:r>
              <a:rPr lang="en-US" sz="2400" dirty="0"/>
              <a:t>The primary reason these tools exist is that it is often</a:t>
            </a:r>
          </a:p>
          <a:p>
            <a:pPr algn="just"/>
            <a:r>
              <a:rPr lang="en-US" sz="2400" dirty="0" smtClean="0"/>
              <a:t>impractical </a:t>
            </a:r>
            <a:r>
              <a:rPr lang="en-US" sz="2400" dirty="0"/>
              <a:t>or impossible to develop and compile software natively on the embedded system </a:t>
            </a:r>
            <a:r>
              <a:rPr lang="en-US" sz="2400" dirty="0" smtClean="0"/>
              <a:t>because of </a:t>
            </a:r>
            <a:r>
              <a:rPr lang="en-US" sz="2400" dirty="0"/>
              <a:t>resource (typically memory and CPU </a:t>
            </a:r>
            <a:r>
              <a:rPr lang="en-US" sz="2400" dirty="0" smtClean="0"/>
              <a:t>strength) </a:t>
            </a:r>
            <a:r>
              <a:rPr lang="en-US" sz="2400" dirty="0"/>
              <a:t>constraints</a:t>
            </a:r>
            <a:r>
              <a:rPr lang="en-US" sz="2400" dirty="0" smtClean="0"/>
              <a:t>.</a:t>
            </a:r>
          </a:p>
          <a:p>
            <a:pPr algn="just"/>
            <a:endParaRPr lang="en-US" sz="2400" dirty="0"/>
          </a:p>
          <a:p>
            <a:pPr marL="342900" indent="-342900" algn="just">
              <a:buFont typeface="Arial" pitchFamily="34" charset="0"/>
              <a:buChar char="•"/>
            </a:pPr>
            <a:r>
              <a:rPr lang="en-US" sz="2400" i="1" dirty="0"/>
              <a:t>A cross-development configuration can develop software </a:t>
            </a:r>
            <a:r>
              <a:rPr lang="en-US" sz="2400" dirty="0"/>
              <a:t>for a different target machine than the development tools themselves (which run on the </a:t>
            </a:r>
            <a:r>
              <a:rPr lang="en-US" sz="2400" dirty="0" smtClean="0"/>
              <a:t>host)-</a:t>
            </a:r>
          </a:p>
          <a:p>
            <a:pPr marL="342900" indent="-342900" algn="just">
              <a:buFont typeface="Arial" pitchFamily="34" charset="0"/>
              <a:buChar char="•"/>
            </a:pPr>
            <a:endParaRPr lang="en-US" sz="2400" dirty="0"/>
          </a:p>
          <a:p>
            <a:pPr marL="342900" indent="-342900" algn="just">
              <a:buFont typeface="Arial" pitchFamily="34" charset="0"/>
              <a:buChar char="•"/>
            </a:pPr>
            <a:r>
              <a:rPr lang="en-US" sz="2400" dirty="0" smtClean="0"/>
              <a:t>for </a:t>
            </a:r>
            <a:r>
              <a:rPr lang="en-US" sz="2400" dirty="0"/>
              <a:t>example, a SPARCstation can generate and debug code for a Motorola Power PC-based board.</a:t>
            </a:r>
          </a:p>
          <a:p>
            <a:pPr lvl="0" eaLnBrk="0" fontAlgn="base" hangingPunct="0">
              <a:spcBef>
                <a:spcPct val="0"/>
              </a:spcBef>
              <a:spcAft>
                <a:spcPct val="0"/>
              </a:spcAft>
            </a:pPr>
            <a:endParaRPr lang="en-US" sz="2200" dirty="0"/>
          </a:p>
        </p:txBody>
      </p:sp>
    </p:spTree>
    <p:extLst>
      <p:ext uri="{BB962C8B-B14F-4D97-AF65-F5344CB8AC3E}">
        <p14:creationId xmlns:p14="http://schemas.microsoft.com/office/powerpoint/2010/main" val="442408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534400" cy="6801862"/>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Host System Requirements </a:t>
            </a:r>
          </a:p>
          <a:p>
            <a:pPr marL="342900" indent="-342900">
              <a:buFont typeface="Arial" pitchFamily="34" charset="0"/>
              <a:buChar char="•"/>
            </a:pPr>
            <a:r>
              <a:rPr lang="en-US" sz="2400" dirty="0"/>
              <a:t>The host is the computer on which you do your development work</a:t>
            </a:r>
            <a:r>
              <a:rPr lang="en-US" sz="2400" dirty="0" smtClean="0"/>
              <a:t>.</a:t>
            </a:r>
          </a:p>
          <a:p>
            <a:pPr marL="342900" indent="-342900">
              <a:buFont typeface="Arial" pitchFamily="34" charset="0"/>
              <a:buChar char="•"/>
            </a:pPr>
            <a:endParaRPr lang="en-US" sz="2400" dirty="0" smtClean="0"/>
          </a:p>
          <a:p>
            <a:pPr marL="342900" indent="-342900">
              <a:buFont typeface="Arial" pitchFamily="34" charset="0"/>
              <a:buChar char="•"/>
            </a:pPr>
            <a:r>
              <a:rPr lang="en-US" sz="2400" dirty="0" smtClean="0"/>
              <a:t>Your </a:t>
            </a:r>
            <a:r>
              <a:rPr lang="en-US" sz="2400" dirty="0"/>
              <a:t>development workstation must include several important components and systems. </a:t>
            </a:r>
            <a:endParaRPr lang="en-US" sz="2400" dirty="0" smtClean="0"/>
          </a:p>
          <a:p>
            <a:endParaRPr lang="en-US" sz="2400" dirty="0" smtClean="0"/>
          </a:p>
          <a:p>
            <a:r>
              <a:rPr lang="en-US" sz="2400" dirty="0" smtClean="0"/>
              <a:t>Of </a:t>
            </a:r>
            <a:r>
              <a:rPr lang="en-US" sz="2400" dirty="0"/>
              <a:t>course</a:t>
            </a:r>
            <a:r>
              <a:rPr lang="en-US" sz="2400" dirty="0" smtClean="0"/>
              <a:t>, you </a:t>
            </a:r>
            <a:r>
              <a:rPr lang="en-US" sz="2400" dirty="0"/>
              <a:t>need a properly configured cross </a:t>
            </a:r>
            <a:r>
              <a:rPr lang="en-US" sz="2400" dirty="0" smtClean="0"/>
              <a:t>tool-chain</a:t>
            </a:r>
            <a:r>
              <a:rPr lang="en-US" sz="2400" dirty="0"/>
              <a:t>. </a:t>
            </a:r>
            <a:endParaRPr lang="en-US" sz="2400" dirty="0" smtClean="0"/>
          </a:p>
          <a:p>
            <a:endParaRPr lang="en-US" sz="2400" dirty="0"/>
          </a:p>
          <a:p>
            <a:r>
              <a:rPr lang="en-US" sz="2400" dirty="0" smtClean="0"/>
              <a:t>You </a:t>
            </a:r>
            <a:r>
              <a:rPr lang="en-US" sz="2400" dirty="0"/>
              <a:t>can download and compile one yourself or </a:t>
            </a:r>
            <a:r>
              <a:rPr lang="en-US" sz="2400" dirty="0" smtClean="0"/>
              <a:t>obtain one </a:t>
            </a:r>
            <a:r>
              <a:rPr lang="en-US" sz="2400" dirty="0"/>
              <a:t>of the many commercial </a:t>
            </a:r>
            <a:r>
              <a:rPr lang="en-US" sz="2400" dirty="0" smtClean="0"/>
              <a:t>tool-chains </a:t>
            </a:r>
            <a:r>
              <a:rPr lang="en-US" sz="2400" dirty="0"/>
              <a:t>available</a:t>
            </a:r>
            <a:r>
              <a:rPr lang="en-US" sz="2400" dirty="0" smtClean="0"/>
              <a:t>.</a:t>
            </a:r>
          </a:p>
          <a:p>
            <a:endParaRPr lang="en-US" sz="2400" dirty="0"/>
          </a:p>
          <a:p>
            <a:r>
              <a:rPr lang="en-US" sz="2400" dirty="0"/>
              <a:t>The next major item you need is a Linux distribution targeted for your embedded </a:t>
            </a:r>
            <a:r>
              <a:rPr lang="en-US" sz="2400" dirty="0" smtClean="0"/>
              <a:t>system architecture.</a:t>
            </a:r>
          </a:p>
          <a:p>
            <a:r>
              <a:rPr lang="en-US" sz="2400" dirty="0" smtClean="0"/>
              <a:t>Wind </a:t>
            </a:r>
            <a:r>
              <a:rPr lang="en-US" sz="2400" dirty="0"/>
              <a:t>River Linux 8.0 is designed to run on any host that meets the requirements in this section. These requirements assume that the target is a separate computer</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382000" cy="4154984"/>
          </a:xfrm>
          <a:prstGeom prst="rect">
            <a:avLst/>
          </a:prstGeom>
          <a:noFill/>
        </p:spPr>
        <p:txBody>
          <a:bodyPr wrap="square" rtlCol="0">
            <a:spAutoFit/>
          </a:bodyPr>
          <a:lstStyle/>
          <a:p>
            <a:r>
              <a:rPr lang="en-US" sz="2400" dirty="0"/>
              <a:t>Y</a:t>
            </a:r>
            <a:r>
              <a:rPr lang="en-US" sz="2400" dirty="0" smtClean="0"/>
              <a:t>our </a:t>
            </a:r>
            <a:r>
              <a:rPr lang="en-US" sz="2400" dirty="0"/>
              <a:t>development host requires four separate and distinct capabilities</a:t>
            </a:r>
            <a:r>
              <a:rPr lang="en-US" sz="2400" dirty="0" smtClean="0"/>
              <a:t>:</a:t>
            </a:r>
          </a:p>
          <a:p>
            <a:endParaRPr lang="en-US" sz="2400" dirty="0"/>
          </a:p>
          <a:p>
            <a:pPr marL="342900" indent="-342900">
              <a:buFont typeface="Arial" pitchFamily="34" charset="0"/>
              <a:buChar char="•"/>
            </a:pPr>
            <a:r>
              <a:rPr lang="en-US" sz="2400" dirty="0"/>
              <a:t>Cross </a:t>
            </a:r>
            <a:r>
              <a:rPr lang="en-US" sz="2400" dirty="0" smtClean="0"/>
              <a:t>tool-chain </a:t>
            </a:r>
            <a:r>
              <a:rPr lang="en-US" sz="2400" dirty="0"/>
              <a:t>and </a:t>
            </a:r>
            <a:r>
              <a:rPr lang="en-US" sz="2400" dirty="0" smtClean="0"/>
              <a:t>libraries</a:t>
            </a:r>
          </a:p>
          <a:p>
            <a:pPr marL="342900" indent="-342900">
              <a:buFont typeface="Arial" pitchFamily="34" charset="0"/>
              <a:buChar char="•"/>
            </a:pPr>
            <a:endParaRPr lang="en-US" sz="2400" dirty="0"/>
          </a:p>
          <a:p>
            <a:pPr marL="342900" indent="-342900">
              <a:buFont typeface="Arial" pitchFamily="34" charset="0"/>
              <a:buChar char="•"/>
            </a:pPr>
            <a:r>
              <a:rPr lang="en-US" sz="2400" dirty="0"/>
              <a:t>Target system packages, including programs, utilities, and </a:t>
            </a:r>
            <a:r>
              <a:rPr lang="en-US" sz="2400" dirty="0" smtClean="0"/>
              <a:t>libraries</a:t>
            </a:r>
          </a:p>
          <a:p>
            <a:pPr marL="342900" indent="-342900">
              <a:buFont typeface="Arial" pitchFamily="34" charset="0"/>
              <a:buChar char="•"/>
            </a:pPr>
            <a:endParaRPr lang="en-US" sz="2400" dirty="0"/>
          </a:p>
          <a:p>
            <a:pPr marL="342900" indent="-342900">
              <a:buFont typeface="Arial" pitchFamily="34" charset="0"/>
              <a:buChar char="•"/>
            </a:pPr>
            <a:r>
              <a:rPr lang="en-US" sz="2400" dirty="0"/>
              <a:t>Host tools such as editors, debuggers, and </a:t>
            </a:r>
            <a:r>
              <a:rPr lang="en-US" sz="2400" dirty="0" smtClean="0"/>
              <a:t>utilities</a:t>
            </a:r>
          </a:p>
          <a:p>
            <a:pPr marL="342900" indent="-342900">
              <a:buFont typeface="Arial" pitchFamily="34" charset="0"/>
              <a:buChar char="•"/>
            </a:pPr>
            <a:endParaRPr lang="en-US" sz="2400" dirty="0"/>
          </a:p>
          <a:p>
            <a:pPr marL="342900" indent="-342900">
              <a:buFont typeface="Arial" pitchFamily="34" charset="0"/>
              <a:buChar char="•"/>
            </a:pPr>
            <a:r>
              <a:rPr lang="en-US" sz="2400" dirty="0"/>
              <a:t>Servers for hosting your target </a:t>
            </a:r>
            <a:r>
              <a:rPr lang="en-US" sz="2400" dirty="0" smtClean="0"/>
              <a:t>board</a:t>
            </a:r>
            <a:endParaRPr lang="en-US" sz="2400" dirty="0"/>
          </a:p>
        </p:txBody>
      </p:sp>
    </p:spTree>
    <p:extLst>
      <p:ext uri="{BB962C8B-B14F-4D97-AF65-F5344CB8AC3E}">
        <p14:creationId xmlns:p14="http://schemas.microsoft.com/office/powerpoint/2010/main" val="3908080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534400" cy="6370975"/>
          </a:xfrm>
          <a:prstGeom prst="rect">
            <a:avLst/>
          </a:prstGeom>
          <a:noFill/>
        </p:spPr>
        <p:txBody>
          <a:bodyPr wrap="square" rtlCol="0">
            <a:spAutoFit/>
          </a:bodyPr>
          <a:lstStyle/>
          <a:p>
            <a:pPr algn="just"/>
            <a:r>
              <a:rPr lang="en-US" sz="2400" dirty="0"/>
              <a:t>If you install a ready-built embedded Linux development environment on your workstation, </a:t>
            </a:r>
            <a:r>
              <a:rPr lang="en-US" sz="2400" dirty="0" smtClean="0"/>
              <a:t>(either a commercial </a:t>
            </a:r>
            <a:r>
              <a:rPr lang="en-US" sz="2400" dirty="0"/>
              <a:t>variety or one freely available in the open source </a:t>
            </a:r>
            <a:r>
              <a:rPr lang="en-US" sz="2400" dirty="0" smtClean="0"/>
              <a:t>community), </a:t>
            </a:r>
            <a:r>
              <a:rPr lang="en-US" sz="2400" dirty="0"/>
              <a:t>the </a:t>
            </a:r>
            <a:r>
              <a:rPr lang="en-US" sz="2400" dirty="0" err="1"/>
              <a:t>toolchain</a:t>
            </a:r>
            <a:r>
              <a:rPr lang="en-US" sz="2400" dirty="0"/>
              <a:t> </a:t>
            </a:r>
            <a:r>
              <a:rPr lang="en-US" sz="2400" dirty="0" smtClean="0"/>
              <a:t>and components </a:t>
            </a:r>
            <a:r>
              <a:rPr lang="en-US" sz="2400" dirty="0"/>
              <a:t>have already been preconfigured to work together. </a:t>
            </a:r>
            <a:endParaRPr lang="en-US" sz="2400" dirty="0" smtClean="0"/>
          </a:p>
          <a:p>
            <a:pPr algn="just"/>
            <a:endParaRPr lang="en-US" sz="2400" dirty="0"/>
          </a:p>
          <a:p>
            <a:pPr algn="just"/>
            <a:r>
              <a:rPr lang="en-US" sz="2400" dirty="0" smtClean="0"/>
              <a:t>For </a:t>
            </a:r>
            <a:r>
              <a:rPr lang="en-US" sz="2400" dirty="0"/>
              <a:t>example, the </a:t>
            </a:r>
            <a:r>
              <a:rPr lang="en-US" sz="2400" dirty="0" err="1"/>
              <a:t>toolchain</a:t>
            </a:r>
            <a:r>
              <a:rPr lang="en-US" sz="2400" dirty="0"/>
              <a:t> has </a:t>
            </a:r>
            <a:r>
              <a:rPr lang="en-US" sz="2400" dirty="0" smtClean="0"/>
              <a:t>been configured </a:t>
            </a:r>
            <a:r>
              <a:rPr lang="en-US" sz="2400" dirty="0"/>
              <a:t>with default directory search paths that match the location of the target header files </a:t>
            </a:r>
            <a:r>
              <a:rPr lang="en-US" sz="2400" dirty="0" smtClean="0"/>
              <a:t>and system </a:t>
            </a:r>
            <a:r>
              <a:rPr lang="en-US" sz="2400" dirty="0"/>
              <a:t>libraries on your development workstation. </a:t>
            </a:r>
            <a:endParaRPr lang="en-US" sz="2400" dirty="0" smtClean="0"/>
          </a:p>
          <a:p>
            <a:pPr algn="just"/>
            <a:endParaRPr lang="en-US" sz="2400" dirty="0"/>
          </a:p>
          <a:p>
            <a:pPr algn="just"/>
            <a:r>
              <a:rPr lang="en-US" sz="2400" dirty="0" smtClean="0"/>
              <a:t>The </a:t>
            </a:r>
            <a:r>
              <a:rPr lang="en-US" sz="2400" dirty="0"/>
              <a:t>situation becomes much more complex if your</a:t>
            </a:r>
          </a:p>
          <a:p>
            <a:pPr algn="just"/>
            <a:r>
              <a:rPr lang="en-US" sz="2400" dirty="0"/>
              <a:t>requirements include having support for multiple architectures and processors on your development</a:t>
            </a:r>
          </a:p>
          <a:p>
            <a:pPr algn="just"/>
            <a:r>
              <a:rPr lang="en-US" sz="2400" dirty="0"/>
              <a:t>workstation. </a:t>
            </a:r>
            <a:endParaRPr lang="en-US" sz="2400" dirty="0" smtClean="0"/>
          </a:p>
          <a:p>
            <a:pPr algn="just"/>
            <a:endParaRPr lang="en-US" sz="2400" dirty="0"/>
          </a:p>
          <a:p>
            <a:pPr algn="just"/>
            <a:r>
              <a:rPr lang="en-US" sz="2400" dirty="0" smtClean="0">
                <a:solidFill>
                  <a:srgbClr val="FF0000"/>
                </a:solidFill>
              </a:rPr>
              <a:t>This </a:t>
            </a:r>
            <a:r>
              <a:rPr lang="en-US" sz="2400" dirty="0">
                <a:solidFill>
                  <a:srgbClr val="FF0000"/>
                </a:solidFill>
              </a:rPr>
              <a:t>is the reason that embedded Linux distributions exist</a:t>
            </a:r>
            <a:r>
              <a:rPr lang="en-US" sz="2400" dirty="0"/>
              <a:t>.</a:t>
            </a:r>
          </a:p>
        </p:txBody>
      </p:sp>
    </p:spTree>
    <p:extLst>
      <p:ext uri="{BB962C8B-B14F-4D97-AF65-F5344CB8AC3E}">
        <p14:creationId xmlns:p14="http://schemas.microsoft.com/office/powerpoint/2010/main" val="2702706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02134"/>
            <a:ext cx="8305800" cy="5693866"/>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Hosting Target Boards</a:t>
            </a:r>
          </a:p>
          <a:p>
            <a:pPr algn="just"/>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en-US" sz="2200" dirty="0"/>
              <a:t>Referring back to Figure 12-1 , you will notice an Ethernet connection from the </a:t>
            </a:r>
            <a:r>
              <a:rPr lang="en-US" sz="2200" dirty="0" smtClean="0"/>
              <a:t>target-embedded board </a:t>
            </a:r>
            <a:r>
              <a:rPr lang="en-US" sz="2200" dirty="0"/>
              <a:t>to the host-development system. </a:t>
            </a:r>
            <a:endParaRPr lang="en-US" sz="2200" dirty="0" smtClean="0"/>
          </a:p>
          <a:p>
            <a:pPr algn="just"/>
            <a:endParaRPr lang="en-US" sz="2200" dirty="0" smtClean="0"/>
          </a:p>
          <a:p>
            <a:pPr algn="just"/>
            <a:r>
              <a:rPr lang="en-US" sz="2200" dirty="0" smtClean="0"/>
              <a:t>Some smaller embedded </a:t>
            </a:r>
            <a:r>
              <a:rPr lang="en-US" sz="2200" dirty="0"/>
              <a:t>devices do not have an Ethernet interface. </a:t>
            </a:r>
            <a:endParaRPr lang="en-US" sz="2200" dirty="0" smtClean="0"/>
          </a:p>
          <a:p>
            <a:pPr algn="just"/>
            <a:endParaRPr lang="en-US" sz="2200" dirty="0" smtClean="0"/>
          </a:p>
          <a:p>
            <a:pPr algn="just"/>
            <a:r>
              <a:rPr lang="en-US" sz="2200" dirty="0" smtClean="0"/>
              <a:t>While </a:t>
            </a:r>
            <a:r>
              <a:rPr lang="en-US" sz="2200" dirty="0"/>
              <a:t>developing the kernel, you will compile and download kernels to your embedded board </a:t>
            </a:r>
            <a:r>
              <a:rPr lang="en-US" sz="2200" dirty="0" smtClean="0"/>
              <a:t>many times</a:t>
            </a:r>
            <a:r>
              <a:rPr lang="en-US" sz="2200" dirty="0"/>
              <a:t>. </a:t>
            </a:r>
            <a:endParaRPr lang="en-US" sz="2200" dirty="0" smtClean="0"/>
          </a:p>
          <a:p>
            <a:pPr algn="just"/>
            <a:endParaRPr lang="en-US" sz="2200" dirty="0" smtClean="0"/>
          </a:p>
          <a:p>
            <a:pPr algn="just"/>
            <a:r>
              <a:rPr lang="en-US" sz="2200" dirty="0" smtClean="0"/>
              <a:t>Many </a:t>
            </a:r>
            <a:r>
              <a:rPr lang="en-US" sz="2200" dirty="0"/>
              <a:t>embedded development systems and </a:t>
            </a:r>
            <a:r>
              <a:rPr lang="en-US" sz="2200" dirty="0" err="1"/>
              <a:t>bootloaders</a:t>
            </a:r>
            <a:r>
              <a:rPr lang="en-US" sz="2200" dirty="0"/>
              <a:t> have support for TFTP and </a:t>
            </a:r>
            <a:r>
              <a:rPr lang="en-US" sz="2200" dirty="0" smtClean="0"/>
              <a:t>assume that </a:t>
            </a:r>
            <a:r>
              <a:rPr lang="en-US" sz="2200" dirty="0"/>
              <a:t>the developer will use it</a:t>
            </a:r>
            <a:r>
              <a:rPr lang="en-US" sz="2200" dirty="0" smtClean="0"/>
              <a:t>.</a:t>
            </a:r>
          </a:p>
          <a:p>
            <a:pPr algn="just"/>
            <a:endParaRPr lang="en-US" sz="2200" dirty="0" smtClean="0"/>
          </a:p>
          <a:p>
            <a:pPr algn="just"/>
            <a:r>
              <a:rPr lang="en-US" sz="2200" dirty="0" smtClean="0"/>
              <a:t> </a:t>
            </a:r>
            <a:r>
              <a:rPr lang="en-US" sz="2200" dirty="0"/>
              <a:t>TFTP is a lightweight protocol for moving files between a TFTP </a:t>
            </a:r>
            <a:r>
              <a:rPr lang="en-US" sz="2200" dirty="0" smtClean="0"/>
              <a:t>server and </a:t>
            </a:r>
            <a:r>
              <a:rPr lang="en-US" sz="2200" dirty="0"/>
              <a:t>TFTP client, similar to FTP</a:t>
            </a:r>
            <a:r>
              <a:rPr lang="en-US" sz="2200"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305800" cy="6524863"/>
          </a:xfrm>
          <a:prstGeom prst="rect">
            <a:avLst/>
          </a:prstGeom>
          <a:noFill/>
        </p:spPr>
        <p:txBody>
          <a:bodyPr wrap="square" rtlCol="0">
            <a:spAutoFit/>
          </a:bodyPr>
          <a:lstStyle/>
          <a:p>
            <a:pPr algn="just"/>
            <a:r>
              <a:rPr lang="en-US" sz="2200" dirty="0" smtClean="0"/>
              <a:t>TFTP Server is </a:t>
            </a:r>
            <a:r>
              <a:rPr lang="en-US" sz="2200" b="1" dirty="0" smtClean="0"/>
              <a:t>used for simple file transfer (typically for boot-loading remote devices)</a:t>
            </a:r>
            <a:r>
              <a:rPr lang="en-US" sz="2200" dirty="0" smtClean="0"/>
              <a:t>. </a:t>
            </a:r>
          </a:p>
          <a:p>
            <a:pPr algn="just"/>
            <a:endParaRPr lang="en-US" sz="2200" dirty="0" smtClean="0"/>
          </a:p>
          <a:p>
            <a:pPr algn="just"/>
            <a:r>
              <a:rPr lang="en-US" sz="2200" dirty="0" smtClean="0"/>
              <a:t>Trivial File Transfer Protocol (TFTP) is a simple protocol for exchanging files between two TCP/IP machines. </a:t>
            </a:r>
          </a:p>
          <a:p>
            <a:pPr algn="just"/>
            <a:endParaRPr lang="en-US" sz="2200" dirty="0" smtClean="0"/>
          </a:p>
          <a:p>
            <a:pPr algn="just"/>
            <a:r>
              <a:rPr lang="en-US" sz="2200" dirty="0" smtClean="0"/>
              <a:t>TFTP servers allow connections from a TFTP Client for sending and receiving files.</a:t>
            </a:r>
          </a:p>
          <a:p>
            <a:pPr algn="just"/>
            <a:endParaRPr lang="en-US" sz="2200" dirty="0" smtClean="0"/>
          </a:p>
          <a:p>
            <a:pPr algn="just"/>
            <a:r>
              <a:rPr lang="en-US" sz="2200" dirty="0" smtClean="0"/>
              <a:t>Using TFTP from your </a:t>
            </a:r>
            <a:r>
              <a:rPr lang="en-US" sz="2200" dirty="0" err="1" smtClean="0"/>
              <a:t>bootloader</a:t>
            </a:r>
            <a:r>
              <a:rPr lang="en-US" sz="2200" dirty="0" smtClean="0"/>
              <a:t> to load the kernel will save you countless hours waiting for serial downloads even at higher serial baud rates.</a:t>
            </a:r>
          </a:p>
          <a:p>
            <a:pPr algn="just"/>
            <a:endParaRPr lang="en-US" sz="2200" dirty="0" smtClean="0"/>
          </a:p>
          <a:p>
            <a:pPr algn="just"/>
            <a:r>
              <a:rPr lang="en-US" sz="2200" dirty="0" smtClean="0"/>
              <a:t> The investment in your time to configure and use TFTP will surely pay off and is highly recommended.</a:t>
            </a:r>
          </a:p>
          <a:p>
            <a:pPr algn="just"/>
            <a:endParaRPr lang="en-US" sz="2200" dirty="0" smtClean="0"/>
          </a:p>
          <a:p>
            <a:pPr algn="just"/>
            <a:r>
              <a:rPr lang="en-US" sz="2200" dirty="0" smtClean="0"/>
              <a:t>There are very few designs that can't afford the real estate to include an Ethernet port during</a:t>
            </a:r>
          </a:p>
          <a:p>
            <a:pPr algn="just"/>
            <a:r>
              <a:rPr lang="en-US" sz="2200" dirty="0" smtClean="0"/>
              <a:t>development, even if it is depopulated for production.</a:t>
            </a:r>
            <a:endParaRPr lang="en-US" sz="2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8600"/>
            <a:ext cx="8077200" cy="5509200"/>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Development Tools (</a:t>
            </a:r>
            <a:r>
              <a:rPr lang="en-US" sz="2800" dirty="0" smtClean="0"/>
              <a:t>Chapter 13 </a:t>
            </a:r>
            <a:r>
              <a:rPr lang="en-US" sz="2800" dirty="0" err="1" smtClean="0"/>
              <a:t>Hallinnan</a:t>
            </a:r>
            <a:r>
              <a:rPr lang="en-US" sz="2800" dirty="0" smtClean="0"/>
              <a:t>)</a:t>
            </a:r>
          </a:p>
          <a:p>
            <a:pPr lvl="0" algn="just" eaLnBrk="0" fontAlgn="base" hangingPunct="0">
              <a:spcBef>
                <a:spcPct val="0"/>
              </a:spcBef>
              <a:spcAft>
                <a:spcPct val="0"/>
              </a:spcAft>
            </a:pPr>
            <a:r>
              <a:rPr lang="en-US" sz="2200" dirty="0" smtClean="0"/>
              <a:t>A typical embedded Linux distribution includes many useful tools. </a:t>
            </a:r>
          </a:p>
          <a:p>
            <a:pPr lvl="0" algn="just" eaLnBrk="0" fontAlgn="base" hangingPunct="0">
              <a:spcBef>
                <a:spcPct val="0"/>
              </a:spcBef>
              <a:spcAft>
                <a:spcPct val="0"/>
              </a:spcAft>
            </a:pPr>
            <a:r>
              <a:rPr lang="en-US" sz="2200" dirty="0" smtClean="0"/>
              <a:t>Some are complex and some are simple. Some tools might require customization for a particular environment. </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This topics presents a cross-section of the most important tools available to the embedded Linux engineer. </a:t>
            </a:r>
          </a:p>
          <a:p>
            <a:pPr lvl="0" algn="just" eaLnBrk="0" fontAlgn="base" hangingPunct="0">
              <a:spcBef>
                <a:spcPct val="0"/>
              </a:spcBef>
              <a:spcAft>
                <a:spcPct val="0"/>
              </a:spcAft>
            </a:pPr>
            <a:endParaRPr lang="en-IN" sz="2200" dirty="0" smtClean="0"/>
          </a:p>
          <a:p>
            <a:pPr lvl="0" algn="just" eaLnBrk="0" fontAlgn="base" hangingPunct="0">
              <a:spcBef>
                <a:spcPct val="0"/>
              </a:spcBef>
              <a:spcAft>
                <a:spcPct val="0"/>
              </a:spcAft>
            </a:pPr>
            <a:r>
              <a:rPr lang="en-US" sz="2200" dirty="0" smtClean="0"/>
              <a:t>A cross-debugger is the debugger itself runs on your development host, but it understands binary executables in the architecture for which it was configured at compile time.</a:t>
            </a:r>
          </a:p>
          <a:p>
            <a:pPr lvl="0" algn="just" eaLnBrk="0" fontAlgn="base" hangingPunct="0">
              <a:spcBef>
                <a:spcPct val="0"/>
              </a:spcBef>
              <a:spcAft>
                <a:spcPct val="0"/>
              </a:spcAft>
            </a:pPr>
            <a:endParaRPr kumimoji="0" lang="en-I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endParaRPr kumimoji="0" lang="en-US" sz="2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kumimoji="0" lang="en-US"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229600" cy="6124754"/>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Tracing and Profiling Tools</a:t>
            </a:r>
          </a:p>
          <a:p>
            <a:pPr lvl="0" algn="just" eaLnBrk="0" fontAlgn="base" hangingPunct="0">
              <a:spcBef>
                <a:spcPct val="0"/>
              </a:spcBef>
              <a:spcAft>
                <a:spcPct val="0"/>
              </a:spcAft>
            </a:pPr>
            <a:r>
              <a:rPr lang="en-US" sz="2800" dirty="0" smtClean="0"/>
              <a:t>Many useful tools can provide you with various views of the system. Some tools offer a high-level perspective, such as what processes are running on your system and which processes are consuming the most CPU bandwidth. </a:t>
            </a:r>
          </a:p>
          <a:p>
            <a:pPr lvl="0" algn="just" eaLnBrk="0" fontAlgn="base" hangingPunct="0">
              <a:spcBef>
                <a:spcPct val="0"/>
              </a:spcBef>
              <a:spcAft>
                <a:spcPct val="0"/>
              </a:spcAft>
            </a:pPr>
            <a:r>
              <a:rPr lang="en-US" sz="2800" dirty="0" smtClean="0"/>
              <a:t>Other tools can provide detailed analysis, such as where memory is being allocated or, even more useful, where it is being leaked. </a:t>
            </a:r>
          </a:p>
          <a:p>
            <a:pPr lvl="0" algn="just" eaLnBrk="0" fontAlgn="base" hangingPunct="0">
              <a:spcBef>
                <a:spcPct val="0"/>
              </a:spcBef>
              <a:spcAft>
                <a:spcPct val="0"/>
              </a:spcAft>
            </a:pPr>
            <a:r>
              <a:rPr lang="en-US" sz="2800" dirty="0" smtClean="0"/>
              <a:t>The next few sections introduce the most important tools and utilities in this category. We have space for only a cursory introduction to these tools; references are provided where appropriate if you want more details.</a:t>
            </a: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
            <a:ext cx="7924800" cy="5940088"/>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GNU Debugger (GDB)</a:t>
            </a:r>
          </a:p>
          <a:p>
            <a:pPr lvl="0" algn="just" eaLnBrk="0" fontAlgn="base" hangingPunct="0">
              <a:spcBef>
                <a:spcPct val="0"/>
              </a:spcBef>
              <a:spcAft>
                <a:spcPct val="0"/>
              </a:spcAft>
            </a:pPr>
            <a:r>
              <a:rPr lang="en-US" sz="2200" dirty="0" smtClean="0"/>
              <a:t>This is a powerful source-level debugging package that lets you see what is going on inside your program. </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You can step through the code, set breakpoints, examine and change variables, and so on.</a:t>
            </a:r>
          </a:p>
          <a:p>
            <a:pPr lvl="0" algn="just" eaLnBrk="0" fontAlgn="base" hangingPunct="0">
              <a:spcBef>
                <a:spcPct val="0"/>
              </a:spcBef>
              <a:spcAft>
                <a:spcPct val="0"/>
              </a:spcAft>
            </a:pPr>
            <a:endParaRPr lang="en-US" sz="2200" dirty="0" smtClean="0"/>
          </a:p>
          <a:p>
            <a:pPr lvl="0" algn="just" eaLnBrk="0" fontAlgn="base" hangingPunct="0">
              <a:spcBef>
                <a:spcPct val="0"/>
              </a:spcBef>
              <a:spcAft>
                <a:spcPct val="0"/>
              </a:spcAft>
            </a:pPr>
            <a:r>
              <a:rPr lang="en-US" sz="2200" dirty="0" smtClean="0"/>
              <a:t> It has a low-level hardware specific debugging support for a wide variety of architectures and microprocessors. </a:t>
            </a:r>
          </a:p>
          <a:p>
            <a:pPr lvl="0" algn="just" eaLnBrk="0" fontAlgn="base" hangingPunct="0">
              <a:spcBef>
                <a:spcPct val="0"/>
              </a:spcBef>
              <a:spcAft>
                <a:spcPct val="0"/>
              </a:spcAft>
            </a:pPr>
            <a:endParaRPr lang="en-IN" sz="2200" dirty="0" smtClean="0"/>
          </a:p>
          <a:p>
            <a:pPr lvl="0" algn="just" eaLnBrk="0" fontAlgn="base" hangingPunct="0">
              <a:spcBef>
                <a:spcPct val="0"/>
              </a:spcBef>
              <a:spcAft>
                <a:spcPct val="0"/>
              </a:spcAft>
            </a:pPr>
            <a:r>
              <a:rPr lang="en-US" sz="2200" dirty="0" smtClean="0"/>
              <a:t>The debugger itself runs on your development host, but it understands binary executables in the architecture for which it was configured at compile time.</a:t>
            </a:r>
          </a:p>
          <a:p>
            <a:pPr lvl="0" algn="just" eaLnBrk="0" fontAlgn="base" hangingPunct="0">
              <a:spcBef>
                <a:spcPct val="0"/>
              </a:spcBef>
              <a:spcAft>
                <a:spcPct val="0"/>
              </a:spcAft>
            </a:pPr>
            <a:endParaRPr lang="en-IN" sz="2200" dirty="0" smtClean="0"/>
          </a:p>
          <a:p>
            <a:pPr lvl="0" algn="just" eaLnBrk="0" fontAlgn="base" hangingPunct="0">
              <a:spcBef>
                <a:spcPct val="0"/>
              </a:spcBef>
              <a:spcAft>
                <a:spcPct val="0"/>
              </a:spcAft>
            </a:pPr>
            <a:r>
              <a:rPr lang="en-US" sz="2200" dirty="0" smtClean="0"/>
              <a:t>The GDB debugger is a complex program with many configuration options during the build process.</a:t>
            </a:r>
          </a:p>
          <a:p>
            <a:pPr lvl="0" algn="just" eaLnBrk="0" fontAlgn="base" hangingPunct="0">
              <a:spcBef>
                <a:spcPct val="0"/>
              </a:spcBef>
              <a:spcAft>
                <a:spcPct val="0"/>
              </a:spcAft>
            </a:pPr>
            <a:endParaRPr lang="en-US" sz="2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152400"/>
            <a:ext cx="8610599" cy="5878532"/>
          </a:xfrm>
          <a:prstGeom prst="rect">
            <a:avLst/>
          </a:prstGeom>
          <a:noFill/>
        </p:spPr>
        <p:txBody>
          <a:bodyPr wrap="square" rtlCol="0">
            <a:spAutoFit/>
          </a:bodyPr>
          <a:lstStyle/>
          <a:p>
            <a:pPr algn="ctr"/>
            <a:r>
              <a:rPr lang="en-US" sz="2800" b="1" dirty="0" smtClean="0">
                <a:solidFill>
                  <a:srgbClr val="FF0000"/>
                </a:solidFill>
              </a:rPr>
              <a:t>Embedded Linux</a:t>
            </a:r>
          </a:p>
          <a:p>
            <a:pPr marL="457200" indent="-457200">
              <a:buFont typeface="Arial" pitchFamily="34" charset="0"/>
              <a:buChar char="•"/>
            </a:pPr>
            <a:r>
              <a:rPr lang="en-US" sz="2200" dirty="0"/>
              <a:t>Linux® is an open source operating system (OS).</a:t>
            </a:r>
          </a:p>
          <a:p>
            <a:pPr marL="457200" indent="-457200" algn="just">
              <a:buFont typeface="Arial" pitchFamily="34" charset="0"/>
              <a:buChar char="•"/>
            </a:pPr>
            <a:r>
              <a:rPr lang="en-US" sz="2200" dirty="0" smtClean="0"/>
              <a:t>Embedded Linux is </a:t>
            </a:r>
            <a:r>
              <a:rPr lang="en-US" sz="2200" b="1" dirty="0" smtClean="0"/>
              <a:t>a type of Linux operating system/kernel</a:t>
            </a:r>
            <a:r>
              <a:rPr lang="en-US" sz="2200" dirty="0" smtClean="0"/>
              <a:t> that is designed to be installed and used within embedded devices and appliances. </a:t>
            </a:r>
          </a:p>
          <a:p>
            <a:pPr marL="457200" indent="-457200" algn="just">
              <a:buFont typeface="Arial" pitchFamily="34" charset="0"/>
              <a:buChar char="•"/>
            </a:pPr>
            <a:endParaRPr lang="en-US" sz="2200" dirty="0" smtClean="0"/>
          </a:p>
          <a:p>
            <a:pPr marL="457200" indent="-457200" algn="just">
              <a:buFont typeface="Arial" pitchFamily="34" charset="0"/>
              <a:buChar char="•"/>
            </a:pPr>
            <a:r>
              <a:rPr lang="en-US" sz="2200" dirty="0" smtClean="0"/>
              <a:t>It is a compact version of Linux that offers features and services in line with the operating and application requirement of the embedded system.</a:t>
            </a:r>
          </a:p>
          <a:p>
            <a:pPr marL="457200" indent="-457200">
              <a:buFont typeface="Arial" pitchFamily="34" charset="0"/>
              <a:buChar char="•"/>
            </a:pPr>
            <a:endParaRPr lang="en-US" dirty="0" smtClean="0"/>
          </a:p>
          <a:p>
            <a:pPr marL="457200" indent="-457200">
              <a:buFont typeface="Arial" pitchFamily="34" charset="0"/>
              <a:buChar char="•"/>
            </a:pPr>
            <a:r>
              <a:rPr lang="en-US" sz="2200" dirty="0" smtClean="0"/>
              <a:t>Linux has been adopted for embedded products in the worldwide public switched telephone network, global data networks, wireless cellular handsets, and the equipment that operates these networks.</a:t>
            </a:r>
          </a:p>
          <a:p>
            <a:pPr marL="457200" indent="-457200">
              <a:buFont typeface="Arial" pitchFamily="34" charset="0"/>
              <a:buChar char="•"/>
            </a:pPr>
            <a:endParaRPr lang="en-US" sz="2200" dirty="0" smtClean="0"/>
          </a:p>
          <a:p>
            <a:pPr marL="457200" indent="-457200">
              <a:buFont typeface="Arial" pitchFamily="34" charset="0"/>
              <a:buChar char="•"/>
            </a:pPr>
            <a:r>
              <a:rPr lang="en-US" sz="2200" dirty="0" smtClean="0"/>
              <a:t>Linux has enjoyed success in automobile applications, consumer products such as games and PDAs, printers, enterprise switches and routers, and many other products. </a:t>
            </a:r>
            <a:endParaRPr lang="en-US" sz="2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305800" cy="6432530"/>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Role of a Boot loader</a:t>
            </a:r>
          </a:p>
          <a:p>
            <a:pPr lvl="0" algn="just" eaLnBrk="0" fontAlgn="base" hangingPunct="0">
              <a:spcBef>
                <a:spcPct val="0"/>
              </a:spcBef>
              <a:spcAft>
                <a:spcPct val="0"/>
              </a:spcAft>
            </a:pPr>
            <a:r>
              <a:rPr lang="en-US" sz="2400" dirty="0" smtClean="0"/>
              <a:t>A boot loader is a critical piece of software running on any system. Whenever a computing system is initially powered on, the first piece of code to be loaded and run is the boot loader. It provides an interface for the user to load an operating system and applications.</a:t>
            </a:r>
            <a:r>
              <a:rPr kumimoji="0" lang="en-US" sz="240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lvl="0" algn="just" eaLnBrk="0" fontAlgn="base" hangingPunct="0">
              <a:spcBef>
                <a:spcPct val="0"/>
              </a:spcBef>
              <a:spcAft>
                <a:spcPct val="0"/>
              </a:spcAft>
            </a:pPr>
            <a:endParaRPr lang="en-IN" sz="2400" dirty="0" smtClean="0">
              <a:solidFill>
                <a:srgbClr val="FF0000"/>
              </a:solidFill>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2400" dirty="0" smtClean="0"/>
              <a:t>The boot loaders reside in the root directory of each Windows partition. Once selected, the boot loaders take over the boot process and load the operating system in accordance with the selected boot parameters</a:t>
            </a:r>
          </a:p>
          <a:p>
            <a:pPr lvl="0" algn="just" eaLnBrk="0" fontAlgn="base" hangingPunct="0">
              <a:spcBef>
                <a:spcPct val="0"/>
              </a:spcBef>
              <a:spcAft>
                <a:spcPct val="0"/>
              </a:spcAft>
            </a:pPr>
            <a:endParaRPr kumimoji="0" lang="en-IN" sz="240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2400" dirty="0" smtClean="0"/>
              <a:t>A boot loader is a program that is found by the system BIOS (or UEFI) in the boot sector of your storage device (floppy or hard drive's </a:t>
            </a:r>
            <a:r>
              <a:rPr lang="en-US" sz="2400" dirty="0" err="1" smtClean="0"/>
              <a:t>Master_boot_record</a:t>
            </a:r>
            <a:r>
              <a:rPr lang="en-US" sz="2400" dirty="0" smtClean="0"/>
              <a:t>), and which locates and starts your </a:t>
            </a:r>
            <a:r>
              <a:rPr lang="en-US" sz="2400" dirty="0" err="1" smtClean="0"/>
              <a:t>operating_system</a:t>
            </a:r>
            <a:endParaRPr lang="en-US" sz="2400" dirty="0" smtClean="0"/>
          </a:p>
          <a:p>
            <a:pPr lvl="0" algn="just" eaLnBrk="0" fontAlgn="base" hangingPunct="0">
              <a:spcBef>
                <a:spcPct val="0"/>
              </a:spcBef>
              <a:spcAft>
                <a:spcPct val="0"/>
              </a:spcAft>
            </a:pPr>
            <a:r>
              <a:rPr lang="en-US" sz="2400" dirty="0" smtClean="0"/>
              <a:t> ( Linux ) for you.</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534400" cy="2862322"/>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Boot loader Challenges</a:t>
            </a:r>
          </a:p>
          <a:p>
            <a:pPr>
              <a:buFont typeface="Arial" pitchFamily="34" charset="0"/>
              <a:buChar char="•"/>
            </a:pPr>
            <a:r>
              <a:rPr lang="en-US" sz="2400" dirty="0" smtClean="0"/>
              <a:t>1 DRAM Controller. DRAM chips cannot be directly read from or written to like other microprocessor bus resources. </a:t>
            </a:r>
          </a:p>
          <a:p>
            <a:pPr>
              <a:buFont typeface="Arial" pitchFamily="34" charset="0"/>
              <a:buChar char="•"/>
            </a:pPr>
            <a:r>
              <a:rPr lang="en-US" sz="2400" dirty="0" smtClean="0"/>
              <a:t>2 Flash Versus RAM. ...</a:t>
            </a:r>
          </a:p>
          <a:p>
            <a:pPr>
              <a:buFont typeface="Arial" pitchFamily="34" charset="0"/>
              <a:buChar char="•"/>
            </a:pPr>
            <a:r>
              <a:rPr lang="en-US" sz="2400" dirty="0" smtClean="0"/>
              <a:t>3 Image Complexity. ...</a:t>
            </a:r>
          </a:p>
          <a:p>
            <a:pPr>
              <a:buFont typeface="Arial" pitchFamily="34" charset="0"/>
              <a:buChar char="•"/>
            </a:pPr>
            <a:r>
              <a:rPr lang="en-US" sz="2400" dirty="0" smtClean="0"/>
              <a:t>4 Execution Context</a:t>
            </a:r>
            <a:r>
              <a:rPr lang="en-US" sz="2800" dirty="0" smtClean="0"/>
              <a:t>.</a:t>
            </a:r>
          </a:p>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52400"/>
            <a:ext cx="8153400" cy="6432530"/>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Binary Utilities</a:t>
            </a:r>
          </a:p>
          <a:p>
            <a:pPr algn="just" eaLnBrk="0" fontAlgn="base" hangingPunct="0">
              <a:spcBef>
                <a:spcPct val="0"/>
              </a:spcBef>
              <a:spcAft>
                <a:spcPct val="0"/>
              </a:spcAft>
            </a:pPr>
            <a:r>
              <a:rPr lang="en-US" sz="2400" b="1" dirty="0" smtClean="0">
                <a:solidFill>
                  <a:srgbClr val="0070C0"/>
                </a:solidFill>
              </a:rPr>
              <a:t>The GNU Binary Utilities, or </a:t>
            </a:r>
            <a:r>
              <a:rPr lang="en-US" sz="2400" b="1" dirty="0" err="1" smtClean="0">
                <a:solidFill>
                  <a:srgbClr val="0070C0"/>
                </a:solidFill>
              </a:rPr>
              <a:t>binutils</a:t>
            </a:r>
            <a:r>
              <a:rPr lang="en-US" sz="2400" b="1" dirty="0" smtClean="0">
                <a:solidFill>
                  <a:srgbClr val="0070C0"/>
                </a:solidFill>
              </a:rPr>
              <a:t>, are a set of programming tools for creating and managing binary programs, object files, libraries, profile data, and assembly source code</a:t>
            </a:r>
          </a:p>
          <a:p>
            <a:pPr algn="just" eaLnBrk="0" fontAlgn="base" hangingPunct="0">
              <a:spcBef>
                <a:spcPct val="0"/>
              </a:spcBef>
              <a:spcAft>
                <a:spcPct val="0"/>
              </a:spcAft>
            </a:pPr>
            <a:endParaRPr lang="en-US" sz="2400" b="1" dirty="0" smtClean="0">
              <a:solidFill>
                <a:srgbClr val="0070C0"/>
              </a:solidFill>
            </a:endParaRPr>
          </a:p>
          <a:p>
            <a:pPr algn="just" eaLnBrk="0" fontAlgn="base" hangingPunct="0">
              <a:spcBef>
                <a:spcPct val="0"/>
              </a:spcBef>
              <a:spcAft>
                <a:spcPct val="0"/>
              </a:spcAft>
            </a:pPr>
            <a:r>
              <a:rPr lang="en-US" sz="2400" dirty="0" err="1" smtClean="0"/>
              <a:t>Binutils</a:t>
            </a:r>
            <a:r>
              <a:rPr lang="en-US" sz="2400" dirty="0" smtClean="0"/>
              <a:t> is a collection of software development tools containing </a:t>
            </a:r>
            <a:r>
              <a:rPr lang="en-US" sz="2400" b="1" dirty="0" smtClean="0"/>
              <a:t>a linker, assembler and other tools</a:t>
            </a:r>
            <a:r>
              <a:rPr lang="en-US" sz="2400" dirty="0" smtClean="0"/>
              <a:t> to work with object files and archives.</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Binary utilities, or </a:t>
            </a:r>
            <a:r>
              <a:rPr lang="en-US" sz="2400" dirty="0" err="1" smtClean="0"/>
              <a:t>binutils</a:t>
            </a:r>
            <a:r>
              <a:rPr lang="en-US" sz="2400" dirty="0" smtClean="0"/>
              <a:t>, are a critical component of any tool-chain.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Indeed, to build a compiler, you must first have successfully built </a:t>
            </a:r>
            <a:r>
              <a:rPr lang="en-US" sz="2400" dirty="0" err="1" smtClean="0"/>
              <a:t>binutils</a:t>
            </a:r>
            <a:r>
              <a:rPr lang="en-US" sz="2400" dirty="0" smtClean="0"/>
              <a:t>.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endParaRPr lang="en-US" sz="24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229600" cy="2369880"/>
          </a:xfrm>
          <a:prstGeom prst="rect">
            <a:avLst/>
          </a:prstGeom>
          <a:noFill/>
        </p:spPr>
        <p:txBody>
          <a:bodyPr wrap="square" rtlCol="0">
            <a:spAutoFit/>
          </a:bodyPr>
          <a:lstStyle/>
          <a:p>
            <a:pPr lvl="0" algn="just" eaLnBrk="0" fontAlgn="base" hangingPunct="0">
              <a:spcBef>
                <a:spcPct val="0"/>
              </a:spcBef>
              <a:spcAft>
                <a:spcPct val="0"/>
              </a:spcAft>
            </a:pPr>
            <a:r>
              <a:rPr lang="en-US" sz="2800" dirty="0" err="1" smtClean="0"/>
              <a:t>Binutils</a:t>
            </a:r>
            <a:r>
              <a:rPr lang="en-US" sz="2800" dirty="0" smtClean="0"/>
              <a:t> are cross-utilities and must be built to execute on your development host while operating on binary files targeted to your chosen architecture. </a:t>
            </a:r>
          </a:p>
          <a:p>
            <a:endParaRPr lang="en-IN"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10600" cy="6740307"/>
          </a:xfrm>
          <a:prstGeom prst="rect">
            <a:avLst/>
          </a:prstGeom>
          <a:noFill/>
        </p:spPr>
        <p:txBody>
          <a:bodyPr wrap="square" rtlCol="0">
            <a:spAutoFit/>
          </a:bodyPr>
          <a:lstStyle/>
          <a:p>
            <a:pPr lvl="0" algn="ctr" eaLnBrk="0" fontAlgn="base" hangingPunct="0">
              <a:spcBef>
                <a:spcPct val="0"/>
              </a:spcBef>
              <a:spcAft>
                <a:spcPct val="0"/>
              </a:spcAft>
            </a:pP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Device </a:t>
            </a:r>
            <a:r>
              <a:rPr lang="en-US" sz="3200" b="1" dirty="0" smtClean="0">
                <a:solidFill>
                  <a:srgbClr val="FF0000"/>
                </a:solidFill>
                <a:latin typeface="Times New Roman" pitchFamily="18" charset="0"/>
                <a:ea typeface="Times New Roman" pitchFamily="18" charset="0"/>
                <a:cs typeface="Times New Roman" pitchFamily="18" charset="0"/>
              </a:rPr>
              <a:t>Driver Concepts </a:t>
            </a:r>
          </a:p>
          <a:p>
            <a:pPr lvl="0" algn="ctr" eaLnBrk="0" fontAlgn="base" hangingPunct="0">
              <a:spcBef>
                <a:spcPct val="0"/>
              </a:spcBef>
              <a:spcAft>
                <a:spcPct val="0"/>
              </a:spcAft>
            </a:pPr>
            <a:r>
              <a:rPr lang="en-US" sz="3200" b="1" dirty="0" smtClean="0">
                <a:solidFill>
                  <a:srgbClr val="FF0000"/>
                </a:solidFill>
                <a:latin typeface="Times New Roman" pitchFamily="18" charset="0"/>
                <a:ea typeface="Times New Roman" pitchFamily="18" charset="0"/>
                <a:cs typeface="Times New Roman" pitchFamily="18" charset="0"/>
              </a:rPr>
              <a:t>(By </a:t>
            </a:r>
            <a:r>
              <a:rPr lang="en-US" sz="3200" b="1" dirty="0" err="1" smtClean="0">
                <a:solidFill>
                  <a:srgbClr val="FF0000"/>
                </a:solidFill>
                <a:latin typeface="Times New Roman" pitchFamily="18" charset="0"/>
                <a:ea typeface="Times New Roman" pitchFamily="18" charset="0"/>
                <a:cs typeface="Times New Roman" pitchFamily="18" charset="0"/>
              </a:rPr>
              <a:t>Hallinan</a:t>
            </a:r>
            <a:r>
              <a:rPr lang="en-US" sz="3200" b="1" dirty="0" smtClean="0">
                <a:solidFill>
                  <a:srgbClr val="FF0000"/>
                </a:solidFill>
                <a:latin typeface="Times New Roman" pitchFamily="18" charset="0"/>
                <a:ea typeface="Times New Roman" pitchFamily="18" charset="0"/>
                <a:cs typeface="Times New Roman" pitchFamily="18" charset="0"/>
              </a:rPr>
              <a:t>-Embedded-</a:t>
            </a:r>
            <a:r>
              <a:rPr lang="en-US" sz="3200" b="1" dirty="0" err="1" smtClean="0">
                <a:solidFill>
                  <a:srgbClr val="FF0000"/>
                </a:solidFill>
                <a:latin typeface="Times New Roman" pitchFamily="18" charset="0"/>
                <a:ea typeface="Times New Roman" pitchFamily="18" charset="0"/>
                <a:cs typeface="Times New Roman" pitchFamily="18" charset="0"/>
              </a:rPr>
              <a:t>linux</a:t>
            </a:r>
            <a:r>
              <a:rPr lang="en-US" sz="3200" b="1" dirty="0" smtClean="0">
                <a:solidFill>
                  <a:srgbClr val="FF0000"/>
                </a:solidFill>
                <a:latin typeface="Times New Roman" pitchFamily="18" charset="0"/>
                <a:ea typeface="Times New Roman" pitchFamily="18" charset="0"/>
                <a:cs typeface="Times New Roman" pitchFamily="18" charset="0"/>
              </a:rPr>
              <a:t>-primer Ch 8)</a:t>
            </a:r>
          </a:p>
          <a:p>
            <a:pPr lvl="0" algn="ctr" eaLnBrk="0" fontAlgn="base" hangingPunct="0">
              <a:spcBef>
                <a:spcPct val="0"/>
              </a:spcBef>
              <a:spcAft>
                <a:spcPct val="0"/>
              </a:spcAft>
            </a:pPr>
            <a:endPar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2400" dirty="0" smtClean="0"/>
              <a:t>Many real-time operating systems do not have a similar architecture. Hence, Many experienced embedded developers struggle.</a:t>
            </a:r>
          </a:p>
          <a:p>
            <a:pPr lvl="0" algn="just" eaLnBrk="0" fontAlgn="base" hangingPunct="0">
              <a:spcBef>
                <a:spcPct val="0"/>
              </a:spcBef>
              <a:spcAft>
                <a:spcPct val="0"/>
              </a:spcAft>
            </a:pPr>
            <a:r>
              <a:rPr lang="en-US" sz="2400" dirty="0" smtClean="0"/>
              <a:t> The problems occur with introduction of virtual memory and kernel space versus user space i.e. due to complexity.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b="1" dirty="0" smtClean="0">
                <a:solidFill>
                  <a:srgbClr val="FF0000"/>
                </a:solidFill>
              </a:rPr>
              <a:t> One of the fundamental purposes of a device driver is to isolate the user's programs from ready access to critical kernel data structures and hardware devices.</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 Furthermore, a well-written device driver hides the complexity and variability of the hardware device from the user. </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229600" cy="6278642"/>
          </a:xfrm>
          <a:prstGeom prst="rect">
            <a:avLst/>
          </a:prstGeom>
          <a:noFill/>
        </p:spPr>
        <p:txBody>
          <a:bodyPr wrap="square" rtlCol="0">
            <a:spAutoFit/>
          </a:bodyPr>
          <a:lstStyle/>
          <a:p>
            <a:pPr lvl="0" algn="just" eaLnBrk="0" fontAlgn="base" hangingPunct="0">
              <a:spcBef>
                <a:spcPct val="0"/>
              </a:spcBef>
              <a:spcAft>
                <a:spcPct val="0"/>
              </a:spcAft>
              <a:buFont typeface="Arial" pitchFamily="34" charset="0"/>
              <a:buChar char="•"/>
            </a:pPr>
            <a:r>
              <a:rPr lang="en-US" sz="2400" dirty="0" smtClean="0"/>
              <a:t>For example, a program that wants to write data to the hard disk need not care if the disk drive uses 512-byte or 1024-byte sectors. </a:t>
            </a:r>
          </a:p>
          <a:p>
            <a:pPr lvl="0" algn="just" eaLnBrk="0" fontAlgn="base" hangingPunct="0">
              <a:spcBef>
                <a:spcPct val="0"/>
              </a:spcBef>
              <a:spcAft>
                <a:spcPct val="0"/>
              </a:spcAft>
              <a:buFont typeface="Arial" pitchFamily="34" charset="0"/>
              <a:buChar char="•"/>
            </a:pPr>
            <a:endParaRPr lang="en-US" sz="2400" dirty="0" smtClean="0"/>
          </a:p>
          <a:p>
            <a:pPr lvl="0" algn="just" eaLnBrk="0" fontAlgn="base" hangingPunct="0">
              <a:spcBef>
                <a:spcPct val="0"/>
              </a:spcBef>
              <a:spcAft>
                <a:spcPct val="0"/>
              </a:spcAft>
              <a:buFont typeface="Arial" pitchFamily="34" charset="0"/>
              <a:buChar char="•"/>
            </a:pPr>
            <a:r>
              <a:rPr lang="en-US" sz="2400" dirty="0" smtClean="0"/>
              <a:t>The user simply opens a file and issues a write command. </a:t>
            </a:r>
          </a:p>
          <a:p>
            <a:pPr lvl="0" algn="just" eaLnBrk="0" fontAlgn="base" hangingPunct="0">
              <a:spcBef>
                <a:spcPct val="0"/>
              </a:spcBef>
              <a:spcAft>
                <a:spcPct val="0"/>
              </a:spcAft>
              <a:buFont typeface="Arial" pitchFamily="34" charset="0"/>
              <a:buChar char="•"/>
            </a:pPr>
            <a:endParaRPr lang="en-US" sz="2400" dirty="0" smtClean="0"/>
          </a:p>
          <a:p>
            <a:pPr lvl="0" algn="just" eaLnBrk="0" fontAlgn="base" hangingPunct="0">
              <a:spcBef>
                <a:spcPct val="0"/>
              </a:spcBef>
              <a:spcAft>
                <a:spcPct val="0"/>
              </a:spcAft>
              <a:buFont typeface="Arial" pitchFamily="34" charset="0"/>
              <a:buChar char="•"/>
            </a:pPr>
            <a:r>
              <a:rPr lang="en-US" sz="2400" dirty="0" smtClean="0"/>
              <a:t>The device driver handles the details and isolates the user from the complexities and perils of hardware device programming. </a:t>
            </a:r>
          </a:p>
          <a:p>
            <a:pPr lvl="0" algn="just" eaLnBrk="0" fontAlgn="base" hangingPunct="0">
              <a:spcBef>
                <a:spcPct val="0"/>
              </a:spcBef>
              <a:spcAft>
                <a:spcPct val="0"/>
              </a:spcAft>
              <a:buFont typeface="Arial" pitchFamily="34" charset="0"/>
              <a:buChar char="•"/>
            </a:pPr>
            <a:endParaRPr lang="en-US" sz="2400" dirty="0" smtClean="0"/>
          </a:p>
          <a:p>
            <a:pPr lvl="0" algn="just" eaLnBrk="0" fontAlgn="base" hangingPunct="0">
              <a:spcBef>
                <a:spcPct val="0"/>
              </a:spcBef>
              <a:spcAft>
                <a:spcPct val="0"/>
              </a:spcAft>
              <a:buFont typeface="Arial" pitchFamily="34" charset="0"/>
              <a:buChar char="•"/>
            </a:pPr>
            <a:r>
              <a:rPr lang="en-US" sz="2400" dirty="0" smtClean="0"/>
              <a:t>The device driver provides a consistent user interface to a large variety of hardware devices. </a:t>
            </a:r>
          </a:p>
          <a:p>
            <a:pPr lvl="0" algn="just" eaLnBrk="0" fontAlgn="base" hangingPunct="0">
              <a:spcBef>
                <a:spcPct val="0"/>
              </a:spcBef>
              <a:spcAft>
                <a:spcPct val="0"/>
              </a:spcAft>
              <a:buFont typeface="Arial" pitchFamily="34" charset="0"/>
              <a:buChar char="•"/>
            </a:pPr>
            <a:endParaRPr lang="en-US" sz="2400" dirty="0" smtClean="0"/>
          </a:p>
          <a:p>
            <a:pPr lvl="0" algn="just" eaLnBrk="0" fontAlgn="base" hangingPunct="0">
              <a:spcBef>
                <a:spcPct val="0"/>
              </a:spcBef>
              <a:spcAft>
                <a:spcPct val="0"/>
              </a:spcAft>
              <a:buFont typeface="Arial" pitchFamily="34" charset="0"/>
              <a:buChar char="•"/>
            </a:pPr>
            <a:r>
              <a:rPr lang="en-US" sz="2400" dirty="0" smtClean="0"/>
              <a:t>It provides the basis for the familiar UNIX/Linux convention that everything must be represented as a file. </a:t>
            </a:r>
            <a:r>
              <a:rPr lang="en-US" sz="2400" b="1" dirty="0" smtClean="0">
                <a:solidFill>
                  <a:srgbClr val="FF0000"/>
                </a:solidFill>
                <a:latin typeface="Times New Roman" pitchFamily="18" charset="0"/>
                <a:ea typeface="Times New Roman" pitchFamily="18" charset="0"/>
                <a:cs typeface="Times New Roman" pitchFamily="18" charset="0"/>
              </a:rPr>
              <a:t> </a:t>
            </a:r>
          </a:p>
          <a:p>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534400" cy="5816977"/>
          </a:xfrm>
          <a:prstGeom prst="rect">
            <a:avLst/>
          </a:prstGeom>
          <a:noFill/>
        </p:spPr>
        <p:txBody>
          <a:bodyPr wrap="square" rtlCol="0">
            <a:spAutoFit/>
          </a:bodyPr>
          <a:lstStyle/>
          <a:p>
            <a:pPr lvl="0" algn="ctr" eaLnBrk="0" fontAlgn="base" hangingPunct="0">
              <a:spcBef>
                <a:spcPct val="0"/>
              </a:spcBef>
              <a:spcAft>
                <a:spcPct val="0"/>
              </a:spcAft>
            </a:pPr>
            <a:r>
              <a:rPr kumimoji="0" lang="en-US"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Module Utilities</a:t>
            </a:r>
          </a:p>
          <a:p>
            <a:pPr lvl="0" algn="just" eaLnBrk="0" fontAlgn="base" hangingPunct="0">
              <a:spcBef>
                <a:spcPct val="0"/>
              </a:spcBef>
              <a:spcAft>
                <a:spcPct val="0"/>
              </a:spcAft>
            </a:pPr>
            <a:r>
              <a:rPr lang="en-US" sz="2400" dirty="0" smtClean="0"/>
              <a:t>There we used the module utility </a:t>
            </a:r>
            <a:r>
              <a:rPr lang="en-US" sz="2400" dirty="0" err="1" smtClean="0"/>
              <a:t>modprobe</a:t>
            </a:r>
            <a:r>
              <a:rPr lang="en-US" sz="2400" dirty="0" smtClean="0"/>
              <a:t> to insert and remove a device driver module from a Linux kernel.</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 A number of small utilities are used to manage device driver modules.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This section introduces them.</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 You are encouraged to refer to the man page for each utility, for complete details. </a:t>
            </a:r>
          </a:p>
          <a:p>
            <a:pPr lvl="0" algn="just" eaLnBrk="0" fontAlgn="base" hangingPunct="0">
              <a:spcBef>
                <a:spcPct val="0"/>
              </a:spcBef>
              <a:spcAft>
                <a:spcPct val="0"/>
              </a:spcAft>
            </a:pPr>
            <a:endParaRPr lang="en-US" sz="2400" dirty="0" smtClean="0"/>
          </a:p>
          <a:p>
            <a:pPr lvl="0" algn="just" eaLnBrk="0" fontAlgn="base" hangingPunct="0">
              <a:spcBef>
                <a:spcPct val="0"/>
              </a:spcBef>
              <a:spcAft>
                <a:spcPct val="0"/>
              </a:spcAft>
            </a:pPr>
            <a:r>
              <a:rPr lang="en-US" sz="2400" dirty="0" smtClean="0"/>
              <a:t>In fact, those interested in a greater knowledge of Linux loadable modules should consult the source code for these utilities.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458200" cy="6001643"/>
          </a:xfrm>
          <a:prstGeom prst="rect">
            <a:avLst/>
          </a:prstGeom>
          <a:noFill/>
        </p:spPr>
        <p:txBody>
          <a:bodyPr wrap="square" rtlCol="0">
            <a:spAutoFit/>
          </a:bodyPr>
          <a:lstStyle/>
          <a:p>
            <a:pPr lvl="0" algn="ctr" eaLnBrk="0" fontAlgn="base" hangingPunct="0">
              <a:spcBef>
                <a:spcPct val="0"/>
              </a:spcBef>
              <a:spcAft>
                <a:spcPct val="0"/>
              </a:spcAft>
            </a:pP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Driver Methods</a:t>
            </a:r>
          </a:p>
          <a:p>
            <a:pPr lvl="0" eaLnBrk="0" fontAlgn="base" hangingPunct="0">
              <a:spcBef>
                <a:spcPct val="0"/>
              </a:spcBef>
              <a:spcAft>
                <a:spcPct val="0"/>
              </a:spcAft>
            </a:pPr>
            <a:r>
              <a:rPr lang="en-US" sz="2200" dirty="0" smtClean="0"/>
              <a:t>We've covered much ground in our short treatment of module utilities.</a:t>
            </a:r>
          </a:p>
          <a:p>
            <a:pPr lvl="0" eaLnBrk="0" fontAlgn="base" hangingPunct="0">
              <a:spcBef>
                <a:spcPct val="0"/>
              </a:spcBef>
              <a:spcAft>
                <a:spcPct val="0"/>
              </a:spcAft>
            </a:pPr>
            <a:endParaRPr lang="en-US" sz="2200" dirty="0" smtClean="0"/>
          </a:p>
          <a:p>
            <a:pPr lvl="0" eaLnBrk="0" fontAlgn="base" hangingPunct="0">
              <a:spcBef>
                <a:spcPct val="0"/>
              </a:spcBef>
              <a:spcAft>
                <a:spcPct val="0"/>
              </a:spcAft>
            </a:pPr>
            <a:r>
              <a:rPr lang="en-US" sz="2200" dirty="0" smtClean="0"/>
              <a:t> In the remaining sections of this chapter, we describe the basic mechanism for communicating with a device driver from a user space program (your application code).</a:t>
            </a:r>
          </a:p>
          <a:p>
            <a:pPr lvl="0" eaLnBrk="0" fontAlgn="base" hangingPunct="0">
              <a:spcBef>
                <a:spcPct val="0"/>
              </a:spcBef>
              <a:spcAft>
                <a:spcPct val="0"/>
              </a:spcAft>
            </a:pPr>
            <a:endParaRPr lang="en-US" sz="2200" dirty="0" smtClean="0"/>
          </a:p>
          <a:p>
            <a:pPr lvl="0" eaLnBrk="0" fontAlgn="base" hangingPunct="0">
              <a:spcBef>
                <a:spcPct val="0"/>
              </a:spcBef>
              <a:spcAft>
                <a:spcPct val="0"/>
              </a:spcAft>
            </a:pPr>
            <a:r>
              <a:rPr lang="en-US" sz="2200" dirty="0" smtClean="0"/>
              <a:t> We have introduced the two fundamental methods responsible for one-time initialization and exit processing of the module.</a:t>
            </a:r>
          </a:p>
          <a:p>
            <a:pPr lvl="0" eaLnBrk="0" fontAlgn="base" hangingPunct="0">
              <a:spcBef>
                <a:spcPct val="0"/>
              </a:spcBef>
              <a:spcAft>
                <a:spcPct val="0"/>
              </a:spcAft>
            </a:pPr>
            <a:endParaRPr lang="en-US" sz="2200" dirty="0" smtClean="0"/>
          </a:p>
          <a:p>
            <a:pPr lvl="0" eaLnBrk="0" fontAlgn="base" hangingPunct="0">
              <a:spcBef>
                <a:spcPct val="0"/>
              </a:spcBef>
              <a:spcAft>
                <a:spcPct val="0"/>
              </a:spcAft>
            </a:pPr>
            <a:r>
              <a:rPr lang="en-US" sz="2200" dirty="0" smtClean="0"/>
              <a:t> Recall from Listing 8-1 that these are </a:t>
            </a:r>
            <a:r>
              <a:rPr lang="en-US" sz="2200" dirty="0" err="1" smtClean="0"/>
              <a:t>module_init</a:t>
            </a:r>
            <a:r>
              <a:rPr lang="en-US" sz="2200" dirty="0" smtClean="0"/>
              <a:t>() and module exit(). </a:t>
            </a:r>
          </a:p>
          <a:p>
            <a:pPr lvl="0" eaLnBrk="0" fontAlgn="base" hangingPunct="0">
              <a:spcBef>
                <a:spcPct val="0"/>
              </a:spcBef>
              <a:spcAft>
                <a:spcPct val="0"/>
              </a:spcAft>
            </a:pPr>
            <a:endParaRPr lang="en-US" sz="2200" dirty="0" smtClean="0"/>
          </a:p>
          <a:p>
            <a:pPr lvl="0" eaLnBrk="0" fontAlgn="base" hangingPunct="0">
              <a:spcBef>
                <a:spcPct val="0"/>
              </a:spcBef>
              <a:spcAft>
                <a:spcPct val="0"/>
              </a:spcAft>
            </a:pPr>
            <a:r>
              <a:rPr lang="en-US" sz="2200" dirty="0" smtClean="0"/>
              <a:t>We discovered that these routines are invoked at the time the module is inserted into or removed from a running kernel. </a:t>
            </a:r>
          </a:p>
          <a:p>
            <a:pPr lvl="0" eaLnBrk="0" fontAlgn="base" hangingPunct="0">
              <a:spcBef>
                <a:spcPct val="0"/>
              </a:spcBef>
              <a:spcAft>
                <a:spcPct val="0"/>
              </a:spcAft>
            </a:pPr>
            <a:endParaRPr lang="en-US" sz="22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229600" cy="3323987"/>
          </a:xfrm>
          <a:prstGeom prst="rect">
            <a:avLst/>
          </a:prstGeom>
          <a:noFill/>
        </p:spPr>
        <p:txBody>
          <a:bodyPr wrap="square" rtlCol="0">
            <a:spAutoFit/>
          </a:bodyPr>
          <a:lstStyle/>
          <a:p>
            <a:pPr lvl="0" eaLnBrk="0" fontAlgn="base" hangingPunct="0">
              <a:spcBef>
                <a:spcPct val="0"/>
              </a:spcBef>
              <a:spcAft>
                <a:spcPct val="0"/>
              </a:spcAft>
            </a:pPr>
            <a:r>
              <a:rPr lang="en-US" sz="2400" dirty="0" smtClean="0"/>
              <a:t>Now we need some methods to interface with our device driver from our application program. </a:t>
            </a:r>
          </a:p>
          <a:p>
            <a:pPr lvl="0" eaLnBrk="0" fontAlgn="base" hangingPunct="0">
              <a:spcBef>
                <a:spcPct val="0"/>
              </a:spcBef>
              <a:spcAft>
                <a:spcPct val="0"/>
              </a:spcAft>
            </a:pPr>
            <a:endParaRPr lang="en-US" sz="2400" dirty="0" smtClean="0"/>
          </a:p>
          <a:p>
            <a:pPr lvl="0" eaLnBrk="0" fontAlgn="base" hangingPunct="0">
              <a:spcBef>
                <a:spcPct val="0"/>
              </a:spcBef>
              <a:spcAft>
                <a:spcPct val="0"/>
              </a:spcAft>
            </a:pPr>
            <a:r>
              <a:rPr lang="en-US" sz="2400" dirty="0" smtClean="0"/>
              <a:t>After all, two of the more important reasons we use device drivers are to isolate the user from the perils of writing code in kernel space and to present a unified method to communicate with hardware or kernel-level devices</a:t>
            </a:r>
            <a:r>
              <a:rPr lang="en-US" dirty="0" smtClean="0"/>
              <a:t>. </a:t>
            </a:r>
            <a:r>
              <a:rPr lang="en-US" dirty="0" smtClean="0">
                <a:latin typeface="Times New Roman" pitchFamily="18" charset="0"/>
                <a:ea typeface="Times New Roman" pitchFamily="18" charset="0"/>
                <a:cs typeface="Times New Roman" pitchFamily="18" charset="0"/>
              </a:rPr>
              <a:t>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10600" cy="6863417"/>
          </a:xfrm>
          <a:prstGeom prst="rect">
            <a:avLst/>
          </a:prstGeom>
          <a:noFill/>
        </p:spPr>
        <p:txBody>
          <a:bodyPr wrap="square" rtlCol="0">
            <a:spAutoFit/>
          </a:bodyPr>
          <a:lstStyle/>
          <a:p>
            <a:pPr lvl="0" algn="ct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Linux File System &amp; Concept</a:t>
            </a: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a:t>
            </a:r>
          </a:p>
          <a:p>
            <a:pPr lvl="0"/>
            <a:r>
              <a:rPr lang="en-US" sz="2400" dirty="0" smtClean="0"/>
              <a:t>Before delving into the details of the individual file systems.</a:t>
            </a:r>
          </a:p>
          <a:p>
            <a:pPr lvl="0"/>
            <a:endParaRPr lang="en-US" sz="2400" dirty="0" smtClean="0"/>
          </a:p>
          <a:p>
            <a:pPr lvl="0"/>
            <a:r>
              <a:rPr lang="en-US" sz="2400" dirty="0" smtClean="0"/>
              <a:t>let's look at the big picture of how data is stored on a Linux system. </a:t>
            </a:r>
          </a:p>
          <a:p>
            <a:pPr lvl="0"/>
            <a:endParaRPr lang="en-US" sz="2400" dirty="0" smtClean="0"/>
          </a:p>
          <a:p>
            <a:pPr lvl="0"/>
            <a:r>
              <a:rPr lang="en-US" sz="2400" dirty="0" smtClean="0"/>
              <a:t>In our study of device drivers in Chapter 8, "Device Driver Basics," we looked at the structure of a character device.</a:t>
            </a:r>
          </a:p>
          <a:p>
            <a:pPr lvl="0"/>
            <a:endParaRPr lang="en-US" sz="2400" dirty="0" smtClean="0"/>
          </a:p>
          <a:p>
            <a:pPr lvl="0"/>
            <a:r>
              <a:rPr lang="en-US" sz="2400" dirty="0" smtClean="0"/>
              <a:t> In general, character devices store and retrieve data in serial streams. </a:t>
            </a:r>
          </a:p>
          <a:p>
            <a:pPr lvl="0"/>
            <a:endParaRPr lang="en-US" sz="2400" dirty="0" smtClean="0"/>
          </a:p>
          <a:p>
            <a:pPr lvl="0"/>
            <a:r>
              <a:rPr lang="en-US" sz="2400" dirty="0" smtClean="0"/>
              <a:t>The most basic example of a character device is a serial port or magnetic tape drive. </a:t>
            </a:r>
          </a:p>
          <a:p>
            <a:pPr lvl="0"/>
            <a:endParaRPr lang="en-US" sz="2400" dirty="0" smtClean="0"/>
          </a:p>
          <a:p>
            <a:pPr lvl="0"/>
            <a:r>
              <a:rPr lang="en-US" sz="2400" dirty="0" smtClean="0"/>
              <a:t>In contrast, block devices store and retrieve data in equal-sized chucks of data at a time. </a:t>
            </a: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228600" y="4183973"/>
            <a:ext cx="8662660" cy="2521627"/>
          </a:xfrm>
          <a:prstGeom prst="rect">
            <a:avLst/>
          </a:prstGeom>
          <a:noFill/>
          <a:ln w="9525">
            <a:noFill/>
            <a:miter lim="800000"/>
            <a:headEnd/>
            <a:tailEnd/>
          </a:ln>
        </p:spPr>
      </p:pic>
      <p:sp>
        <p:nvSpPr>
          <p:cNvPr id="5" name="TextBox 4"/>
          <p:cNvSpPr txBox="1"/>
          <p:nvPr/>
        </p:nvSpPr>
        <p:spPr>
          <a:xfrm>
            <a:off x="228599" y="304800"/>
            <a:ext cx="8610601" cy="2739211"/>
          </a:xfrm>
          <a:prstGeom prst="rect">
            <a:avLst/>
          </a:prstGeom>
          <a:noFill/>
        </p:spPr>
        <p:txBody>
          <a:bodyPr wrap="square" rtlCol="0">
            <a:spAutoFit/>
          </a:bodyPr>
          <a:lstStyle/>
          <a:p>
            <a:pPr marL="457200" indent="-457200" algn="just">
              <a:buFont typeface="Arial" pitchFamily="34" charset="0"/>
              <a:buChar char="•"/>
            </a:pPr>
            <a:r>
              <a:rPr lang="en-US" sz="2200" dirty="0" smtClean="0"/>
              <a:t>Embedded Linux is </a:t>
            </a:r>
            <a:r>
              <a:rPr lang="en-US" sz="2200" b="1" dirty="0" smtClean="0"/>
              <a:t>a type of Linux operating system/kernel</a:t>
            </a:r>
            <a:r>
              <a:rPr lang="en-US" sz="2200" dirty="0" smtClean="0"/>
              <a:t> that is designed to be installed and used within embedded devices and appliances. </a:t>
            </a:r>
          </a:p>
          <a:p>
            <a:pPr marL="457200" indent="-457200" algn="just">
              <a:buFont typeface="Arial" pitchFamily="34" charset="0"/>
              <a:buChar char="•"/>
            </a:pPr>
            <a:endParaRPr lang="en-US" sz="2200" dirty="0" smtClean="0"/>
          </a:p>
          <a:p>
            <a:pPr marL="457200" indent="-457200" algn="just">
              <a:buFont typeface="Arial" pitchFamily="34" charset="0"/>
              <a:buChar char="•"/>
            </a:pPr>
            <a:r>
              <a:rPr lang="en-US" sz="2200" dirty="0" smtClean="0"/>
              <a:t>It is a compact version of Linux that offers features and services in line with the operating and application requirement of the embedded system.</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382000" cy="5909310"/>
          </a:xfrm>
          <a:prstGeom prst="rect">
            <a:avLst/>
          </a:prstGeom>
          <a:noFill/>
        </p:spPr>
        <p:txBody>
          <a:bodyPr wrap="square" rtlCol="0">
            <a:spAutoFit/>
          </a:bodyPr>
          <a:lstStyle/>
          <a:p>
            <a:pPr lvl="0"/>
            <a:r>
              <a:rPr lang="en-US" sz="2400" dirty="0" smtClean="0"/>
              <a:t>For example, a typical IDE hard disk controller can transfer 512 bytes of data at a time to and from a specific, addressable location on the physical media. </a:t>
            </a:r>
          </a:p>
          <a:p>
            <a:pPr lvl="0"/>
            <a:endParaRPr lang="en-US" sz="2400" dirty="0" smtClean="0"/>
          </a:p>
          <a:p>
            <a:pPr lvl="0"/>
            <a:r>
              <a:rPr lang="en-US" sz="2400" dirty="0" smtClean="0"/>
              <a:t>File systems are based on block devices.</a:t>
            </a:r>
          </a:p>
          <a:p>
            <a:pPr lvl="0"/>
            <a:endParaRPr lang="en-IN" sz="2400" dirty="0" smtClean="0"/>
          </a:p>
          <a:p>
            <a:pPr marL="457200" indent="-457200"/>
            <a:r>
              <a:rPr lang="en-US" sz="2400" b="1" dirty="0" smtClean="0">
                <a:solidFill>
                  <a:srgbClr val="FF0000"/>
                </a:solidFill>
              </a:rPr>
              <a:t>Loadable Modules:</a:t>
            </a:r>
          </a:p>
          <a:p>
            <a:pPr marL="457200" indent="-457200"/>
            <a:endParaRPr lang="en-US" sz="2400" b="1" dirty="0" smtClean="0">
              <a:solidFill>
                <a:srgbClr val="FF0000"/>
              </a:solidFill>
            </a:endParaRPr>
          </a:p>
          <a:p>
            <a:pPr marL="342900" indent="-342900">
              <a:buFont typeface="Arial" panose="020B0604020202020204" pitchFamily="34" charset="0"/>
              <a:buChar char="•"/>
            </a:pPr>
            <a:r>
              <a:rPr lang="en-US" sz="2400" dirty="0" smtClean="0"/>
              <a:t>In Linux, device driver modules can be added or removed dynamically after boot time.</a:t>
            </a:r>
          </a:p>
          <a:p>
            <a:pPr marL="342900" indent="-342900"/>
            <a:endParaRPr lang="en-US" sz="2400" dirty="0" smtClean="0"/>
          </a:p>
          <a:p>
            <a:pPr marL="342900" indent="-342900">
              <a:buFont typeface="Arial" panose="020B0604020202020204" pitchFamily="34" charset="0"/>
              <a:buChar char="•"/>
            </a:pPr>
            <a:r>
              <a:rPr lang="en-US" sz="2400" dirty="0" smtClean="0"/>
              <a:t>Loadable modules enhance field upgrade capabilities. For example, the module itself can be updated in a live system without the need for a reboot</a:t>
            </a:r>
            <a:endParaRPr lang="en-IN" sz="2400" dirty="0" smtClean="0"/>
          </a:p>
          <a:p>
            <a:pPr lvl="0"/>
            <a:endParaRPr lang="en-US" sz="2400"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228600"/>
            <a:ext cx="8305799" cy="3416320"/>
          </a:xfrm>
          <a:prstGeom prst="rect">
            <a:avLst/>
          </a:prstGeom>
          <a:noFill/>
        </p:spPr>
        <p:txBody>
          <a:bodyPr wrap="square" rtlCol="0">
            <a:spAutoFit/>
          </a:bodyPr>
          <a:lstStyle/>
          <a:p>
            <a:pPr algn="just"/>
            <a:r>
              <a:rPr lang="en-US" sz="2400" dirty="0" smtClean="0"/>
              <a:t>Loadable modules have particular importance to embedded systems.</a:t>
            </a:r>
          </a:p>
          <a:p>
            <a:pPr algn="just"/>
            <a:endParaRPr lang="en-US" sz="2400" dirty="0" smtClean="0"/>
          </a:p>
          <a:p>
            <a:pPr algn="just"/>
            <a:r>
              <a:rPr lang="en-US" sz="2400" dirty="0" smtClean="0"/>
              <a:t> Loadable modules enhance field upgrade capabilities; the module itself can be updated in a live system without the need for a reboot. </a:t>
            </a:r>
          </a:p>
          <a:p>
            <a:pPr algn="just"/>
            <a:endParaRPr lang="en-US" sz="2400" dirty="0" smtClean="0"/>
          </a:p>
          <a:p>
            <a:pPr algn="just"/>
            <a:r>
              <a:rPr lang="en-US" sz="2400" dirty="0" smtClean="0"/>
              <a:t>Modules can be stored on media other than the root (boot) device, which can be space constrained. </a:t>
            </a:r>
            <a:endParaRPr 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76200"/>
            <a:ext cx="8229600" cy="6771084"/>
          </a:xfrm>
          <a:prstGeom prst="rect">
            <a:avLst/>
          </a:prstGeom>
          <a:noFill/>
        </p:spPr>
        <p:txBody>
          <a:bodyPr wrap="square" rtlCol="0">
            <a:spAutoFit/>
          </a:bodyPr>
          <a:lstStyle/>
          <a:p>
            <a:pPr algn="ctr"/>
            <a:r>
              <a:rPr lang="en-US" sz="3200" b="1" dirty="0" smtClean="0">
                <a:solidFill>
                  <a:srgbClr val="FF0000"/>
                </a:solidFill>
              </a:rPr>
              <a:t>Device Driver Architecture </a:t>
            </a:r>
          </a:p>
          <a:p>
            <a:endParaRPr lang="en-US" dirty="0" smtClean="0"/>
          </a:p>
          <a:p>
            <a:pPr algn="just"/>
            <a:r>
              <a:rPr lang="en-US" sz="2400" dirty="0" smtClean="0"/>
              <a:t>The basic Linux device driver model is familiar to UNIX/Linux system developers. </a:t>
            </a:r>
          </a:p>
          <a:p>
            <a:pPr algn="just"/>
            <a:endParaRPr lang="en-US" sz="2400" dirty="0" smtClean="0"/>
          </a:p>
          <a:p>
            <a:pPr algn="just"/>
            <a:r>
              <a:rPr lang="en-US" sz="2400" b="1" dirty="0" smtClean="0">
                <a:solidFill>
                  <a:srgbClr val="FF0000"/>
                </a:solidFill>
              </a:rPr>
              <a:t>Device drivers are broadly classified into two basic categories: </a:t>
            </a:r>
            <a:r>
              <a:rPr lang="en-US" sz="2400" dirty="0" smtClean="0"/>
              <a:t>character devices and </a:t>
            </a:r>
          </a:p>
          <a:p>
            <a:pPr algn="just"/>
            <a:r>
              <a:rPr lang="en-US" sz="2400" dirty="0" smtClean="0"/>
              <a:t>			block devices. </a:t>
            </a:r>
          </a:p>
          <a:p>
            <a:pPr algn="just"/>
            <a:endParaRPr lang="en-US" sz="2400" dirty="0" smtClean="0"/>
          </a:p>
          <a:p>
            <a:pPr algn="just"/>
            <a:r>
              <a:rPr lang="en-US" sz="2400" b="1" dirty="0" smtClean="0">
                <a:solidFill>
                  <a:srgbClr val="FF0000"/>
                </a:solidFill>
              </a:rPr>
              <a:t>Character devices</a:t>
            </a:r>
            <a:r>
              <a:rPr lang="en-US" sz="2400" dirty="0" smtClean="0"/>
              <a:t> can be thought of as serial streams of sequential data. </a:t>
            </a:r>
          </a:p>
          <a:p>
            <a:pPr algn="just"/>
            <a:r>
              <a:rPr lang="en-US" sz="2400" dirty="0" smtClean="0"/>
              <a:t>Examples - serial ports and keyboards. </a:t>
            </a:r>
          </a:p>
          <a:p>
            <a:pPr algn="just"/>
            <a:endParaRPr lang="en-US" sz="2400" dirty="0" smtClean="0"/>
          </a:p>
          <a:p>
            <a:pPr algn="just"/>
            <a:r>
              <a:rPr lang="en-US" sz="2400" b="1" dirty="0" smtClean="0">
                <a:solidFill>
                  <a:srgbClr val="FF0000"/>
                </a:solidFill>
              </a:rPr>
              <a:t>Block devices </a:t>
            </a:r>
            <a:r>
              <a:rPr lang="en-US" sz="2400" dirty="0" smtClean="0"/>
              <a:t>are characterized by the capability to read and write blocks of data to and from random locations on an addressable medium.</a:t>
            </a:r>
          </a:p>
          <a:p>
            <a:pPr algn="just"/>
            <a:r>
              <a:rPr lang="en-US" sz="2400" dirty="0" smtClean="0"/>
              <a:t> Examples of block devices include hard drives and floppy disk drives.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138500"/>
            <a:ext cx="861060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Need of Linux</a:t>
            </a:r>
          </a:p>
          <a:p>
            <a:pPr lvl="0" fontAlgn="base">
              <a:spcBef>
                <a:spcPct val="0"/>
              </a:spcBef>
              <a:spcAft>
                <a:spcPct val="0"/>
              </a:spcAft>
            </a:pPr>
            <a:r>
              <a:rPr lang="en-US" sz="2000" dirty="0" smtClean="0"/>
              <a:t>Some of the reasons for the growth of embedded Linux are as follows: </a:t>
            </a:r>
          </a:p>
          <a:p>
            <a:pPr marL="457200" lvl="0" indent="-457200" fontAlgn="base">
              <a:spcBef>
                <a:spcPct val="0"/>
              </a:spcBef>
              <a:spcAft>
                <a:spcPct val="0"/>
              </a:spcAft>
              <a:buAutoNum type="arabicPeriod"/>
            </a:pPr>
            <a:r>
              <a:rPr lang="en-US" sz="2000" dirty="0" smtClean="0"/>
              <a:t>Linux has emerged as a mature, high-performance, stable alternative to traditional proprietary embedded operating systems. </a:t>
            </a:r>
          </a:p>
          <a:p>
            <a:pPr marL="457200" lvl="0" indent="-457200" fontAlgn="base">
              <a:spcBef>
                <a:spcPct val="0"/>
              </a:spcBef>
              <a:spcAft>
                <a:spcPct val="0"/>
              </a:spcAft>
              <a:buAutoNum type="arabicPeriod"/>
            </a:pPr>
            <a:endParaRPr lang="en-US" sz="2000" dirty="0" smtClean="0"/>
          </a:p>
          <a:p>
            <a:pPr marL="457200" lvl="0" indent="-457200" fontAlgn="base">
              <a:spcBef>
                <a:spcPct val="0"/>
              </a:spcBef>
              <a:spcAft>
                <a:spcPct val="0"/>
              </a:spcAft>
              <a:buAutoNum type="arabicPeriod"/>
            </a:pPr>
            <a:r>
              <a:rPr lang="en-US" sz="2000" dirty="0" smtClean="0"/>
              <a:t>Linux supports a huge variety of applications and networking protocols. </a:t>
            </a:r>
          </a:p>
          <a:p>
            <a:pPr marL="457200" lvl="0" indent="-457200" fontAlgn="base">
              <a:spcBef>
                <a:spcPct val="0"/>
              </a:spcBef>
              <a:spcAft>
                <a:spcPct val="0"/>
              </a:spcAft>
              <a:buAutoNum type="arabicPeriod"/>
            </a:pPr>
            <a:r>
              <a:rPr lang="en-US" sz="2000" dirty="0" smtClean="0"/>
              <a:t>Linux is scalable, from small consumer-oriented devices to large, heavy-iron, carrier-class switches and routers. </a:t>
            </a:r>
          </a:p>
          <a:p>
            <a:pPr marL="457200" lvl="0" indent="-457200" fontAlgn="base">
              <a:spcBef>
                <a:spcPct val="0"/>
              </a:spcBef>
              <a:spcAft>
                <a:spcPct val="0"/>
              </a:spcAft>
              <a:buAutoNum type="arabicPeriod"/>
            </a:pPr>
            <a:endParaRPr lang="en-US" sz="2000" dirty="0" smtClean="0"/>
          </a:p>
          <a:p>
            <a:pPr marL="457200" lvl="0" indent="-457200" fontAlgn="base">
              <a:spcBef>
                <a:spcPct val="0"/>
              </a:spcBef>
              <a:spcAft>
                <a:spcPct val="0"/>
              </a:spcAft>
              <a:buAutoNum type="arabicPeriod"/>
            </a:pPr>
            <a:r>
              <a:rPr lang="en-US" sz="2000" dirty="0" smtClean="0"/>
              <a:t>Linux can be deployed without the royalties required by traditional proprietary embedded operating systems. </a:t>
            </a:r>
          </a:p>
          <a:p>
            <a:pPr marL="457200" lvl="0" indent="-457200" fontAlgn="base">
              <a:spcBef>
                <a:spcPct val="0"/>
              </a:spcBef>
              <a:spcAft>
                <a:spcPct val="0"/>
              </a:spcAft>
              <a:buAutoNum type="arabicPeriod"/>
            </a:pPr>
            <a:endParaRPr lang="en-US" sz="2000" dirty="0"/>
          </a:p>
          <a:p>
            <a:pPr marL="457200" lvl="0" indent="-457200" fontAlgn="base">
              <a:spcBef>
                <a:spcPct val="0"/>
              </a:spcBef>
              <a:spcAft>
                <a:spcPct val="0"/>
              </a:spcAft>
              <a:buAutoNum type="arabicPeriod"/>
            </a:pPr>
            <a:r>
              <a:rPr lang="en-US" sz="2000" dirty="0" smtClean="0"/>
              <a:t>Linux has attracted a huge number of active developers, enabling rapid support of new hardware architectures, platforms, and devices.</a:t>
            </a:r>
          </a:p>
          <a:p>
            <a:pPr marL="457200" lvl="0" indent="-457200" fontAlgn="base">
              <a:spcBef>
                <a:spcPct val="0"/>
              </a:spcBef>
              <a:spcAft>
                <a:spcPct val="0"/>
              </a:spcAft>
              <a:buAutoNum type="arabicPeriod"/>
            </a:pPr>
            <a:endParaRPr lang="en-US" sz="2000" dirty="0"/>
          </a:p>
          <a:p>
            <a:pPr marL="457200" lvl="0" indent="-457200" fontAlgn="base">
              <a:spcBef>
                <a:spcPct val="0"/>
              </a:spcBef>
              <a:spcAft>
                <a:spcPct val="0"/>
              </a:spcAft>
              <a:buAutoNum type="arabicPeriod"/>
            </a:pPr>
            <a:r>
              <a:rPr lang="en-US" sz="2000" dirty="0" smtClean="0"/>
              <a:t> An increasing number of hardware and software vendors, including virtually all the top-tier manufacturers and ISVs, now support Linux.</a:t>
            </a:r>
            <a:endParaRPr kumimoji="0" lang="en-US" sz="2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1200329"/>
          </a:xfrm>
          <a:prstGeom prst="rect">
            <a:avLst/>
          </a:prstGeom>
          <a:noFill/>
        </p:spPr>
        <p:txBody>
          <a:bodyPr wrap="square" rtlCol="0">
            <a:spAutoFit/>
          </a:bodyPr>
          <a:lstStyle/>
          <a:p>
            <a:r>
              <a:rPr lang="en-US" sz="2400" dirty="0" smtClean="0"/>
              <a:t>For these and other reasons, there is huge adoption of Linux in many common household items, ranging from high-definition television sets to cellular handsets.</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52400"/>
            <a:ext cx="8534400" cy="6617196"/>
          </a:xfrm>
          <a:prstGeom prst="rect">
            <a:avLst/>
          </a:prstGeom>
          <a:noFill/>
        </p:spPr>
        <p:txBody>
          <a:bodyPr wrap="square" rtlCol="0">
            <a:spAutoFit/>
          </a:bodyPr>
          <a:lstStyle/>
          <a:p>
            <a:pPr lvl="0" algn="ctr" eaLnBrk="0" fontAlgn="base" hangingPunct="0">
              <a:spcBef>
                <a:spcPct val="0"/>
              </a:spcBef>
              <a:spcAft>
                <a:spcPct val="0"/>
              </a:spcAft>
            </a:pPr>
            <a:r>
              <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Embedded Linux Today</a:t>
            </a:r>
          </a:p>
          <a:p>
            <a:pPr lvl="0" indent="-91440" algn="just" eaLnBrk="0" fontAlgn="base" hangingPunct="0">
              <a:spcBef>
                <a:spcPct val="0"/>
              </a:spcBef>
              <a:spcAft>
                <a:spcPct val="0"/>
              </a:spcAft>
              <a:buFont typeface="Arial" pitchFamily="34" charset="0"/>
              <a:buChar char="•"/>
            </a:pPr>
            <a:r>
              <a:rPr lang="en-US" sz="2000" dirty="0" smtClean="0"/>
              <a:t>Linux has experienced significant growth in the embedded space. </a:t>
            </a:r>
          </a:p>
          <a:p>
            <a:pPr lvl="0" indent="-91440" algn="just" eaLnBrk="0" fontAlgn="base" hangingPunct="0">
              <a:spcBef>
                <a:spcPct val="0"/>
              </a:spcBef>
              <a:spcAft>
                <a:spcPct val="0"/>
              </a:spcAft>
              <a:buFont typeface="Arial" pitchFamily="34" charset="0"/>
              <a:buChar char="•"/>
            </a:pPr>
            <a:endParaRPr lang="en-US" sz="2000" dirty="0"/>
          </a:p>
          <a:p>
            <a:pPr lvl="0" indent="-91440" algn="just" eaLnBrk="0" fontAlgn="base" hangingPunct="0">
              <a:spcBef>
                <a:spcPct val="0"/>
              </a:spcBef>
              <a:spcAft>
                <a:spcPct val="0"/>
              </a:spcAft>
              <a:buFont typeface="Arial" pitchFamily="34" charset="0"/>
              <a:buChar char="•"/>
            </a:pPr>
            <a:r>
              <a:rPr lang="en-US" sz="2000" dirty="0" smtClean="0"/>
              <a:t>It is difficult to estimate the market size of Linux because many companies still build their own embedded Linux distributions. </a:t>
            </a:r>
          </a:p>
          <a:p>
            <a:pPr lvl="0" indent="-91440" algn="just" eaLnBrk="0" fontAlgn="base" hangingPunct="0">
              <a:spcBef>
                <a:spcPct val="0"/>
              </a:spcBef>
              <a:spcAft>
                <a:spcPct val="0"/>
              </a:spcAft>
              <a:buFont typeface="Arial" pitchFamily="34" charset="0"/>
              <a:buChar char="•"/>
            </a:pPr>
            <a:r>
              <a:rPr lang="en-US" sz="2000" dirty="0" smtClean="0"/>
              <a:t>LinuxDevices.com, the popular news and information portal founded by Rich </a:t>
            </a:r>
            <a:r>
              <a:rPr lang="en-US" sz="2000" dirty="0" err="1" smtClean="0"/>
              <a:t>Lehrbaum</a:t>
            </a:r>
            <a:r>
              <a:rPr lang="en-US" sz="2000" dirty="0" smtClean="0"/>
              <a:t>, conducts an annual survey of the embedded Linux market. </a:t>
            </a:r>
            <a:endParaRPr lang="en-US" sz="2000" dirty="0"/>
          </a:p>
          <a:p>
            <a:pPr lvl="0" indent="-91440" algn="just" eaLnBrk="0" fontAlgn="base" hangingPunct="0">
              <a:spcBef>
                <a:spcPct val="0"/>
              </a:spcBef>
              <a:spcAft>
                <a:spcPct val="0"/>
              </a:spcAft>
              <a:buFont typeface="Arial" pitchFamily="34" charset="0"/>
              <a:buChar char="•"/>
            </a:pPr>
            <a:r>
              <a:rPr lang="en-US" sz="2000" dirty="0" smtClean="0"/>
              <a:t>In its latest survey, they report that Linux has emerged as the dominant operating system used in thousands of new designs each year. </a:t>
            </a:r>
          </a:p>
          <a:p>
            <a:pPr lvl="0" indent="-91440" algn="just" eaLnBrk="0" fontAlgn="base" hangingPunct="0">
              <a:spcBef>
                <a:spcPct val="0"/>
              </a:spcBef>
              <a:spcAft>
                <a:spcPct val="0"/>
              </a:spcAft>
              <a:buFont typeface="Arial" pitchFamily="34" charset="0"/>
              <a:buChar char="•"/>
            </a:pPr>
            <a:endParaRPr lang="en-US" sz="2000" dirty="0"/>
          </a:p>
          <a:p>
            <a:pPr lvl="0" indent="-91440" algn="just" eaLnBrk="0" fontAlgn="base" hangingPunct="0">
              <a:spcBef>
                <a:spcPct val="0"/>
              </a:spcBef>
              <a:spcAft>
                <a:spcPct val="0"/>
              </a:spcAft>
              <a:buFont typeface="Arial" pitchFamily="34" charset="0"/>
              <a:buChar char="•"/>
            </a:pPr>
            <a:r>
              <a:rPr lang="en-US" sz="2000" dirty="0" smtClean="0"/>
              <a:t>In fact, nearly half of respondents reported using Linux in an embedded design, while the nearest competing operating system was reportedly used by only about one in every eight respondents. </a:t>
            </a:r>
          </a:p>
          <a:p>
            <a:pPr lvl="0" indent="-91440" algn="just" eaLnBrk="0" fontAlgn="base" hangingPunct="0">
              <a:spcBef>
                <a:spcPct val="0"/>
              </a:spcBef>
              <a:spcAft>
                <a:spcPct val="0"/>
              </a:spcAft>
              <a:buFont typeface="Arial" pitchFamily="34" charset="0"/>
              <a:buChar char="•"/>
            </a:pPr>
            <a:endParaRPr lang="en-US" sz="2000" dirty="0"/>
          </a:p>
          <a:p>
            <a:pPr lvl="0" indent="-91440" algn="just" eaLnBrk="0" fontAlgn="base" hangingPunct="0">
              <a:spcBef>
                <a:spcPct val="0"/>
              </a:spcBef>
              <a:spcAft>
                <a:spcPct val="0"/>
              </a:spcAft>
              <a:buFont typeface="Arial" pitchFamily="34" charset="0"/>
              <a:buChar char="•"/>
            </a:pPr>
            <a:r>
              <a:rPr lang="en-US" sz="2000" dirty="0" smtClean="0"/>
              <a:t>Commercial operating systems that once dominated the embedded market were reportedly used by fewer than one in ten respondents.</a:t>
            </a:r>
          </a:p>
          <a:p>
            <a:pPr lvl="0" indent="-91440" algn="just" eaLnBrk="0" fontAlgn="base" hangingPunct="0">
              <a:spcBef>
                <a:spcPct val="0"/>
              </a:spcBef>
              <a:spcAft>
                <a:spcPct val="0"/>
              </a:spcAft>
              <a:buFont typeface="Arial" pitchFamily="34" charset="0"/>
              <a:buChar char="•"/>
            </a:pPr>
            <a:endParaRPr lang="en-US" sz="2000" dirty="0" smtClean="0"/>
          </a:p>
          <a:p>
            <a:pPr lvl="0" indent="-91440" algn="just" eaLnBrk="0" fontAlgn="base" hangingPunct="0">
              <a:spcBef>
                <a:spcPct val="0"/>
              </a:spcBef>
              <a:spcAft>
                <a:spcPct val="0"/>
              </a:spcAft>
              <a:buFont typeface="Arial" pitchFamily="34" charset="0"/>
              <a:buChar char="•"/>
            </a:pPr>
            <a:r>
              <a:rPr lang="en-US" sz="2000" dirty="0" smtClean="0"/>
              <a:t> Even if you find reason to dispute these results, no one can ignore the momentum in the embedded Linux marketplace today.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4801314"/>
          </a:xfrm>
          <a:prstGeom prst="rect">
            <a:avLst/>
          </a:prstGeom>
          <a:noFill/>
        </p:spPr>
        <p:txBody>
          <a:bodyPr wrap="square" rtlCol="0">
            <a:spAutoFit/>
          </a:bodyPr>
          <a:lstStyle/>
          <a:p>
            <a:pPr lvl="0" algn="ctr" eaLnBrk="0" fontAlgn="base" hangingPunct="0">
              <a:spcBef>
                <a:spcPct val="0"/>
              </a:spcBef>
              <a:spcAft>
                <a:spcPct val="0"/>
              </a:spcAft>
            </a:pPr>
            <a:r>
              <a:rPr kumimoji="0" lang="en-US"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Open Source and the GPL</a:t>
            </a:r>
          </a:p>
          <a:p>
            <a:pPr lvl="0" algn="just" eaLnBrk="0" fontAlgn="base" hangingPunct="0">
              <a:spcBef>
                <a:spcPct val="0"/>
              </a:spcBef>
              <a:spcAft>
                <a:spcPct val="0"/>
              </a:spcAft>
            </a:pPr>
            <a:r>
              <a:rPr lang="en-US" sz="2200" dirty="0" smtClean="0"/>
              <a:t>One of the fundamental factors driving the adoption of Linux is the fact that it is open source. </a:t>
            </a:r>
          </a:p>
          <a:p>
            <a:pPr lvl="0" algn="just" eaLnBrk="0" fontAlgn="base" hangingPunct="0">
              <a:spcBef>
                <a:spcPct val="0"/>
              </a:spcBef>
              <a:spcAft>
                <a:spcPct val="0"/>
              </a:spcAft>
            </a:pPr>
            <a:endParaRPr lang="en-US" sz="2200" dirty="0"/>
          </a:p>
          <a:p>
            <a:pPr lvl="0" algn="just" eaLnBrk="0" fontAlgn="base" hangingPunct="0">
              <a:spcBef>
                <a:spcPct val="0"/>
              </a:spcBef>
              <a:spcAft>
                <a:spcPct val="0"/>
              </a:spcAft>
            </a:pPr>
            <a:r>
              <a:rPr lang="en-US" sz="2200" dirty="0" smtClean="0"/>
              <a:t>The Linux kernel is licensed under the terms of the GNU GPL[1] (</a:t>
            </a:r>
            <a:r>
              <a:rPr lang="en-US" sz="2200" b="1" dirty="0" smtClean="0">
                <a:solidFill>
                  <a:srgbClr val="FF0000"/>
                </a:solidFill>
              </a:rPr>
              <a:t>General Public License</a:t>
            </a:r>
            <a:r>
              <a:rPr lang="en-US" sz="2200" dirty="0" smtClean="0"/>
              <a:t>), which leads to the popular myth that Linux is free.[2] </a:t>
            </a:r>
          </a:p>
          <a:p>
            <a:pPr lvl="0" algn="just" eaLnBrk="0" fontAlgn="base" hangingPunct="0">
              <a:spcBef>
                <a:spcPct val="0"/>
              </a:spcBef>
              <a:spcAft>
                <a:spcPct val="0"/>
              </a:spcAft>
            </a:pPr>
            <a:endParaRPr lang="en-US" sz="2200" dirty="0"/>
          </a:p>
          <a:p>
            <a:pPr lvl="0" algn="just" eaLnBrk="0" fontAlgn="base" hangingPunct="0">
              <a:spcBef>
                <a:spcPct val="0"/>
              </a:spcBef>
              <a:spcAft>
                <a:spcPct val="0"/>
              </a:spcAft>
            </a:pPr>
            <a:r>
              <a:rPr lang="en-US" sz="2200" dirty="0" smtClean="0"/>
              <a:t>In fact, the second paragraph of the GNU GPL declares: </a:t>
            </a:r>
          </a:p>
          <a:p>
            <a:pPr lvl="0" algn="just" eaLnBrk="0" fontAlgn="base" hangingPunct="0">
              <a:spcBef>
                <a:spcPct val="0"/>
              </a:spcBef>
              <a:spcAft>
                <a:spcPct val="0"/>
              </a:spcAft>
            </a:pPr>
            <a:endParaRPr lang="en-US" sz="2200" dirty="0"/>
          </a:p>
          <a:p>
            <a:pPr lvl="0" algn="just" eaLnBrk="0" fontAlgn="base" hangingPunct="0">
              <a:spcBef>
                <a:spcPct val="0"/>
              </a:spcBef>
              <a:spcAft>
                <a:spcPct val="0"/>
              </a:spcAft>
            </a:pPr>
            <a:r>
              <a:rPr lang="en-US" sz="2200" dirty="0" smtClean="0"/>
              <a:t>"When we speak of free software, we are referring to freedom, not price." The GPL license is remarkably short and easy to read. </a:t>
            </a:r>
          </a:p>
          <a:p>
            <a:pPr lvl="0" algn="just" eaLnBrk="0" fontAlgn="base" hangingPunct="0">
              <a:spcBef>
                <a:spcPct val="0"/>
              </a:spcBef>
              <a:spcAft>
                <a:spcPct val="0"/>
              </a:spcAft>
            </a:pPr>
            <a:endParaRPr lang="en-US" sz="2200" dirty="0" smtClean="0"/>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610600" cy="5324535"/>
          </a:xfrm>
          <a:prstGeom prst="rect">
            <a:avLst/>
          </a:prstGeom>
          <a:noFill/>
        </p:spPr>
        <p:txBody>
          <a:bodyPr wrap="square" rtlCol="0">
            <a:spAutoFit/>
          </a:bodyPr>
          <a:lstStyle/>
          <a:p>
            <a:r>
              <a:rPr lang="en-US" sz="2000" dirty="0" smtClean="0"/>
              <a:t>No matter how the software was obtained, the GPL grants the licensee unlimited distribution rights, without the obligation to pay royalties or per-unit fees. </a:t>
            </a:r>
          </a:p>
          <a:p>
            <a:endParaRPr lang="en-US" sz="2000" dirty="0"/>
          </a:p>
          <a:p>
            <a:r>
              <a:rPr lang="en-US" sz="2000" dirty="0" smtClean="0"/>
              <a:t>This does not mean that a vendor can't charge for the GPL software this is a very reasonable common business practice. </a:t>
            </a:r>
          </a:p>
          <a:p>
            <a:endParaRPr lang="en-US" sz="2000" dirty="0"/>
          </a:p>
          <a:p>
            <a:r>
              <a:rPr lang="en-US" sz="2000" dirty="0" smtClean="0"/>
              <a:t>It means that once in possession of GPL software, it is permissible to modify and redistribute it, whether it is a derived (modified) work or not.</a:t>
            </a:r>
          </a:p>
          <a:p>
            <a:endParaRPr lang="en-US" sz="2000" dirty="0"/>
          </a:p>
          <a:p>
            <a:r>
              <a:rPr lang="en-US" sz="2000" dirty="0" smtClean="0"/>
              <a:t> However, as defined by the GPL license, the author(s) of the modified work are obligated to release the work under the terms of the GPL if they decide to do so.</a:t>
            </a:r>
          </a:p>
          <a:p>
            <a:endParaRPr lang="en-US" sz="2000" dirty="0"/>
          </a:p>
          <a:p>
            <a:r>
              <a:rPr lang="en-US" sz="2000" dirty="0" smtClean="0"/>
              <a:t> Any distribution of a derived work, such as shipment to a customer, triggers this obligation.</a:t>
            </a:r>
          </a:p>
          <a:p>
            <a:endParaRPr lang="en-US" sz="2000" dirty="0"/>
          </a:p>
          <a:p>
            <a:r>
              <a:rPr lang="en-US" sz="2000" dirty="0" smtClean="0"/>
              <a:t> For a fascinating and insightful look at the history and culture of the open source movement, read Eric S. Raymond's book referenced at the end of this chapter.</a:t>
            </a:r>
            <a:endParaRPr lang="en-US" sz="2000" dirty="0"/>
          </a:p>
        </p:txBody>
      </p:sp>
    </p:spTree>
    <p:extLst>
      <p:ext uri="{BB962C8B-B14F-4D97-AF65-F5344CB8AC3E}">
        <p14:creationId xmlns:p14="http://schemas.microsoft.com/office/powerpoint/2010/main" val="2316758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1907</TotalTime>
  <Words>2955</Words>
  <Application>Microsoft Office PowerPoint</Application>
  <PresentationFormat>On-screen Show (4:3)</PresentationFormat>
  <Paragraphs>349</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Oriel</vt:lpstr>
      <vt:lpstr>UNIT-V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Windows User</cp:lastModifiedBy>
  <cp:revision>68</cp:revision>
  <dcterms:created xsi:type="dcterms:W3CDTF">2022-03-27T03:50:26Z</dcterms:created>
  <dcterms:modified xsi:type="dcterms:W3CDTF">2022-04-14T13:04:02Z</dcterms:modified>
</cp:coreProperties>
</file>