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59" r:id="rId7"/>
    <p:sldId id="271" r:id="rId8"/>
    <p:sldId id="272" r:id="rId9"/>
    <p:sldId id="273" r:id="rId10"/>
    <p:sldId id="274" r:id="rId11"/>
    <p:sldId id="260" r:id="rId12"/>
    <p:sldId id="261" r:id="rId13"/>
    <p:sldId id="262" r:id="rId14"/>
    <p:sldId id="275" r:id="rId15"/>
    <p:sldId id="278" r:id="rId16"/>
    <p:sldId id="276" r:id="rId17"/>
    <p:sldId id="277" r:id="rId18"/>
    <p:sldId id="279" r:id="rId19"/>
    <p:sldId id="263" r:id="rId20"/>
    <p:sldId id="280" r:id="rId21"/>
    <p:sldId id="281" r:id="rId22"/>
    <p:sldId id="282" r:id="rId23"/>
    <p:sldId id="264" r:id="rId24"/>
    <p:sldId id="283" r:id="rId25"/>
    <p:sldId id="284" r:id="rId26"/>
    <p:sldId id="295" r:id="rId27"/>
    <p:sldId id="285" r:id="rId28"/>
    <p:sldId id="265" r:id="rId29"/>
    <p:sldId id="296" r:id="rId30"/>
    <p:sldId id="286" r:id="rId31"/>
    <p:sldId id="287" r:id="rId32"/>
    <p:sldId id="288" r:id="rId33"/>
    <p:sldId id="289" r:id="rId34"/>
    <p:sldId id="266" r:id="rId35"/>
    <p:sldId id="297" r:id="rId36"/>
    <p:sldId id="290" r:id="rId37"/>
    <p:sldId id="292" r:id="rId38"/>
    <p:sldId id="291" r:id="rId39"/>
    <p:sldId id="267" r:id="rId40"/>
    <p:sldId id="293" r:id="rId41"/>
    <p:sldId id="294" r:id="rId42"/>
    <p:sldId id="298" r:id="rId43"/>
    <p:sldId id="299" r:id="rId44"/>
    <p:sldId id="268"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06C895-45B9-42CE-89E0-E49BF2AD577D}"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6C895-45B9-42CE-89E0-E49BF2AD577D}"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6C895-45B9-42CE-89E0-E49BF2AD577D}"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6C895-45B9-42CE-89E0-E49BF2AD577D}"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6C895-45B9-42CE-89E0-E49BF2AD577D}"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06C895-45B9-42CE-89E0-E49BF2AD577D}"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06C895-45B9-42CE-89E0-E49BF2AD577D}" type="datetimeFigureOut">
              <a:rPr lang="en-US" smtClean="0"/>
              <a:pPr/>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06C895-45B9-42CE-89E0-E49BF2AD577D}" type="datetimeFigureOut">
              <a:rPr lang="en-US" smtClean="0"/>
              <a:pPr/>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6C895-45B9-42CE-89E0-E49BF2AD577D}" type="datetimeFigureOut">
              <a:rPr lang="en-US" smtClean="0"/>
              <a:pPr/>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C895-45B9-42CE-89E0-E49BF2AD577D}"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C895-45B9-42CE-89E0-E49BF2AD577D}"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31B4-DC5F-4B16-BB3E-6D30CA265E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6C895-45B9-42CE-89E0-E49BF2AD577D}" type="datetimeFigureOut">
              <a:rPr lang="en-US" smtClean="0"/>
              <a:pPr/>
              <a:t>5/21/2023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631B4-DC5F-4B16-BB3E-6D30CA265E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gestore.com/blog/pos-tutorials/" TargetMode="External"/><Relationship Id="rId2" Type="http://schemas.openxmlformats.org/officeDocument/2006/relationships/hyperlink" Target="https://www.magestore.com/solutions/pos-syste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gestore.com/features/pos-reporting/" TargetMode="External"/><Relationship Id="rId2" Type="http://schemas.openxmlformats.org/officeDocument/2006/relationships/hyperlink" Target="https://www.magestore.com/features/magento-inventory-management/" TargetMode="External"/><Relationship Id="rId1" Type="http://schemas.openxmlformats.org/officeDocument/2006/relationships/slideLayout" Target="../slideLayouts/slideLayout7.xml"/><Relationship Id="rId4" Type="http://schemas.openxmlformats.org/officeDocument/2006/relationships/hyperlink" Target="https://www.magestore.com/features/magento-loyalt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magestore.com/features/magento-po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UNIT-VI </a:t>
            </a:r>
            <a:r>
              <a:rPr lang="en-US" b="1" dirty="0" smtClean="0"/>
              <a:t/>
            </a:r>
            <a:br>
              <a:rPr lang="en-US" b="1" dirty="0" smtClean="0"/>
            </a:br>
            <a:r>
              <a:rPr lang="en-US" b="1" dirty="0" smtClean="0"/>
              <a:t>Embedded </a:t>
            </a:r>
            <a:r>
              <a:rPr lang="en-US" b="1" dirty="0"/>
              <a:t>software development tools and Applications		 </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smtClean="0"/>
              <a:t>08 Hours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458200" cy="3970318"/>
          </a:xfrm>
          <a:prstGeom prst="rect">
            <a:avLst/>
          </a:prstGeom>
          <a:noFill/>
        </p:spPr>
        <p:txBody>
          <a:bodyPr wrap="square" rtlCol="0">
            <a:spAutoFit/>
          </a:bodyPr>
          <a:lstStyle/>
          <a:p>
            <a:r>
              <a:rPr lang="en-US" sz="2800" b="1" dirty="0">
                <a:solidFill>
                  <a:srgbClr val="FF0000"/>
                </a:solidFill>
              </a:rPr>
              <a:t>Monitors:</a:t>
            </a:r>
            <a:r>
              <a:rPr lang="en-US" sz="2800" dirty="0"/>
              <a:t> It is a program that resides in target ROM and knows how to load new programs onto the system. </a:t>
            </a:r>
            <a:endParaRPr lang="en-US" sz="2800" dirty="0" smtClean="0"/>
          </a:p>
          <a:p>
            <a:r>
              <a:rPr lang="en-US" sz="2800" dirty="0" smtClean="0"/>
              <a:t>A </a:t>
            </a:r>
            <a:r>
              <a:rPr lang="en-US" sz="2800" dirty="0"/>
              <a:t>typical monitor allows you to send the data across a serial port, stores the software in the target RAM, and then runs it. </a:t>
            </a:r>
            <a:endParaRPr lang="en-US" sz="2800" dirty="0" smtClean="0"/>
          </a:p>
          <a:p>
            <a:r>
              <a:rPr lang="en-US" sz="2800" dirty="0" smtClean="0"/>
              <a:t>Sometimes </a:t>
            </a:r>
            <a:r>
              <a:rPr lang="en-US" sz="2800" dirty="0"/>
              <a:t>monitors will act as locator also, offers few debugging services like setting break points, display memory and register values. </a:t>
            </a:r>
            <a:endParaRPr lang="en-US" sz="2800" dirty="0" smtClean="0"/>
          </a:p>
          <a:p>
            <a:r>
              <a:rPr lang="en-US" sz="2800" dirty="0" smtClean="0"/>
              <a:t>You </a:t>
            </a:r>
            <a:r>
              <a:rPr lang="en-US" sz="2800" dirty="0"/>
              <a:t>can write your own monitor program. </a:t>
            </a:r>
          </a:p>
        </p:txBody>
      </p:sp>
    </p:spTree>
    <p:extLst>
      <p:ext uri="{BB962C8B-B14F-4D97-AF65-F5344CB8AC3E}">
        <p14:creationId xmlns:p14="http://schemas.microsoft.com/office/powerpoint/2010/main" val="296663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839200" cy="6370975"/>
          </a:xfrm>
          <a:prstGeom prst="rect">
            <a:avLst/>
          </a:prstGeom>
          <a:noFill/>
        </p:spPr>
        <p:txBody>
          <a:bodyPr wrap="square" rtlCol="0">
            <a:spAutoFit/>
          </a:bodyPr>
          <a:lstStyle/>
          <a:p>
            <a:pPr algn="ctr"/>
            <a:r>
              <a:rPr lang="en-US" sz="2400" b="1" dirty="0">
                <a:solidFill>
                  <a:srgbClr val="FF0000"/>
                </a:solidFill>
              </a:rPr>
              <a:t>D</a:t>
            </a:r>
            <a:r>
              <a:rPr lang="en-US" sz="2400" b="1" dirty="0" smtClean="0">
                <a:solidFill>
                  <a:srgbClr val="FF0000"/>
                </a:solidFill>
              </a:rPr>
              <a:t>ebugging techniques: Testing on host machine</a:t>
            </a:r>
          </a:p>
          <a:p>
            <a:pPr marL="514350" indent="-514350">
              <a:buAutoNum type="romanUcPeriod"/>
            </a:pPr>
            <a:r>
              <a:rPr lang="en-US" sz="2400" dirty="0" smtClean="0"/>
              <a:t>Testing </a:t>
            </a:r>
            <a:r>
              <a:rPr lang="en-US" sz="2400" dirty="0"/>
              <a:t>on host machine </a:t>
            </a:r>
            <a:endParaRPr lang="en-US" sz="2400" dirty="0" smtClean="0"/>
          </a:p>
          <a:p>
            <a:pPr marL="514350" indent="-514350">
              <a:buAutoNum type="romanUcPeriod"/>
            </a:pPr>
            <a:r>
              <a:rPr lang="en-US" sz="2400" dirty="0"/>
              <a:t>U</a:t>
            </a:r>
            <a:r>
              <a:rPr lang="en-US" sz="2400" dirty="0" smtClean="0"/>
              <a:t>sing </a:t>
            </a:r>
            <a:r>
              <a:rPr lang="en-US" sz="2400" dirty="0"/>
              <a:t>laboratory </a:t>
            </a:r>
            <a:r>
              <a:rPr lang="en-US" sz="2400" dirty="0" smtClean="0"/>
              <a:t>tools</a:t>
            </a:r>
          </a:p>
          <a:p>
            <a:pPr marL="514350" indent="-514350">
              <a:buAutoNum type="romanUcPeriod"/>
            </a:pPr>
            <a:r>
              <a:rPr lang="en-US" sz="2400" dirty="0" smtClean="0"/>
              <a:t>An </a:t>
            </a:r>
            <a:r>
              <a:rPr lang="en-US" sz="2400" dirty="0"/>
              <a:t>example system Introduction: </a:t>
            </a:r>
            <a:endParaRPr lang="en-US" sz="2400" dirty="0" smtClean="0"/>
          </a:p>
          <a:p>
            <a:pPr marL="274320"/>
            <a:r>
              <a:rPr lang="en-US" sz="2400" dirty="0"/>
              <a:t>	</a:t>
            </a:r>
            <a:r>
              <a:rPr lang="en-US" sz="2400" dirty="0" smtClean="0"/>
              <a:t>While </a:t>
            </a:r>
            <a:r>
              <a:rPr lang="en-US" sz="2400" dirty="0"/>
              <a:t>developing the embedded system software, the developer will develop the code with the lots of bugs in it. </a:t>
            </a:r>
            <a:endParaRPr lang="en-US" sz="2400" dirty="0" smtClean="0"/>
          </a:p>
          <a:p>
            <a:pPr marL="274320"/>
            <a:endParaRPr lang="en-US" sz="2400" dirty="0"/>
          </a:p>
          <a:p>
            <a:pPr marL="274320"/>
            <a:r>
              <a:rPr lang="en-US" sz="2400" dirty="0" smtClean="0"/>
              <a:t>The </a:t>
            </a:r>
            <a:r>
              <a:rPr lang="en-US" sz="2400" dirty="0"/>
              <a:t>testing and quality assurance process may reduce the number of bugs by some factor. </a:t>
            </a:r>
            <a:endParaRPr lang="en-US" sz="2400" dirty="0" smtClean="0"/>
          </a:p>
          <a:p>
            <a:pPr marL="274320"/>
            <a:endParaRPr lang="en-US" sz="2400" dirty="0"/>
          </a:p>
          <a:p>
            <a:pPr marL="274320"/>
            <a:r>
              <a:rPr lang="en-US" sz="2400" dirty="0" smtClean="0"/>
              <a:t>But </a:t>
            </a:r>
            <a:r>
              <a:rPr lang="en-US" sz="2400" dirty="0"/>
              <a:t>only the way to ship the product with fewer bugs is to write software with few fewer bugs. </a:t>
            </a:r>
            <a:endParaRPr lang="en-US" sz="2400" dirty="0" smtClean="0"/>
          </a:p>
          <a:p>
            <a:pPr marL="274320"/>
            <a:endParaRPr lang="en-US" sz="2400" dirty="0"/>
          </a:p>
          <a:p>
            <a:pPr marL="274320"/>
            <a:r>
              <a:rPr lang="en-US" sz="2400" dirty="0" smtClean="0"/>
              <a:t>The </a:t>
            </a:r>
            <a:r>
              <a:rPr lang="en-US" sz="2400" dirty="0"/>
              <a:t>world extremely intolerant of buggy embedded systems. </a:t>
            </a:r>
            <a:endParaRPr lang="en-US" sz="2400" dirty="0" smtClean="0"/>
          </a:p>
          <a:p>
            <a:pPr marL="274320"/>
            <a:endParaRPr lang="en-US" sz="2400" dirty="0"/>
          </a:p>
          <a:p>
            <a:pPr marL="274320"/>
            <a:r>
              <a:rPr lang="en-US" sz="2400" dirty="0" smtClean="0"/>
              <a:t>The </a:t>
            </a:r>
            <a:r>
              <a:rPr lang="en-US" sz="2400" dirty="0"/>
              <a:t>testing and debugging will play a very important role in embedded system software development process</a:t>
            </a:r>
            <a:r>
              <a:rPr lang="en-US" sz="2400" b="1" dirty="0" smtClean="0">
                <a:solidFill>
                  <a:srgbClr val="FF0000"/>
                </a:solidFill>
              </a:rPr>
              <a:t> </a:t>
            </a:r>
            <a:endParaRPr lang="en-US" sz="24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343" y="209061"/>
            <a:ext cx="8534400" cy="5878532"/>
          </a:xfrm>
          <a:prstGeom prst="rect">
            <a:avLst/>
          </a:prstGeom>
          <a:noFill/>
        </p:spPr>
        <p:txBody>
          <a:bodyPr wrap="square" rtlCol="0">
            <a:spAutoFit/>
          </a:bodyPr>
          <a:lstStyle/>
          <a:p>
            <a:pPr algn="ctr"/>
            <a:r>
              <a:rPr lang="en-US" sz="2400" b="1" dirty="0">
                <a:solidFill>
                  <a:srgbClr val="FF0000"/>
                </a:solidFill>
              </a:rPr>
              <a:t>U</a:t>
            </a:r>
            <a:r>
              <a:rPr lang="en-US" sz="2400" b="1" dirty="0" smtClean="0">
                <a:solidFill>
                  <a:srgbClr val="FF0000"/>
                </a:solidFill>
              </a:rPr>
              <a:t>sing laboratory tools, an example system</a:t>
            </a:r>
          </a:p>
          <a:p>
            <a:r>
              <a:rPr lang="en-US" sz="3200" dirty="0"/>
              <a:t>Using laboratory Tools</a:t>
            </a:r>
            <a:r>
              <a:rPr lang="en-US" sz="3200" dirty="0" smtClean="0"/>
              <a:t>:</a:t>
            </a:r>
          </a:p>
          <a:p>
            <a:r>
              <a:rPr lang="en-US" sz="3200" dirty="0"/>
              <a:t>	</a:t>
            </a:r>
            <a:r>
              <a:rPr lang="en-US" sz="3200" dirty="0" smtClean="0"/>
              <a:t>		</a:t>
            </a:r>
            <a:r>
              <a:rPr lang="en-US" sz="3200" dirty="0" smtClean="0"/>
              <a:t> </a:t>
            </a:r>
            <a:r>
              <a:rPr lang="en-US" sz="3200" dirty="0"/>
              <a:t>Volt meters and Ohm </a:t>
            </a:r>
            <a:r>
              <a:rPr lang="en-US" sz="3200" dirty="0" smtClean="0"/>
              <a:t>Meters</a:t>
            </a:r>
          </a:p>
          <a:p>
            <a:r>
              <a:rPr lang="en-US" sz="3200" dirty="0"/>
              <a:t>	</a:t>
            </a:r>
            <a:r>
              <a:rPr lang="en-US" sz="3200" dirty="0" smtClean="0"/>
              <a:t>		</a:t>
            </a:r>
            <a:r>
              <a:rPr lang="en-US" sz="3200" dirty="0" smtClean="0"/>
              <a:t> </a:t>
            </a:r>
            <a:r>
              <a:rPr lang="en-US" sz="3200" dirty="0"/>
              <a:t>Oscilloscopes </a:t>
            </a:r>
            <a:endParaRPr lang="en-US" sz="3200" dirty="0" smtClean="0"/>
          </a:p>
          <a:p>
            <a:r>
              <a:rPr lang="en-US" sz="3200" dirty="0"/>
              <a:t>	</a:t>
            </a:r>
            <a:r>
              <a:rPr lang="en-US" sz="3200" dirty="0" smtClean="0"/>
              <a:t>		 </a:t>
            </a:r>
            <a:r>
              <a:rPr lang="en-US" sz="3200" dirty="0"/>
              <a:t>Logic Analyzers </a:t>
            </a:r>
            <a:endParaRPr lang="en-US" sz="3200" dirty="0" smtClean="0"/>
          </a:p>
          <a:p>
            <a:r>
              <a:rPr lang="en-US" sz="3200" dirty="0"/>
              <a:t>	</a:t>
            </a:r>
            <a:r>
              <a:rPr lang="en-US" sz="3200" dirty="0" smtClean="0"/>
              <a:t>		 </a:t>
            </a:r>
            <a:r>
              <a:rPr lang="en-US" sz="3200" dirty="0"/>
              <a:t>Logic Analyzers in Timing mode </a:t>
            </a:r>
            <a:r>
              <a:rPr lang="en-US" sz="3200" dirty="0" smtClean="0"/>
              <a:t>			 </a:t>
            </a:r>
            <a:r>
              <a:rPr lang="en-US" sz="3200" dirty="0"/>
              <a:t>Logic Analyzers in State </a:t>
            </a:r>
            <a:r>
              <a:rPr lang="en-US" sz="3200" dirty="0" smtClean="0"/>
              <a:t>Mode</a:t>
            </a:r>
          </a:p>
          <a:p>
            <a:r>
              <a:rPr lang="en-US" sz="3200" dirty="0"/>
              <a:t>	</a:t>
            </a:r>
            <a:r>
              <a:rPr lang="en-US" sz="3200" dirty="0" smtClean="0"/>
              <a:t>		</a:t>
            </a:r>
            <a:r>
              <a:rPr lang="en-US" sz="3200" dirty="0" smtClean="0"/>
              <a:t> </a:t>
            </a:r>
            <a:r>
              <a:rPr lang="en-US" sz="3200" dirty="0"/>
              <a:t>In-circuit Emulators </a:t>
            </a:r>
            <a:endParaRPr lang="en-US" sz="3200" dirty="0" smtClean="0"/>
          </a:p>
          <a:p>
            <a:r>
              <a:rPr lang="en-US" sz="3200" dirty="0"/>
              <a:t>	</a:t>
            </a:r>
            <a:r>
              <a:rPr lang="en-US" sz="3200" dirty="0" smtClean="0"/>
              <a:t>		 </a:t>
            </a:r>
            <a:r>
              <a:rPr lang="en-US" sz="3200" dirty="0"/>
              <a:t>Getting “ Visibility” into the </a:t>
            </a:r>
            <a:r>
              <a:rPr lang="en-US" sz="3200" dirty="0" smtClean="0"/>
              <a:t>				Hardware </a:t>
            </a:r>
          </a:p>
          <a:p>
            <a:r>
              <a:rPr lang="en-US" sz="3200" dirty="0"/>
              <a:t>	</a:t>
            </a:r>
            <a:r>
              <a:rPr lang="en-US" sz="3200" dirty="0" smtClean="0"/>
              <a:t>		 </a:t>
            </a:r>
            <a:r>
              <a:rPr lang="en-US" sz="3200" dirty="0"/>
              <a:t>Software only Monitors </a:t>
            </a:r>
            <a:endParaRPr lang="en-US" sz="3200" dirty="0" smtClean="0"/>
          </a:p>
          <a:p>
            <a:r>
              <a:rPr lang="en-US" sz="3200" dirty="0"/>
              <a:t>	</a:t>
            </a:r>
            <a:r>
              <a:rPr lang="en-US" sz="3200" dirty="0" smtClean="0"/>
              <a:t>		 </a:t>
            </a:r>
            <a:r>
              <a:rPr lang="en-US" sz="3200" dirty="0"/>
              <a:t>Other Monitors</a:t>
            </a:r>
            <a:r>
              <a:rPr lang="en-US" sz="3200" dirty="0" smtClean="0"/>
              <a:t>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763000" cy="6678751"/>
          </a:xfrm>
          <a:prstGeom prst="rect">
            <a:avLst/>
          </a:prstGeom>
          <a:noFill/>
        </p:spPr>
        <p:txBody>
          <a:bodyPr wrap="square" rtlCol="0">
            <a:spAutoFit/>
          </a:bodyPr>
          <a:lstStyle/>
          <a:p>
            <a:r>
              <a:rPr lang="en-US" sz="3200" b="1" dirty="0" smtClean="0">
                <a:solidFill>
                  <a:srgbClr val="FF0000"/>
                </a:solidFill>
              </a:rPr>
              <a:t>Case study of ES:</a:t>
            </a:r>
            <a:r>
              <a:rPr lang="en-US" sz="2000" b="1" dirty="0" smtClean="0">
                <a:solidFill>
                  <a:srgbClr val="FF0000"/>
                </a:solidFill>
              </a:rPr>
              <a:t> </a:t>
            </a:r>
            <a:r>
              <a:rPr lang="en-US" sz="2800" b="1" dirty="0" smtClean="0">
                <a:solidFill>
                  <a:srgbClr val="0070C0"/>
                </a:solidFill>
              </a:rPr>
              <a:t>Automatic Chocolate Vending  M/C </a:t>
            </a:r>
          </a:p>
          <a:p>
            <a:pPr algn="ctr"/>
            <a:r>
              <a:rPr lang="en-US" sz="3200" b="1" dirty="0">
                <a:solidFill>
                  <a:srgbClr val="0070C0"/>
                </a:solidFill>
              </a:rPr>
              <a:t>	</a:t>
            </a:r>
            <a:r>
              <a:rPr lang="en-US" sz="3200" b="1" dirty="0" smtClean="0">
                <a:solidFill>
                  <a:srgbClr val="0070C0"/>
                </a:solidFill>
              </a:rPr>
              <a:t>				(ES By </a:t>
            </a:r>
            <a:r>
              <a:rPr lang="en-US" sz="3200" b="1" dirty="0" err="1" smtClean="0">
                <a:solidFill>
                  <a:srgbClr val="0070C0"/>
                </a:solidFill>
              </a:rPr>
              <a:t>Rajkamal</a:t>
            </a:r>
            <a:r>
              <a:rPr lang="en-US" sz="3200" b="1" dirty="0" smtClean="0">
                <a:solidFill>
                  <a:srgbClr val="0070C0"/>
                </a:solidFill>
              </a:rPr>
              <a:t>)</a:t>
            </a:r>
            <a:r>
              <a:rPr lang="en-US" sz="2400" dirty="0" smtClean="0">
                <a:solidFill>
                  <a:srgbClr val="0070C0"/>
                </a:solidFill>
              </a:rPr>
              <a:t> </a:t>
            </a:r>
          </a:p>
          <a:p>
            <a:pPr algn="just"/>
            <a:r>
              <a:rPr lang="en-US" sz="2600" b="1" dirty="0" smtClean="0">
                <a:solidFill>
                  <a:srgbClr val="00B050"/>
                </a:solidFill>
              </a:rPr>
              <a:t>ACVM system consists of a slot into which a child inserts the coins for buying the chocolate. </a:t>
            </a:r>
          </a:p>
          <a:p>
            <a:pPr algn="just"/>
            <a:r>
              <a:rPr lang="en-US" sz="2600" b="1" dirty="0" smtClean="0">
                <a:solidFill>
                  <a:srgbClr val="00B050"/>
                </a:solidFill>
              </a:rPr>
              <a:t>Whenever a coin is inserted, a mechanical system directs each coin of value </a:t>
            </a:r>
            <a:r>
              <a:rPr lang="en-US" sz="2600" b="1" dirty="0" err="1" smtClean="0">
                <a:solidFill>
                  <a:srgbClr val="00B050"/>
                </a:solidFill>
              </a:rPr>
              <a:t>Rs</a:t>
            </a:r>
            <a:r>
              <a:rPr lang="en-US" sz="2600" b="1" dirty="0" smtClean="0">
                <a:solidFill>
                  <a:srgbClr val="00B050"/>
                </a:solidFill>
              </a:rPr>
              <a:t> 1 or 2 or 5 to port -1, port -2, port -5 respectively. When a port is receiving a coin, the port generates an interrupt.</a:t>
            </a:r>
          </a:p>
          <a:p>
            <a:r>
              <a:rPr lang="en-US" sz="2600" b="1" dirty="0" smtClean="0">
                <a:solidFill>
                  <a:srgbClr val="FF0000"/>
                </a:solidFill>
              </a:rPr>
              <a:t>Purpose:-</a:t>
            </a:r>
          </a:p>
          <a:p>
            <a:r>
              <a:rPr lang="en-US" sz="2600" dirty="0" smtClean="0"/>
              <a:t> 1. To sell chocolate through an ACVM from which children can automatically purchase the chocolates.</a:t>
            </a:r>
          </a:p>
          <a:p>
            <a:r>
              <a:rPr lang="en-US" sz="2600" dirty="0" smtClean="0"/>
              <a:t>2. The payment is by inserting the coins of appropriate amount into a coin-slot.</a:t>
            </a:r>
          </a:p>
          <a:p>
            <a:r>
              <a:rPr lang="en-US" sz="2600" b="1" dirty="0" smtClean="0">
                <a:solidFill>
                  <a:srgbClr val="FF0000"/>
                </a:solidFill>
              </a:rPr>
              <a:t>RTOS:-</a:t>
            </a:r>
          </a:p>
          <a:p>
            <a:r>
              <a:rPr lang="en-US" sz="2600" dirty="0" smtClean="0"/>
              <a:t>An RTOS has to schedule the buying tasks from start to finish.</a:t>
            </a:r>
          </a:p>
          <a:p>
            <a:r>
              <a:rPr lang="en-US" sz="2600" dirty="0" smtClean="0"/>
              <a:t>Let </a:t>
            </a:r>
            <a:r>
              <a:rPr lang="en-US" sz="2600" dirty="0" err="1" smtClean="0"/>
              <a:t>MuC</a:t>
            </a:r>
            <a:r>
              <a:rPr lang="en-US" sz="2600" dirty="0" smtClean="0"/>
              <a:t>/OS-II be the RTOS used in ACVM</a:t>
            </a:r>
            <a:endParaRPr lang="en-US" sz="28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06" y="152400"/>
            <a:ext cx="8106294" cy="665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2571" y="5105400"/>
            <a:ext cx="1996829" cy="1384995"/>
          </a:xfrm>
          <a:prstGeom prst="rect">
            <a:avLst/>
          </a:prstGeom>
          <a:noFill/>
        </p:spPr>
        <p:txBody>
          <a:bodyPr wrap="none" rtlCol="0">
            <a:spAutoFit/>
          </a:bodyPr>
          <a:lstStyle/>
          <a:p>
            <a:r>
              <a:rPr lang="en-US" sz="2800" b="1" dirty="0" smtClean="0">
                <a:solidFill>
                  <a:srgbClr val="FF0000"/>
                </a:solidFill>
              </a:rPr>
              <a:t>SCHEMATIC </a:t>
            </a:r>
          </a:p>
          <a:p>
            <a:r>
              <a:rPr lang="en-US" sz="2800" b="1" dirty="0" smtClean="0">
                <a:solidFill>
                  <a:srgbClr val="FF0000"/>
                </a:solidFill>
              </a:rPr>
              <a:t>DIAGRAM</a:t>
            </a:r>
          </a:p>
          <a:p>
            <a:r>
              <a:rPr lang="en-US" sz="2800" b="1" smtClean="0">
                <a:solidFill>
                  <a:srgbClr val="FF0000"/>
                </a:solidFill>
              </a:rPr>
              <a:t>OF ACVM</a:t>
            </a:r>
            <a:endParaRPr lang="en-US" sz="2800" b="1" dirty="0">
              <a:solidFill>
                <a:srgbClr val="FF0000"/>
              </a:solidFill>
            </a:endParaRPr>
          </a:p>
        </p:txBody>
      </p:sp>
    </p:spTree>
    <p:extLst>
      <p:ext uri="{BB962C8B-B14F-4D97-AF65-F5344CB8AC3E}">
        <p14:creationId xmlns:p14="http://schemas.microsoft.com/office/powerpoint/2010/main" val="362852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12" y="457200"/>
            <a:ext cx="830528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4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5632311"/>
          </a:xfrm>
          <a:prstGeom prst="rect">
            <a:avLst/>
          </a:prstGeom>
          <a:noFill/>
        </p:spPr>
        <p:txBody>
          <a:bodyPr wrap="square" rtlCol="0">
            <a:spAutoFit/>
          </a:bodyPr>
          <a:lstStyle/>
          <a:p>
            <a:r>
              <a:rPr lang="en-US" sz="2400" dirty="0">
                <a:solidFill>
                  <a:srgbClr val="FF0000"/>
                </a:solidFill>
              </a:rPr>
              <a:t>Functions of the system </a:t>
            </a:r>
            <a:endParaRPr lang="en-US" sz="2400" dirty="0" smtClean="0">
              <a:solidFill>
                <a:srgbClr val="FF0000"/>
              </a:solidFill>
            </a:endParaRPr>
          </a:p>
          <a:p>
            <a:pPr marL="342900" indent="-342900" algn="just">
              <a:buFont typeface="Arial" pitchFamily="34" charset="0"/>
              <a:buChar char="•"/>
            </a:pPr>
            <a:r>
              <a:rPr lang="en-US" sz="2400" dirty="0" smtClean="0"/>
              <a:t>A </a:t>
            </a:r>
            <a:r>
              <a:rPr lang="en-US" sz="2400" dirty="0"/>
              <a:t>child sends commands to the system using a GUI (graphic user interface). </a:t>
            </a:r>
            <a:endParaRPr lang="en-US" sz="2400" dirty="0" smtClean="0"/>
          </a:p>
          <a:p>
            <a:pPr marL="342900" indent="-342900" algn="just">
              <a:buFont typeface="Arial" pitchFamily="34" charset="0"/>
              <a:buChar char="•"/>
            </a:pPr>
            <a:r>
              <a:rPr lang="en-US" sz="2400" dirty="0" smtClean="0"/>
              <a:t>GUI </a:t>
            </a:r>
            <a:r>
              <a:rPr lang="en-US" sz="2400" dirty="0"/>
              <a:t>consists of the LCD display and keypad units</a:t>
            </a:r>
            <a:r>
              <a:rPr lang="en-US" sz="2400" dirty="0" smtClean="0"/>
              <a:t>.</a:t>
            </a:r>
          </a:p>
          <a:p>
            <a:pPr marL="342900" indent="-342900" algn="just">
              <a:buFont typeface="Arial" pitchFamily="34" charset="0"/>
              <a:buChar char="•"/>
            </a:pPr>
            <a:r>
              <a:rPr lang="en-US" sz="2400" dirty="0" smtClean="0"/>
              <a:t> The </a:t>
            </a:r>
            <a:r>
              <a:rPr lang="en-US" sz="2400" dirty="0"/>
              <a:t>child inserts the coins for cost of chocolate and the machine delivers the chocolate</a:t>
            </a:r>
            <a:r>
              <a:rPr lang="en-US" sz="2400" dirty="0" smtClean="0"/>
              <a:t>.</a:t>
            </a:r>
          </a:p>
          <a:p>
            <a:pPr marL="342900" indent="-342900" algn="just">
              <a:buFont typeface="Arial" pitchFamily="34" charset="0"/>
              <a:buChar char="•"/>
            </a:pPr>
            <a:r>
              <a:rPr lang="en-US" sz="2400" dirty="0" smtClean="0"/>
              <a:t> </a:t>
            </a:r>
            <a:r>
              <a:rPr lang="en-US" sz="2400" dirty="0"/>
              <a:t>If the coins are not inserted as per the cost of chocolate in reasonable times then all coins are refunded. </a:t>
            </a:r>
            <a:endParaRPr lang="en-US" sz="2400" dirty="0" smtClean="0"/>
          </a:p>
          <a:p>
            <a:pPr marL="342900" indent="-342900" algn="just">
              <a:buFont typeface="Arial" pitchFamily="34" charset="0"/>
              <a:buChar char="•"/>
            </a:pPr>
            <a:r>
              <a:rPr lang="en-US" sz="2400" dirty="0"/>
              <a:t>If the coins are inserted of amount more than the cost of chocolate, the excess amount is refunded along with chocolate. </a:t>
            </a:r>
            <a:endParaRPr lang="en-US" sz="2400" dirty="0" smtClean="0"/>
          </a:p>
          <a:p>
            <a:pPr marL="342900" indent="-342900" algn="just">
              <a:buFont typeface="Arial" pitchFamily="34" charset="0"/>
              <a:buChar char="•"/>
            </a:pPr>
            <a:r>
              <a:rPr lang="en-US" sz="2400" dirty="0" smtClean="0"/>
              <a:t> </a:t>
            </a:r>
            <a:r>
              <a:rPr lang="en-US" sz="2400" dirty="0"/>
              <a:t>The coins for the chocolates purchased collect inside the machine in a collector channel, so that owner can get the money, again through appropriate commands using the GUI</a:t>
            </a:r>
            <a:r>
              <a:rPr lang="en-US" sz="2400" dirty="0" smtClean="0"/>
              <a:t>.</a:t>
            </a:r>
          </a:p>
          <a:p>
            <a:pPr marL="342900" indent="-342900" algn="just">
              <a:buFont typeface="Arial" pitchFamily="34" charset="0"/>
              <a:buChar char="•"/>
            </a:pPr>
            <a:r>
              <a:rPr lang="en-US" sz="2400" dirty="0"/>
              <a:t>USB wireless modem enables communication through Internet to the ACVM owner</a:t>
            </a:r>
          </a:p>
        </p:txBody>
      </p:sp>
    </p:spTree>
    <p:extLst>
      <p:ext uri="{BB962C8B-B14F-4D97-AF65-F5344CB8AC3E}">
        <p14:creationId xmlns:p14="http://schemas.microsoft.com/office/powerpoint/2010/main" val="117405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733" y="0"/>
            <a:ext cx="595206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4476750"/>
            <a:ext cx="6019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26" y="457200"/>
            <a:ext cx="8033074" cy="586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8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3447098"/>
          </a:xfrm>
          <a:prstGeom prst="rect">
            <a:avLst/>
          </a:prstGeom>
          <a:noFill/>
        </p:spPr>
        <p:txBody>
          <a:bodyPr wrap="square" rtlCol="0">
            <a:spAutoFit/>
          </a:bodyPr>
          <a:lstStyle/>
          <a:p>
            <a:pPr algn="ctr"/>
            <a:r>
              <a:rPr lang="en-US" sz="3600" b="1" dirty="0" smtClean="0">
                <a:solidFill>
                  <a:srgbClr val="FF0000"/>
                </a:solidFill>
              </a:rPr>
              <a:t>Mobile Phone</a:t>
            </a:r>
            <a:r>
              <a:rPr lang="en-US" sz="2800" dirty="0" smtClean="0"/>
              <a:t> </a:t>
            </a:r>
          </a:p>
          <a:p>
            <a:r>
              <a:rPr lang="en-US" sz="2800" b="1" dirty="0">
                <a:solidFill>
                  <a:srgbClr val="00B050"/>
                </a:solidFill>
              </a:rPr>
              <a:t>SMS Create and Send Application </a:t>
            </a:r>
            <a:r>
              <a:rPr lang="en-US" sz="2800" b="1" dirty="0" smtClean="0">
                <a:solidFill>
                  <a:srgbClr val="00B050"/>
                </a:solidFill>
              </a:rPr>
              <a:t>Requirements:</a:t>
            </a:r>
          </a:p>
          <a:p>
            <a:r>
              <a:rPr lang="en-US" sz="2400" b="1" dirty="0" smtClean="0">
                <a:solidFill>
                  <a:srgbClr val="FF0000"/>
                </a:solidFill>
              </a:rPr>
              <a:t>Purpose:</a:t>
            </a:r>
          </a:p>
          <a:p>
            <a:r>
              <a:rPr lang="en-US" sz="2800" dirty="0" smtClean="0"/>
              <a:t> </a:t>
            </a:r>
            <a:r>
              <a:rPr lang="en-US" sz="2800" dirty="0"/>
              <a:t>To create an SMS message and communicate using a T9 format keypad and using the tasks for adding number, editing message and then sending the message </a:t>
            </a:r>
            <a:endParaRPr lang="en-US" sz="2800" dirty="0" smtClean="0"/>
          </a:p>
          <a:p>
            <a:pPr algn="ctr"/>
            <a:r>
              <a:rPr lang="en-US" sz="2800" b="1" dirty="0">
                <a:solidFill>
                  <a:srgbClr val="FF0000"/>
                </a:solidFill>
              </a:rPr>
              <a:t>Keypad, screen, memory and communication </a:t>
            </a:r>
            <a:r>
              <a:rPr lang="en-US" sz="2800" b="1" dirty="0" smtClean="0">
                <a:solidFill>
                  <a:srgbClr val="FF0000"/>
                </a:solidFill>
              </a:rPr>
              <a:t>units:</a:t>
            </a:r>
            <a:endParaRPr lang="en-US" sz="2800" b="1" dirty="0">
              <a:solidFill>
                <a:srgbClr val="FF0000"/>
              </a:solidFill>
            </a:endParaRP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92112"/>
            <a:ext cx="7010400" cy="346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304800"/>
            <a:ext cx="8762999" cy="4462760"/>
          </a:xfrm>
          <a:prstGeom prst="rect">
            <a:avLst/>
          </a:prstGeom>
          <a:noFill/>
        </p:spPr>
        <p:txBody>
          <a:bodyPr wrap="square" rtlCol="0">
            <a:spAutoFit/>
          </a:bodyPr>
          <a:lstStyle/>
          <a:p>
            <a:pPr algn="ctr"/>
            <a:r>
              <a:rPr lang="en-US" sz="3200" b="1" dirty="0">
                <a:solidFill>
                  <a:srgbClr val="FF0000"/>
                </a:solidFill>
              </a:rPr>
              <a:t>Host and target </a:t>
            </a:r>
            <a:r>
              <a:rPr lang="en-US" sz="3200" b="1" dirty="0" smtClean="0">
                <a:solidFill>
                  <a:srgbClr val="FF0000"/>
                </a:solidFill>
              </a:rPr>
              <a:t>machines</a:t>
            </a:r>
          </a:p>
          <a:p>
            <a:pPr algn="ctr"/>
            <a:endParaRPr lang="en-US" sz="3200" b="1" dirty="0" smtClean="0">
              <a:solidFill>
                <a:srgbClr val="FF0000"/>
              </a:solidFill>
            </a:endParaRPr>
          </a:p>
          <a:p>
            <a:r>
              <a:rPr lang="en-US" dirty="0" smtClean="0"/>
              <a:t>• </a:t>
            </a:r>
            <a:r>
              <a:rPr lang="en-US" sz="2200" b="1" dirty="0">
                <a:solidFill>
                  <a:srgbClr val="FF0000"/>
                </a:solidFill>
              </a:rPr>
              <a:t>Host: – </a:t>
            </a:r>
            <a:r>
              <a:rPr lang="en-US" sz="2200" dirty="0"/>
              <a:t>A computer system on which all the programming tools run – Where the embedded software is developed, compiled, tested, debugged, optimized, and prior to its translation into target device</a:t>
            </a:r>
            <a:r>
              <a:rPr lang="en-US" sz="2200" dirty="0" smtClean="0"/>
              <a:t>.</a:t>
            </a:r>
          </a:p>
          <a:p>
            <a:endParaRPr lang="en-US" sz="2200" dirty="0" smtClean="0"/>
          </a:p>
          <a:p>
            <a:endParaRPr lang="en-US" sz="2200" dirty="0" smtClean="0"/>
          </a:p>
          <a:p>
            <a:r>
              <a:rPr lang="en-US" sz="2200" b="1" dirty="0" smtClean="0">
                <a:solidFill>
                  <a:srgbClr val="FF0000"/>
                </a:solidFill>
              </a:rPr>
              <a:t> </a:t>
            </a:r>
            <a:r>
              <a:rPr lang="en-US" sz="2200" b="1" dirty="0">
                <a:solidFill>
                  <a:srgbClr val="FF0000"/>
                </a:solidFill>
              </a:rPr>
              <a:t>• Target: – </a:t>
            </a:r>
            <a:r>
              <a:rPr lang="en-US" sz="2200" dirty="0"/>
              <a:t>After writing the program, compiled, assembled and linked, it is moved to target – After development, the code is cross-compiled, translated – cross-assembled, linked into target processor instruction set and located into the target</a:t>
            </a:r>
            <a:r>
              <a:rPr lang="en-US" sz="2200" dirty="0" smtClean="0"/>
              <a:t>.</a:t>
            </a:r>
          </a:p>
          <a:p>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740307"/>
          </a:xfrm>
          <a:prstGeom prst="rect">
            <a:avLst/>
          </a:prstGeom>
          <a:noFill/>
        </p:spPr>
        <p:txBody>
          <a:bodyPr wrap="square" rtlCol="0">
            <a:spAutoFit/>
          </a:bodyPr>
          <a:lstStyle/>
          <a:p>
            <a:pPr algn="ctr"/>
            <a:r>
              <a:rPr lang="en-US" sz="2400" b="1" dirty="0">
                <a:solidFill>
                  <a:srgbClr val="FF0000"/>
                </a:solidFill>
              </a:rPr>
              <a:t>Hardware </a:t>
            </a:r>
            <a:r>
              <a:rPr lang="en-US" sz="2400" b="1" dirty="0" smtClean="0">
                <a:solidFill>
                  <a:srgbClr val="FF0000"/>
                </a:solidFill>
              </a:rPr>
              <a:t>architecture:</a:t>
            </a:r>
          </a:p>
          <a:p>
            <a:r>
              <a:rPr lang="en-US" sz="2400" dirty="0" smtClean="0"/>
              <a:t> </a:t>
            </a:r>
            <a:r>
              <a:rPr lang="en-US" sz="2400" dirty="0"/>
              <a:t>Same as mobile phone system with SMS </a:t>
            </a:r>
            <a:r>
              <a:rPr lang="en-US" sz="2400" dirty="0" smtClean="0"/>
              <a:t>features</a:t>
            </a:r>
          </a:p>
          <a:p>
            <a:r>
              <a:rPr lang="en-US" sz="2400" dirty="0" smtClean="0"/>
              <a:t> </a:t>
            </a:r>
            <a:r>
              <a:rPr lang="en-US" sz="2400" dirty="0"/>
              <a:t> T9 </a:t>
            </a:r>
            <a:r>
              <a:rPr lang="en-US" sz="2400" dirty="0" smtClean="0"/>
              <a:t>keypad</a:t>
            </a:r>
          </a:p>
          <a:p>
            <a:r>
              <a:rPr lang="en-US" sz="2400" dirty="0" smtClean="0"/>
              <a:t> </a:t>
            </a:r>
            <a:r>
              <a:rPr lang="en-US" sz="2400" dirty="0"/>
              <a:t> Processors, ASIPs, keys, memory, ports and devices </a:t>
            </a:r>
            <a:endParaRPr lang="en-US" sz="2400" dirty="0" smtClean="0"/>
          </a:p>
          <a:p>
            <a:r>
              <a:rPr lang="en-US" sz="2400" dirty="0" smtClean="0"/>
              <a:t> </a:t>
            </a:r>
            <a:r>
              <a:rPr lang="en-US" sz="2400" dirty="0"/>
              <a:t>Interfacing and mapping of these components</a:t>
            </a:r>
            <a:r>
              <a:rPr lang="en-US" sz="2400" dirty="0" smtClean="0"/>
              <a:t>.</a:t>
            </a:r>
          </a:p>
          <a:p>
            <a:pPr algn="ctr"/>
            <a:r>
              <a:rPr lang="en-US" sz="2400" b="1" dirty="0">
                <a:solidFill>
                  <a:srgbClr val="FF0000"/>
                </a:solidFill>
              </a:rPr>
              <a:t>Functions of the </a:t>
            </a:r>
            <a:r>
              <a:rPr lang="en-US" sz="2400" b="1" dirty="0" smtClean="0">
                <a:solidFill>
                  <a:srgbClr val="FF0000"/>
                </a:solidFill>
              </a:rPr>
              <a:t>system:</a:t>
            </a:r>
          </a:p>
          <a:p>
            <a:pPr marL="342900" indent="-342900">
              <a:buFont typeface="Arial" pitchFamily="34" charset="0"/>
              <a:buChar char="•"/>
            </a:pPr>
            <a:r>
              <a:rPr lang="en-US" sz="2400" dirty="0" smtClean="0"/>
              <a:t> </a:t>
            </a:r>
            <a:r>
              <a:rPr lang="en-US" sz="2400" dirty="0"/>
              <a:t>When set of options consisting of 4 notifications, one for a command Messages, next for command-option Text Messages, next for application Create Message and last for Text, generates, an event E_SMS </a:t>
            </a:r>
            <a:r>
              <a:rPr lang="en-US" sz="2400" dirty="0" smtClean="0"/>
              <a:t> </a:t>
            </a:r>
          </a:p>
          <a:p>
            <a:pPr marL="342900" indent="-342900">
              <a:buFont typeface="Arial" pitchFamily="34" charset="0"/>
              <a:buChar char="•"/>
            </a:pPr>
            <a:r>
              <a:rPr lang="en-US" sz="2400" dirty="0" smtClean="0"/>
              <a:t>E_SMS </a:t>
            </a:r>
            <a:r>
              <a:rPr lang="en-US" sz="2400" dirty="0"/>
              <a:t>signals creation of text messages entered and edited with T9 keypad of nine </a:t>
            </a:r>
            <a:r>
              <a:rPr lang="en-US" sz="2400" dirty="0" smtClean="0"/>
              <a:t>keys</a:t>
            </a:r>
          </a:p>
          <a:p>
            <a:pPr marL="342900" indent="-342900">
              <a:buFont typeface="Arial" pitchFamily="34" charset="0"/>
              <a:buChar char="•"/>
            </a:pPr>
            <a:endParaRPr lang="en-US" sz="2400" dirty="0" smtClean="0"/>
          </a:p>
          <a:p>
            <a:pPr marL="342900" indent="-342900">
              <a:buFont typeface="Arial" pitchFamily="34" charset="0"/>
              <a:buChar char="•"/>
            </a:pPr>
            <a:r>
              <a:rPr lang="en-US" sz="2400" dirty="0"/>
              <a:t>When any key clicked by user, its state computed based upon key’s earlier state, cursor present position and timer status and count  Notification </a:t>
            </a:r>
            <a:r>
              <a:rPr lang="en-US" sz="2400" dirty="0" err="1"/>
              <a:t>E_NewState</a:t>
            </a:r>
            <a:r>
              <a:rPr lang="en-US" sz="2400" dirty="0"/>
              <a:t> is posted in a message box to send signal to an ISR, task or application for the required action. </a:t>
            </a:r>
            <a:r>
              <a:rPr lang="en-US" sz="2400" dirty="0" smtClean="0"/>
              <a:t> </a:t>
            </a:r>
          </a:p>
          <a:p>
            <a:r>
              <a:rPr lang="en-US" sz="2400" dirty="0"/>
              <a:t>	</a:t>
            </a:r>
            <a:r>
              <a:rPr lang="en-US" sz="2400" dirty="0" smtClean="0"/>
              <a:t>						</a:t>
            </a:r>
            <a:r>
              <a:rPr lang="en-US" sz="2400" dirty="0" smtClean="0">
                <a:solidFill>
                  <a:srgbClr val="FF0000"/>
                </a:solidFill>
              </a:rPr>
              <a:t>Continue..</a:t>
            </a:r>
            <a:endParaRPr lang="en-US" sz="2400" dirty="0">
              <a:solidFill>
                <a:srgbClr val="FF0000"/>
              </a:solidFill>
            </a:endParaRPr>
          </a:p>
        </p:txBody>
      </p:sp>
    </p:spTree>
    <p:extLst>
      <p:ext uri="{BB962C8B-B14F-4D97-AF65-F5344CB8AC3E}">
        <p14:creationId xmlns:p14="http://schemas.microsoft.com/office/powerpoint/2010/main" val="284034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458200" cy="5632311"/>
          </a:xfrm>
          <a:prstGeom prst="rect">
            <a:avLst/>
          </a:prstGeom>
          <a:noFill/>
        </p:spPr>
        <p:txBody>
          <a:bodyPr wrap="square" rtlCol="0">
            <a:spAutoFit/>
          </a:bodyPr>
          <a:lstStyle/>
          <a:p>
            <a:r>
              <a:rPr lang="en-US" sz="2400" dirty="0">
                <a:solidFill>
                  <a:srgbClr val="FF0000"/>
                </a:solidFill>
              </a:rPr>
              <a:t>Continue..</a:t>
            </a:r>
            <a:endParaRPr lang="en-US" sz="2400" dirty="0" smtClean="0"/>
          </a:p>
          <a:p>
            <a:r>
              <a:rPr lang="en-US" sz="2400" dirty="0" smtClean="0"/>
              <a:t>For </a:t>
            </a:r>
            <a:r>
              <a:rPr lang="en-US" sz="2400" dirty="0"/>
              <a:t>choosing SMS creating text application, the cursor and command-cum-options select (Key1Row1) key are used as follows: </a:t>
            </a:r>
            <a:endParaRPr lang="en-US" sz="2400" dirty="0" smtClean="0"/>
          </a:p>
          <a:p>
            <a:endParaRPr lang="en-US" sz="2400" dirty="0"/>
          </a:p>
          <a:p>
            <a:r>
              <a:rPr lang="en-US" sz="2400" dirty="0" smtClean="0"/>
              <a:t> </a:t>
            </a:r>
            <a:r>
              <a:rPr lang="en-US" sz="2400" dirty="0"/>
              <a:t>(a) When command key (key1Row1) is used to select ‘command Messages’, a command-option is then selected using a GUI</a:t>
            </a:r>
            <a:r>
              <a:rPr lang="en-US" sz="2400" dirty="0" smtClean="0"/>
              <a:t>.</a:t>
            </a:r>
          </a:p>
          <a:p>
            <a:endParaRPr lang="en-US" sz="2400" dirty="0" smtClean="0"/>
          </a:p>
          <a:p>
            <a:r>
              <a:rPr lang="en-US" sz="2400" dirty="0" smtClean="0"/>
              <a:t>(</a:t>
            </a:r>
            <a:r>
              <a:rPr lang="en-US" sz="2400" dirty="0"/>
              <a:t>b) User selects Text Messages option by clicking for the displayed option ‘Text messages’. </a:t>
            </a:r>
            <a:endParaRPr lang="en-US" sz="2400" dirty="0" smtClean="0"/>
          </a:p>
          <a:p>
            <a:endParaRPr lang="en-US" sz="2400" dirty="0" smtClean="0"/>
          </a:p>
          <a:p>
            <a:r>
              <a:rPr lang="en-US" sz="2400" dirty="0" smtClean="0"/>
              <a:t>(</a:t>
            </a:r>
            <a:r>
              <a:rPr lang="en-US" sz="2400" dirty="0"/>
              <a:t>c) A menu then shows up for selecting one of the followings using the cursor down and up keys: Create message, Inbox, Sent items, Archive, Templates, My folders, Distribution lists, Delete messages and Message settings.  User selects ‘Create message’ for selecting SMS creation application.</a:t>
            </a:r>
          </a:p>
        </p:txBody>
      </p:sp>
    </p:spTree>
    <p:extLst>
      <p:ext uri="{BB962C8B-B14F-4D97-AF65-F5344CB8AC3E}">
        <p14:creationId xmlns:p14="http://schemas.microsoft.com/office/powerpoint/2010/main" val="370503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05800" cy="1569660"/>
          </a:xfrm>
          <a:prstGeom prst="rect">
            <a:avLst/>
          </a:prstGeom>
          <a:noFill/>
        </p:spPr>
        <p:txBody>
          <a:bodyPr wrap="square" rtlCol="0">
            <a:spAutoFit/>
          </a:bodyPr>
          <a:lstStyle/>
          <a:p>
            <a:r>
              <a:rPr lang="en-US" dirty="0"/>
              <a:t> </a:t>
            </a:r>
            <a:r>
              <a:rPr lang="en-US" sz="2400" dirty="0"/>
              <a:t>(d) A menu then shows up for selecting type of message to be created.  Cursor can select one of the following menu items on display: Text and Numeric page.  User selects ‘Text’ for creating SMS text.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941" y="1371600"/>
            <a:ext cx="749045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84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001643"/>
          </a:xfrm>
          <a:prstGeom prst="rect">
            <a:avLst/>
          </a:prstGeom>
          <a:noFill/>
        </p:spPr>
        <p:txBody>
          <a:bodyPr wrap="square" rtlCol="0">
            <a:spAutoFit/>
          </a:bodyPr>
          <a:lstStyle/>
          <a:p>
            <a:pPr algn="ctr"/>
            <a:r>
              <a:rPr lang="en-US" sz="2400" b="1" dirty="0" smtClean="0">
                <a:solidFill>
                  <a:srgbClr val="FF0000"/>
                </a:solidFill>
              </a:rPr>
              <a:t>ATM</a:t>
            </a:r>
          </a:p>
          <a:p>
            <a:r>
              <a:rPr lang="en-US" sz="2400" b="1" dirty="0"/>
              <a:t>An ATM is an embedded system</a:t>
            </a:r>
            <a:r>
              <a:rPr lang="en-US" sz="2400" dirty="0"/>
              <a:t> which utilizes a </a:t>
            </a:r>
            <a:r>
              <a:rPr lang="en-US" sz="2400" dirty="0" smtClean="0"/>
              <a:t>computer </a:t>
            </a:r>
            <a:r>
              <a:rPr lang="en-US" sz="2400" dirty="0"/>
              <a:t>to set up a network between a bank computer and an ATM itself</a:t>
            </a:r>
            <a:r>
              <a:rPr lang="en-US" sz="2400" dirty="0" smtClean="0"/>
              <a:t>.</a:t>
            </a:r>
          </a:p>
          <a:p>
            <a:r>
              <a:rPr lang="en-US" sz="2400" dirty="0" smtClean="0"/>
              <a:t> </a:t>
            </a:r>
            <a:r>
              <a:rPr lang="en-US" sz="2400" dirty="0"/>
              <a:t>It also has a microcontroller to bear both input and output operations</a:t>
            </a:r>
            <a:r>
              <a:rPr lang="en-US" sz="2400" dirty="0" smtClean="0"/>
              <a:t>.</a:t>
            </a:r>
          </a:p>
          <a:p>
            <a:endParaRPr lang="en-US" sz="2400" dirty="0" smtClean="0"/>
          </a:p>
          <a:p>
            <a:r>
              <a:rPr lang="en-US" sz="2400" dirty="0"/>
              <a:t>An automated teller machine (ATM) is an </a:t>
            </a:r>
            <a:r>
              <a:rPr lang="en-US" sz="2400" b="1" dirty="0"/>
              <a:t>electronic banking outlet</a:t>
            </a:r>
            <a:r>
              <a:rPr lang="en-US" sz="2400" dirty="0"/>
              <a:t> that allows customers to complete basic transactions without the aid of a branch representative or teller. Anyone with a credit card or debit card can access cash at most ATMs.</a:t>
            </a:r>
            <a:r>
              <a:rPr lang="en-US" sz="2400" dirty="0" smtClean="0"/>
              <a:t> </a:t>
            </a:r>
          </a:p>
          <a:p>
            <a:endParaRPr lang="en-US" sz="2400" dirty="0" smtClean="0"/>
          </a:p>
          <a:p>
            <a:r>
              <a:rPr lang="en-US" sz="2400" dirty="0"/>
              <a:t>An ATM typically is made up of the following devices: </a:t>
            </a:r>
            <a:r>
              <a:rPr lang="en-US" sz="2400" b="1" dirty="0"/>
              <a:t>CPU (to control the user interface and transaction devices)</a:t>
            </a:r>
            <a:r>
              <a:rPr lang="en-US" sz="2400" dirty="0"/>
              <a:t> </a:t>
            </a:r>
            <a:r>
              <a:rPr lang="en-US" sz="2400" b="1" dirty="0"/>
              <a:t>Magnetic and/or Chip card reader (to identify the customer)</a:t>
            </a:r>
            <a:r>
              <a:rPr lang="en-US" sz="2400" dirty="0"/>
              <a:t> </a:t>
            </a:r>
            <a:r>
              <a:rPr lang="en-US" sz="2400" b="1" dirty="0"/>
              <a:t>PIN Pad</a:t>
            </a:r>
            <a:r>
              <a:rPr lang="en-US" sz="2400" dirty="0"/>
              <a:t> (similar in layout to a Touch tone or Calculator keypad), often manufactured as part of a secure enclosure.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4045"/>
            <a:ext cx="7086600" cy="66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34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8991600" cy="6001643"/>
          </a:xfrm>
          <a:prstGeom prst="rect">
            <a:avLst/>
          </a:prstGeom>
          <a:noFill/>
        </p:spPr>
        <p:txBody>
          <a:bodyPr wrap="square" rtlCol="0">
            <a:spAutoFit/>
          </a:bodyPr>
          <a:lstStyle/>
          <a:p>
            <a:pPr fontAlgn="base"/>
            <a:r>
              <a:rPr lang="en-US" sz="2400" b="1" dirty="0" smtClean="0"/>
              <a:t>1. Card </a:t>
            </a:r>
            <a:r>
              <a:rPr lang="en-US" sz="2400" b="1" dirty="0"/>
              <a:t>Reader</a:t>
            </a:r>
            <a:endParaRPr lang="en-US" sz="2400" dirty="0"/>
          </a:p>
          <a:p>
            <a:pPr fontAlgn="base"/>
            <a:r>
              <a:rPr lang="en-US" sz="2400" dirty="0"/>
              <a:t>The card reader is an input device that reads data from a card. The card reader is part of the identification of your particular account number and the magnetic strip on the backside of the ATM card is used for connection with the card reader. The card is swiped or pressed on the card reader which captures your account information i.e. the data from the card is passed on to the host processor (server). The host processor thus uses this data to get the information from the cardholders</a:t>
            </a:r>
            <a:r>
              <a:rPr lang="en-US" sz="2400" dirty="0" smtClean="0"/>
              <a:t>.</a:t>
            </a:r>
          </a:p>
          <a:p>
            <a:pPr fontAlgn="base"/>
            <a:r>
              <a:rPr lang="en-US" sz="2400" b="1" dirty="0" smtClean="0"/>
              <a:t>2. Keypad</a:t>
            </a:r>
            <a:endParaRPr lang="en-US" sz="2400" dirty="0"/>
          </a:p>
          <a:p>
            <a:pPr fontAlgn="base"/>
            <a:r>
              <a:rPr lang="en-US" sz="2400" dirty="0"/>
              <a:t>The card is recognized after the machine asks for further details like your identification number, withdrawal, and your balance inquiry Each card has a unique PIN so that there is little chance for some else to withdraw money from your account. There are separate laws to protect the PIN code while sending it to the host processor. The PIN is mostly sent in encrypted form. The keyboard contains 48 keys and is interfaced to the processor</a:t>
            </a:r>
            <a:r>
              <a:rPr lang="en-US" sz="2400" dirty="0" smtClean="0"/>
              <a:t>.</a:t>
            </a:r>
          </a:p>
        </p:txBody>
      </p:sp>
    </p:spTree>
    <p:extLst>
      <p:ext uri="{BB962C8B-B14F-4D97-AF65-F5344CB8AC3E}">
        <p14:creationId xmlns:p14="http://schemas.microsoft.com/office/powerpoint/2010/main" val="1999381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381000"/>
            <a:ext cx="8534400" cy="6001643"/>
          </a:xfrm>
          <a:prstGeom prst="rect">
            <a:avLst/>
          </a:prstGeom>
          <a:noFill/>
        </p:spPr>
        <p:txBody>
          <a:bodyPr wrap="square" rtlCol="0">
            <a:spAutoFit/>
          </a:bodyPr>
          <a:lstStyle/>
          <a:p>
            <a:pPr fontAlgn="base"/>
            <a:r>
              <a:rPr lang="en-US" sz="2400" b="1" dirty="0"/>
              <a:t>3. Output Devices</a:t>
            </a:r>
          </a:p>
          <a:p>
            <a:pPr fontAlgn="base"/>
            <a:r>
              <a:rPr lang="en-US" sz="2400" dirty="0"/>
              <a:t>The output devices are speaker, display screen, receipt printer, and cash depositor.</a:t>
            </a:r>
          </a:p>
          <a:p>
            <a:pPr fontAlgn="base"/>
            <a:r>
              <a:rPr lang="en-US" sz="2400" b="1" dirty="0"/>
              <a:t>4. Speaker</a:t>
            </a:r>
            <a:endParaRPr lang="en-US" sz="2400" dirty="0"/>
          </a:p>
          <a:p>
            <a:pPr fontAlgn="base"/>
            <a:r>
              <a:rPr lang="en-US" sz="2400" dirty="0"/>
              <a:t>The speaker provides audio feedback when a particular key is pressed.</a:t>
            </a:r>
          </a:p>
          <a:p>
            <a:pPr fontAlgn="base"/>
            <a:r>
              <a:rPr lang="en-US" sz="2400" b="1" dirty="0"/>
              <a:t>5. Display Screen</a:t>
            </a:r>
            <a:endParaRPr lang="en-US" sz="2400" dirty="0"/>
          </a:p>
          <a:p>
            <a:pPr fontAlgn="base"/>
            <a:r>
              <a:rPr lang="en-US" sz="2400" dirty="0"/>
              <a:t>The display screen displays the transaction information. Each step of withdrawal is shown by the display screen. A CRT screen or LCD screen is used by most of the ATMs</a:t>
            </a:r>
            <a:r>
              <a:rPr lang="en-US" sz="2400" dirty="0" smtClean="0"/>
              <a:t>.</a:t>
            </a:r>
          </a:p>
          <a:p>
            <a:pPr fontAlgn="base"/>
            <a:endParaRPr lang="en-US" sz="2400" dirty="0"/>
          </a:p>
          <a:p>
            <a:pPr fontAlgn="base"/>
            <a:r>
              <a:rPr lang="en-US" sz="2400" b="1" dirty="0"/>
              <a:t>6.Receipt Printer</a:t>
            </a:r>
            <a:endParaRPr lang="en-US" sz="2400" dirty="0"/>
          </a:p>
          <a:p>
            <a:pPr fontAlgn="base"/>
            <a:r>
              <a:rPr lang="en-US" sz="2400" dirty="0"/>
              <a:t>The receipt printer prints all the details recording your withdrawal, date and time, and the amount of withdrawal and also shows the balance of your account in the receipt.</a:t>
            </a:r>
          </a:p>
          <a:p>
            <a:endParaRPr lang="en-US" sz="2400" dirty="0"/>
          </a:p>
        </p:txBody>
      </p:sp>
    </p:spTree>
    <p:extLst>
      <p:ext uri="{BB962C8B-B14F-4D97-AF65-F5344CB8AC3E}">
        <p14:creationId xmlns:p14="http://schemas.microsoft.com/office/powerpoint/2010/main" val="92241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7478970"/>
          </a:xfrm>
          <a:prstGeom prst="rect">
            <a:avLst/>
          </a:prstGeom>
          <a:noFill/>
        </p:spPr>
        <p:txBody>
          <a:bodyPr wrap="square" rtlCol="0">
            <a:spAutoFit/>
          </a:bodyPr>
          <a:lstStyle/>
          <a:p>
            <a:pPr fontAlgn="base"/>
            <a:r>
              <a:rPr lang="en-US" sz="2400" b="1" dirty="0" smtClean="0"/>
              <a:t>7. Cash </a:t>
            </a:r>
            <a:r>
              <a:rPr lang="en-US" sz="2400" b="1" dirty="0"/>
              <a:t>Dispenser</a:t>
            </a:r>
            <a:endParaRPr lang="en-US" sz="2400" dirty="0"/>
          </a:p>
          <a:p>
            <a:pPr fontAlgn="base"/>
            <a:r>
              <a:rPr lang="en-US" sz="2400" dirty="0"/>
              <a:t>The cash dispenser is the heart of the ATM. This is a central system of the ATM from where the required money is obtained. From this portion, the user can collect the money. The cash dispenser must count each bill and give the required amount. If in some cases the money is folded, it will be moved to another section and becomes the reject bit. All these actions are carried out by high precision sensors. A complete record of each transaction is kept by the ATM with the help of an RTC device.</a:t>
            </a:r>
          </a:p>
          <a:p>
            <a:pPr fontAlgn="base"/>
            <a:r>
              <a:rPr lang="en-US" sz="2400" dirty="0"/>
              <a:t/>
            </a:r>
            <a:br>
              <a:rPr lang="en-US" sz="2400" dirty="0"/>
            </a:br>
            <a:r>
              <a:rPr lang="en-US" sz="2400" dirty="0" smtClean="0"/>
              <a:t>8. </a:t>
            </a:r>
            <a:r>
              <a:rPr lang="en-US" sz="2400" b="1" dirty="0" smtClean="0"/>
              <a:t>ATM </a:t>
            </a:r>
            <a:r>
              <a:rPr lang="en-US" sz="2400" b="1" dirty="0"/>
              <a:t>Networking</a:t>
            </a:r>
          </a:p>
          <a:p>
            <a:pPr fontAlgn="base"/>
            <a:r>
              <a:rPr lang="en-US" sz="2400" dirty="0"/>
              <a:t>The internet service provider (ISP) also plays an important role in the ATMs. This provides communication between ATM and host processors. When the transaction is made, the details are input by the cardholder. This information is passed on to the host processor by the ATM. The host processor checks these details with an authorized bank. If the details are matched, the host processor sends the approval code to the machine so that the cash can be transferred.</a:t>
            </a:r>
          </a:p>
          <a:p>
            <a:endParaRPr lang="en-US" sz="2400" dirty="0"/>
          </a:p>
        </p:txBody>
      </p:sp>
    </p:spTree>
    <p:extLst>
      <p:ext uri="{BB962C8B-B14F-4D97-AF65-F5344CB8AC3E}">
        <p14:creationId xmlns:p14="http://schemas.microsoft.com/office/powerpoint/2010/main" val="3958323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86800" cy="6678751"/>
          </a:xfrm>
          <a:prstGeom prst="rect">
            <a:avLst/>
          </a:prstGeom>
          <a:noFill/>
        </p:spPr>
        <p:txBody>
          <a:bodyPr wrap="square" rtlCol="0">
            <a:spAutoFit/>
          </a:bodyPr>
          <a:lstStyle/>
          <a:p>
            <a:pPr algn="ctr"/>
            <a:r>
              <a:rPr lang="en-US" sz="3600" b="1" dirty="0">
                <a:solidFill>
                  <a:srgbClr val="FF0000"/>
                </a:solidFill>
              </a:rPr>
              <a:t>D</a:t>
            </a:r>
            <a:r>
              <a:rPr lang="en-US" sz="3600" b="1" dirty="0" smtClean="0">
                <a:solidFill>
                  <a:srgbClr val="FF0000"/>
                </a:solidFill>
              </a:rPr>
              <a:t>igital camera (</a:t>
            </a:r>
            <a:r>
              <a:rPr lang="en-US" sz="3600" b="1" dirty="0" err="1" smtClean="0">
                <a:solidFill>
                  <a:srgbClr val="FF0000"/>
                </a:solidFill>
              </a:rPr>
              <a:t>Rajkamal</a:t>
            </a:r>
            <a:r>
              <a:rPr lang="en-US" sz="3600" b="1" dirty="0" smtClean="0">
                <a:solidFill>
                  <a:srgbClr val="FF0000"/>
                </a:solidFill>
              </a:rPr>
              <a:t>, Frank </a:t>
            </a:r>
            <a:r>
              <a:rPr lang="en-US" sz="3600" b="1" dirty="0" err="1" smtClean="0">
                <a:solidFill>
                  <a:srgbClr val="FF0000"/>
                </a:solidFill>
              </a:rPr>
              <a:t>Vahid</a:t>
            </a:r>
            <a:r>
              <a:rPr lang="en-US" sz="3600" b="1" dirty="0" smtClean="0">
                <a:solidFill>
                  <a:srgbClr val="FF0000"/>
                </a:solidFill>
              </a:rPr>
              <a:t>)</a:t>
            </a:r>
          </a:p>
          <a:p>
            <a:r>
              <a:rPr lang="en-US" sz="2800" b="1" dirty="0"/>
              <a:t>A digital camera is an example of sophisticated </a:t>
            </a:r>
            <a:r>
              <a:rPr lang="en-US" sz="2800" b="1" dirty="0" smtClean="0"/>
              <a:t>ES</a:t>
            </a:r>
            <a:r>
              <a:rPr lang="en-US" sz="2800" dirty="0" smtClean="0"/>
              <a:t>.</a:t>
            </a:r>
          </a:p>
          <a:p>
            <a:pPr algn="ctr"/>
            <a:r>
              <a:rPr lang="en-US" sz="2800" dirty="0" smtClean="0"/>
              <a:t> </a:t>
            </a:r>
            <a:r>
              <a:rPr lang="en-US" sz="2800" b="1" dirty="0">
                <a:solidFill>
                  <a:srgbClr val="0070C0"/>
                </a:solidFill>
              </a:rPr>
              <a:t>Simple </a:t>
            </a:r>
            <a:r>
              <a:rPr lang="en-US" sz="2800" b="1" dirty="0" smtClean="0">
                <a:solidFill>
                  <a:srgbClr val="0070C0"/>
                </a:solidFill>
              </a:rPr>
              <a:t>Description of  </a:t>
            </a:r>
            <a:r>
              <a:rPr lang="en-US" sz="2800" b="1" dirty="0">
                <a:solidFill>
                  <a:srgbClr val="0070C0"/>
                </a:solidFill>
              </a:rPr>
              <a:t>Digital </a:t>
            </a:r>
            <a:r>
              <a:rPr lang="en-US" sz="2800" b="1" dirty="0" smtClean="0">
                <a:solidFill>
                  <a:srgbClr val="0070C0"/>
                </a:solidFill>
              </a:rPr>
              <a:t>camera:</a:t>
            </a:r>
            <a:endParaRPr lang="en-US" sz="2800" b="1" dirty="0">
              <a:solidFill>
                <a:srgbClr val="0070C0"/>
              </a:solidFill>
            </a:endParaRPr>
          </a:p>
          <a:p>
            <a:pPr marL="457200" indent="-457200">
              <a:buFont typeface="Arial" pitchFamily="34" charset="0"/>
              <a:buChar char="•"/>
            </a:pPr>
            <a:r>
              <a:rPr lang="en-US" sz="2800" dirty="0" smtClean="0">
                <a:solidFill>
                  <a:srgbClr val="FF0000"/>
                </a:solidFill>
              </a:rPr>
              <a:t>It </a:t>
            </a:r>
            <a:r>
              <a:rPr lang="en-US" sz="2800" dirty="0">
                <a:solidFill>
                  <a:srgbClr val="FF0000"/>
                </a:solidFill>
              </a:rPr>
              <a:t>consists of a lot of components including the </a:t>
            </a:r>
            <a:r>
              <a:rPr lang="en-US" sz="2800" b="1" dirty="0">
                <a:solidFill>
                  <a:srgbClr val="FF0000"/>
                </a:solidFill>
              </a:rPr>
              <a:t>DSP processors. </a:t>
            </a:r>
            <a:endParaRPr lang="en-US" sz="2800" b="1" dirty="0" smtClean="0">
              <a:solidFill>
                <a:srgbClr val="FF0000"/>
              </a:solidFill>
            </a:endParaRPr>
          </a:p>
          <a:p>
            <a:pPr marL="457200" indent="-457200">
              <a:buFont typeface="Arial" pitchFamily="34" charset="0"/>
              <a:buChar char="•"/>
            </a:pPr>
            <a:r>
              <a:rPr lang="en-US" sz="2800" dirty="0"/>
              <a:t>Systems-on-a-chip: Multiple processors &amp; memories on an IC</a:t>
            </a:r>
          </a:p>
          <a:p>
            <a:pPr marL="457200" indent="-457200">
              <a:buFont typeface="Arial" pitchFamily="34" charset="0"/>
              <a:buChar char="•"/>
            </a:pPr>
            <a:r>
              <a:rPr lang="en-US" sz="2800" dirty="0"/>
              <a:t>Digital camera includes various types of memories like DRAM, memory card, flash memory with controller etc.</a:t>
            </a:r>
          </a:p>
          <a:p>
            <a:pPr marL="457200" indent="-457200">
              <a:buFont typeface="Arial" pitchFamily="34" charset="0"/>
              <a:buChar char="•"/>
            </a:pPr>
            <a:r>
              <a:rPr lang="en-US" sz="2800" dirty="0"/>
              <a:t>Number depends on amount of memory and bits used per image </a:t>
            </a:r>
          </a:p>
          <a:p>
            <a:pPr marL="457200" indent="-457200">
              <a:buFont typeface="Arial" pitchFamily="34" charset="0"/>
              <a:buChar char="•"/>
            </a:pPr>
            <a:r>
              <a:rPr lang="en-US" sz="2800" dirty="0"/>
              <a:t>High-capacity flash memory</a:t>
            </a:r>
          </a:p>
          <a:p>
            <a:pPr marL="457200" indent="-457200">
              <a:buFont typeface="Arial" pitchFamily="34" charset="0"/>
              <a:buChar char="•"/>
            </a:pPr>
            <a:r>
              <a:rPr lang="en-US" sz="2800" dirty="0"/>
              <a:t>Downloads images to Computer System (PC) Only Recently Possible</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763000" cy="4247317"/>
          </a:xfrm>
          <a:prstGeom prst="rect">
            <a:avLst/>
          </a:prstGeom>
          <a:noFill/>
        </p:spPr>
        <p:txBody>
          <a:bodyPr wrap="square" rtlCol="0">
            <a:spAutoFit/>
          </a:bodyPr>
          <a:lstStyle/>
          <a:p>
            <a:r>
              <a:rPr lang="en-US" sz="2800" dirty="0"/>
              <a:t>• Captures images</a:t>
            </a:r>
          </a:p>
          <a:p>
            <a:r>
              <a:rPr lang="en-US" sz="2800" dirty="0"/>
              <a:t> • Stores images in digital format </a:t>
            </a:r>
          </a:p>
          <a:p>
            <a:r>
              <a:rPr lang="en-US" sz="2800" dirty="0"/>
              <a:t>				 No film </a:t>
            </a:r>
          </a:p>
          <a:p>
            <a:r>
              <a:rPr lang="en-US" sz="2800" dirty="0"/>
              <a:t>				 Multiple images stored in </a:t>
            </a:r>
            <a:r>
              <a:rPr lang="en-US" sz="2800" dirty="0" smtClean="0"/>
              <a:t>					camera</a:t>
            </a:r>
            <a:endParaRPr lang="en-US" sz="2800" dirty="0"/>
          </a:p>
          <a:p>
            <a:pPr marL="457200" indent="-457200">
              <a:buFont typeface="Arial" pitchFamily="34" charset="0"/>
              <a:buChar char="•"/>
            </a:pPr>
            <a:r>
              <a:rPr lang="en-US" sz="2800" dirty="0" smtClean="0"/>
              <a:t> </a:t>
            </a:r>
            <a:r>
              <a:rPr lang="en-US" sz="2800" dirty="0"/>
              <a:t>Variable size images, image deletion, digital stretching, zooming in/out, etc.</a:t>
            </a:r>
          </a:p>
          <a:p>
            <a:endParaRPr lang="en-US" sz="2800" dirty="0"/>
          </a:p>
          <a:p>
            <a:pPr marL="457200" indent="-457200">
              <a:buFont typeface="Arial" pitchFamily="34" charset="0"/>
              <a:buChar char="•"/>
            </a:pPr>
            <a:r>
              <a:rPr lang="en-US" sz="2800" dirty="0"/>
              <a:t>Real Digital Camera has more features</a:t>
            </a:r>
          </a:p>
          <a:p>
            <a:r>
              <a:rPr lang="en-US" dirty="0" smtClean="0"/>
              <a:t> </a:t>
            </a:r>
            <a:endParaRPr lang="en-US" dirty="0"/>
          </a:p>
        </p:txBody>
      </p:sp>
    </p:spTree>
    <p:extLst>
      <p:ext uri="{BB962C8B-B14F-4D97-AF65-F5344CB8AC3E}">
        <p14:creationId xmlns:p14="http://schemas.microsoft.com/office/powerpoint/2010/main" val="59425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200"/>
            <a:ext cx="8077200" cy="66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2" y="152400"/>
            <a:ext cx="8953408" cy="664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230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6617196"/>
          </a:xfrm>
          <a:prstGeom prst="rect">
            <a:avLst/>
          </a:prstGeom>
          <a:noFill/>
        </p:spPr>
        <p:txBody>
          <a:bodyPr wrap="square" rtlCol="0">
            <a:spAutoFit/>
          </a:bodyPr>
          <a:lstStyle/>
          <a:p>
            <a:pPr algn="ctr"/>
            <a:r>
              <a:rPr lang="en-US" sz="3200" b="1" dirty="0" smtClean="0">
                <a:solidFill>
                  <a:srgbClr val="FF0000"/>
                </a:solidFill>
              </a:rPr>
              <a:t>Purpose of digital camera</a:t>
            </a:r>
            <a:r>
              <a:rPr lang="en-US" sz="2400" dirty="0" smtClean="0"/>
              <a:t> </a:t>
            </a:r>
          </a:p>
          <a:p>
            <a:pPr marL="342900" indent="-342900">
              <a:buFont typeface="Wingdings" pitchFamily="2" charset="2"/>
              <a:buChar char="§"/>
            </a:pPr>
            <a:r>
              <a:rPr lang="en-US" sz="2400" dirty="0" smtClean="0"/>
              <a:t> </a:t>
            </a:r>
            <a:r>
              <a:rPr lang="en-US" sz="2400" dirty="0"/>
              <a:t>Digital recording and display of </a:t>
            </a:r>
            <a:r>
              <a:rPr lang="en-US" sz="2400" dirty="0" smtClean="0"/>
              <a:t>pictures.</a:t>
            </a:r>
          </a:p>
          <a:p>
            <a:pPr marL="342900" indent="-342900">
              <a:buFont typeface="Wingdings" pitchFamily="2" charset="2"/>
              <a:buChar char="§"/>
            </a:pPr>
            <a:r>
              <a:rPr lang="en-US" sz="2400" dirty="0" smtClean="0"/>
              <a:t> Processing </a:t>
            </a:r>
            <a:r>
              <a:rPr lang="en-US" sz="2400" dirty="0"/>
              <a:t>to get the pictures of required brightness, contrast </a:t>
            </a:r>
            <a:r>
              <a:rPr lang="en-US" sz="2400" dirty="0" smtClean="0"/>
              <a:t>   and </a:t>
            </a:r>
            <a:r>
              <a:rPr lang="en-US" sz="2400" dirty="0"/>
              <a:t>color. </a:t>
            </a:r>
            <a:endParaRPr lang="en-US" sz="2400" dirty="0" smtClean="0"/>
          </a:p>
          <a:p>
            <a:pPr marL="342900" indent="-342900">
              <a:buFont typeface="Wingdings" pitchFamily="2" charset="2"/>
              <a:buChar char="§"/>
            </a:pPr>
            <a:r>
              <a:rPr lang="en-US" sz="2400" dirty="0" smtClean="0"/>
              <a:t>Permanent </a:t>
            </a:r>
            <a:r>
              <a:rPr lang="en-US" sz="2400" dirty="0"/>
              <a:t>saving of picture in file in a standard format at a flash-memory stick or </a:t>
            </a:r>
            <a:r>
              <a:rPr lang="en-US" sz="2400" dirty="0" smtClean="0"/>
              <a:t>card.</a:t>
            </a:r>
          </a:p>
          <a:p>
            <a:pPr marL="342900" indent="-342900">
              <a:buFont typeface="Wingdings" pitchFamily="2" charset="2"/>
              <a:buChar char="§"/>
            </a:pPr>
            <a:r>
              <a:rPr lang="en-US" sz="2400" dirty="0" smtClean="0"/>
              <a:t>Transfer </a:t>
            </a:r>
            <a:r>
              <a:rPr lang="en-US" sz="2400" dirty="0"/>
              <a:t>files to a computer and printer through a USB </a:t>
            </a:r>
            <a:r>
              <a:rPr lang="en-US" sz="2400" dirty="0" smtClean="0"/>
              <a:t>port</a:t>
            </a:r>
          </a:p>
          <a:p>
            <a:pPr marL="342900" indent="-342900">
              <a:buFont typeface="Wingdings" pitchFamily="2" charset="2"/>
              <a:buChar char="§"/>
            </a:pPr>
            <a:endParaRPr lang="en-US" sz="2400" dirty="0" smtClean="0"/>
          </a:p>
          <a:p>
            <a:pPr algn="ctr"/>
            <a:r>
              <a:rPr lang="en-US" sz="3200" b="1" dirty="0">
                <a:solidFill>
                  <a:srgbClr val="FF0000"/>
                </a:solidFill>
              </a:rPr>
              <a:t>Functions of the </a:t>
            </a:r>
            <a:r>
              <a:rPr lang="en-US" sz="3200" b="1" dirty="0" smtClean="0">
                <a:solidFill>
                  <a:srgbClr val="FF0000"/>
                </a:solidFill>
              </a:rPr>
              <a:t>system</a:t>
            </a:r>
          </a:p>
          <a:p>
            <a:pPr marL="342900" indent="-342900">
              <a:buFont typeface="Arial" pitchFamily="34" charset="0"/>
              <a:buChar char="•"/>
            </a:pPr>
            <a:r>
              <a:rPr lang="en-US" sz="2400" dirty="0" smtClean="0"/>
              <a:t>Enables </a:t>
            </a:r>
            <a:r>
              <a:rPr lang="en-US" sz="2400" dirty="0"/>
              <a:t>manual adjustment of view of the </a:t>
            </a:r>
            <a:r>
              <a:rPr lang="en-US" sz="2400" dirty="0" smtClean="0"/>
              <a:t>picture to be taken. </a:t>
            </a:r>
          </a:p>
          <a:p>
            <a:pPr marL="342900" indent="-342900">
              <a:buFont typeface="Arial" pitchFamily="34" charset="0"/>
              <a:buChar char="•"/>
            </a:pPr>
            <a:r>
              <a:rPr lang="en-US" sz="2400" dirty="0" smtClean="0"/>
              <a:t>For </a:t>
            </a:r>
            <a:r>
              <a:rPr lang="en-US" sz="2400" dirty="0"/>
              <a:t>shooting a shutter button pressed─ a charge-coupled device (CCD) array placed at the focus generates a byte stream in output after operations by ADC on analog output of each CCD cell</a:t>
            </a:r>
            <a:r>
              <a:rPr lang="en-US" sz="2400" dirty="0" smtClean="0"/>
              <a:t>.</a:t>
            </a:r>
          </a:p>
          <a:p>
            <a:pPr marL="342900" indent="-342900">
              <a:buFont typeface="Arial" pitchFamily="34" charset="0"/>
              <a:buChar char="•"/>
            </a:pPr>
            <a:r>
              <a:rPr lang="en-US" sz="2400" dirty="0"/>
              <a:t>A file creates after encoding (compression) and pixel co-processing</a:t>
            </a:r>
            <a:r>
              <a:rPr lang="en-US" sz="2400" dirty="0" smtClean="0"/>
              <a:t>. </a:t>
            </a:r>
          </a:p>
          <a:p>
            <a:pPr marL="342900" indent="-342900">
              <a:buFont typeface="Arial" pitchFamily="34" charset="0"/>
              <a:buChar char="•"/>
            </a:pPr>
            <a:r>
              <a:rPr lang="en-US" sz="2400" dirty="0" smtClean="0"/>
              <a:t>The </a:t>
            </a:r>
            <a:r>
              <a:rPr lang="en-US" sz="2400" dirty="0"/>
              <a:t>byte stream is preprocessed and then encoded in a standard format using a </a:t>
            </a:r>
            <a:r>
              <a:rPr lang="en-US" sz="2400" dirty="0" smtClean="0"/>
              <a:t>CODEC.                                                   </a:t>
            </a:r>
            <a:r>
              <a:rPr lang="en-US" sz="2400" dirty="0" smtClean="0">
                <a:solidFill>
                  <a:srgbClr val="FF0000"/>
                </a:solidFill>
              </a:rPr>
              <a:t>CONT.</a:t>
            </a:r>
            <a:endParaRPr lang="en-US" sz="2400" dirty="0">
              <a:solidFill>
                <a:srgbClr val="FF0000"/>
              </a:solidFill>
            </a:endParaRPr>
          </a:p>
        </p:txBody>
      </p:sp>
    </p:spTree>
    <p:extLst>
      <p:ext uri="{BB962C8B-B14F-4D97-AF65-F5344CB8AC3E}">
        <p14:creationId xmlns:p14="http://schemas.microsoft.com/office/powerpoint/2010/main" val="1913018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305800" cy="5693866"/>
          </a:xfrm>
          <a:prstGeom prst="rect">
            <a:avLst/>
          </a:prstGeom>
          <a:noFill/>
        </p:spPr>
        <p:txBody>
          <a:bodyPr wrap="square" rtlCol="0">
            <a:spAutoFit/>
          </a:bodyPr>
          <a:lstStyle/>
          <a:p>
            <a:pPr marL="342900" indent="-342900">
              <a:buFont typeface="Arial" pitchFamily="34" charset="0"/>
              <a:buChar char="•"/>
            </a:pPr>
            <a:r>
              <a:rPr lang="en-US" sz="2800" dirty="0"/>
              <a:t>The encoded picture file saved for permanent record. A memory stick saves the file. </a:t>
            </a:r>
            <a:endParaRPr lang="en-US" sz="2800" dirty="0" smtClean="0"/>
          </a:p>
          <a:p>
            <a:pPr marL="342900" indent="-342900">
              <a:buFont typeface="Arial" pitchFamily="34" charset="0"/>
              <a:buChar char="•"/>
            </a:pPr>
            <a:r>
              <a:rPr lang="en-US" sz="2800" dirty="0" smtClean="0"/>
              <a:t>The </a:t>
            </a:r>
            <a:r>
              <a:rPr lang="en-US" sz="2800" dirty="0"/>
              <a:t>file is used for display of recorded picture using a display processor and can be copied or transferred to a memory stick and to computer or printer connected through USB port</a:t>
            </a:r>
            <a:r>
              <a:rPr lang="en-US" sz="2800" dirty="0" smtClean="0"/>
              <a:t>.</a:t>
            </a:r>
          </a:p>
          <a:p>
            <a:pPr marL="342900" indent="-342900">
              <a:buFont typeface="Arial" pitchFamily="34" charset="0"/>
              <a:buChar char="•"/>
            </a:pPr>
            <a:r>
              <a:rPr lang="en-US" sz="2800" dirty="0"/>
              <a:t>The LCD displays picture file after it is decoded (decompressed) using the CODEC. </a:t>
            </a:r>
            <a:endParaRPr lang="en-US" sz="2800" dirty="0" smtClean="0"/>
          </a:p>
          <a:p>
            <a:pPr marL="342900" indent="-342900">
              <a:buFont typeface="Arial" pitchFamily="34" charset="0"/>
              <a:buChar char="•"/>
            </a:pPr>
            <a:r>
              <a:rPr lang="en-US" sz="2800" dirty="0" smtClean="0"/>
              <a:t>Text </a:t>
            </a:r>
            <a:r>
              <a:rPr lang="en-US" sz="2800" dirty="0"/>
              <a:t>such as picture-title, shooting date and time and serial number are also displayed. </a:t>
            </a:r>
            <a:endParaRPr lang="en-US" sz="2800" dirty="0" smtClean="0"/>
          </a:p>
          <a:p>
            <a:pPr marL="342900" indent="-342900">
              <a:buFont typeface="Arial" pitchFamily="34" charset="0"/>
              <a:buChar char="•"/>
            </a:pPr>
            <a:r>
              <a:rPr lang="en-US" sz="2800" dirty="0" smtClean="0"/>
              <a:t> </a:t>
            </a:r>
            <a:r>
              <a:rPr lang="en-US" sz="2800" dirty="0"/>
              <a:t>USB port is used for transferring and storing pictures on a computer. Alternatively, Bluetooth or IR port can be used for interfacing the computer </a:t>
            </a:r>
          </a:p>
        </p:txBody>
      </p:sp>
    </p:spTree>
    <p:extLst>
      <p:ext uri="{BB962C8B-B14F-4D97-AF65-F5344CB8AC3E}">
        <p14:creationId xmlns:p14="http://schemas.microsoft.com/office/powerpoint/2010/main" val="2346232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76200"/>
            <a:ext cx="63436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124200"/>
            <a:ext cx="62865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179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6555641"/>
          </a:xfrm>
          <a:prstGeom prst="rect">
            <a:avLst/>
          </a:prstGeom>
          <a:noFill/>
        </p:spPr>
        <p:txBody>
          <a:bodyPr wrap="square" rtlCol="0">
            <a:spAutoFit/>
          </a:bodyPr>
          <a:lstStyle/>
          <a:p>
            <a:pPr algn="ctr"/>
            <a:r>
              <a:rPr lang="en-US" sz="2800" b="1" dirty="0" smtClean="0">
                <a:solidFill>
                  <a:srgbClr val="FF0000"/>
                </a:solidFill>
              </a:rPr>
              <a:t>Point of sales terminal (POS)</a:t>
            </a:r>
          </a:p>
          <a:p>
            <a:pPr fontAlgn="base"/>
            <a:r>
              <a:rPr lang="en-US" sz="2800" b="1" dirty="0">
                <a:solidFill>
                  <a:srgbClr val="FF0000"/>
                </a:solidFill>
              </a:rPr>
              <a:t>A </a:t>
            </a:r>
            <a:r>
              <a:rPr lang="en-US" sz="2800" b="1" dirty="0">
                <a:solidFill>
                  <a:srgbClr val="FF0000"/>
                </a:solidFill>
                <a:hlinkClick r:id="rId2" tooltip="Choose the best Magento POS system for retailers | Magestore"/>
              </a:rPr>
              <a:t>point of sale system</a:t>
            </a:r>
            <a:r>
              <a:rPr lang="en-US" sz="2800" b="1" dirty="0">
                <a:solidFill>
                  <a:srgbClr val="FF0000"/>
                </a:solidFill>
              </a:rPr>
              <a:t> is a solution </a:t>
            </a:r>
            <a:r>
              <a:rPr lang="en-US" sz="2800" b="1" dirty="0" smtClean="0">
                <a:solidFill>
                  <a:srgbClr val="FF0000"/>
                </a:solidFill>
              </a:rPr>
              <a:t> </a:t>
            </a:r>
            <a:r>
              <a:rPr lang="en-US" sz="2800" b="1" dirty="0">
                <a:solidFill>
                  <a:srgbClr val="FF0000"/>
                </a:solidFill>
              </a:rPr>
              <a:t>to centralize all the business operations in a retail store. </a:t>
            </a:r>
            <a:endParaRPr lang="en-US" sz="2800" b="1" dirty="0" smtClean="0">
              <a:solidFill>
                <a:srgbClr val="FF0000"/>
              </a:solidFill>
            </a:endParaRPr>
          </a:p>
          <a:p>
            <a:pPr algn="just" fontAlgn="base"/>
            <a:r>
              <a:rPr lang="en-US" sz="2800" b="1" dirty="0" smtClean="0">
                <a:solidFill>
                  <a:srgbClr val="0070C0"/>
                </a:solidFill>
              </a:rPr>
              <a:t>The </a:t>
            </a:r>
            <a:r>
              <a:rPr lang="en-US" sz="2800" b="1" dirty="0">
                <a:solidFill>
                  <a:srgbClr val="0070C0"/>
                </a:solidFill>
              </a:rPr>
              <a:t>POS is responsible for the management of all the purchases and sales being carried out in any business, keeping track of inventories, employees, marketing campaigns, and various other features. </a:t>
            </a:r>
          </a:p>
          <a:p>
            <a:pPr algn="just" fontAlgn="base"/>
            <a:r>
              <a:rPr lang="en-US" sz="2800" dirty="0" smtClean="0"/>
              <a:t>Purpose: </a:t>
            </a:r>
            <a:r>
              <a:rPr lang="en-US" sz="2800" b="1" dirty="0" smtClean="0">
                <a:solidFill>
                  <a:srgbClr val="00B050"/>
                </a:solidFill>
              </a:rPr>
              <a:t>To </a:t>
            </a:r>
            <a:r>
              <a:rPr lang="en-US" sz="2800" b="1" dirty="0">
                <a:solidFill>
                  <a:srgbClr val="00B050"/>
                </a:solidFill>
              </a:rPr>
              <a:t>keep the business data organized, well-managed, and maximize profit. </a:t>
            </a:r>
            <a:endParaRPr lang="en-US" sz="2800" b="1" dirty="0" smtClean="0">
              <a:solidFill>
                <a:srgbClr val="00B050"/>
              </a:solidFill>
            </a:endParaRPr>
          </a:p>
          <a:p>
            <a:pPr algn="just" fontAlgn="base"/>
            <a:endParaRPr lang="en-US" sz="2800" b="1" dirty="0" smtClean="0">
              <a:solidFill>
                <a:srgbClr val="00B050"/>
              </a:solidFill>
            </a:endParaRPr>
          </a:p>
          <a:p>
            <a:pPr algn="just" fontAlgn="base"/>
            <a:r>
              <a:rPr lang="en-US" sz="2800" b="1" dirty="0" smtClean="0">
                <a:solidFill>
                  <a:srgbClr val="00B050"/>
                </a:solidFill>
              </a:rPr>
              <a:t>The</a:t>
            </a:r>
            <a:r>
              <a:rPr lang="en-US" sz="2800" b="1" dirty="0">
                <a:solidFill>
                  <a:srgbClr val="00B050"/>
                </a:solidFill>
              </a:rPr>
              <a:t> </a:t>
            </a:r>
            <a:r>
              <a:rPr lang="en-US" sz="2800" b="1" dirty="0" smtClean="0">
                <a:solidFill>
                  <a:srgbClr val="00B050"/>
                </a:solidFill>
                <a:hlinkClick r:id="rId3" tooltip="POS tutorials – Learn the basics of a retail POS system"/>
              </a:rPr>
              <a:t>POS  </a:t>
            </a:r>
            <a:r>
              <a:rPr lang="en-US" sz="2800" b="1" dirty="0">
                <a:solidFill>
                  <a:srgbClr val="00B050"/>
                </a:solidFill>
                <a:hlinkClick r:id="rId3" tooltip="POS tutorials – Learn the basics of a retail POS system"/>
              </a:rPr>
              <a:t>knowledge</a:t>
            </a:r>
            <a:r>
              <a:rPr lang="en-US" sz="2800" b="1" dirty="0">
                <a:solidFill>
                  <a:srgbClr val="00B050"/>
                </a:solidFill>
              </a:rPr>
              <a:t> will help </a:t>
            </a:r>
            <a:r>
              <a:rPr lang="en-US" sz="2800" b="1" dirty="0" smtClean="0">
                <a:solidFill>
                  <a:srgbClr val="00B050"/>
                </a:solidFill>
              </a:rPr>
              <a:t>your </a:t>
            </a:r>
            <a:r>
              <a:rPr lang="en-US" sz="2800" b="1" dirty="0">
                <a:solidFill>
                  <a:srgbClr val="00B050"/>
                </a:solidFill>
              </a:rPr>
              <a:t>staff to work efficiently and enhanced productivity. </a:t>
            </a:r>
            <a:endParaRPr lang="en-US" sz="2800" b="1" dirty="0" smtClean="0">
              <a:solidFill>
                <a:srgbClr val="00B050"/>
              </a:solidFill>
            </a:endParaRPr>
          </a:p>
          <a:p>
            <a:pPr algn="just" fontAlgn="base"/>
            <a:endParaRPr lang="en-US" sz="2800" b="1" dirty="0" smtClean="0">
              <a:solidFill>
                <a:srgbClr val="00B050"/>
              </a:solidFill>
            </a:endParaRPr>
          </a:p>
          <a:p>
            <a:pPr algn="just" fontAlgn="base"/>
            <a:r>
              <a:rPr lang="en-US" sz="2800" b="1" dirty="0" smtClean="0">
                <a:solidFill>
                  <a:srgbClr val="00B050"/>
                </a:solidFill>
              </a:rPr>
              <a:t>In </a:t>
            </a:r>
            <a:r>
              <a:rPr lang="en-US" sz="2800" b="1" dirty="0">
                <a:solidFill>
                  <a:srgbClr val="00B050"/>
                </a:solidFill>
              </a:rPr>
              <a:t>addition, a feature-rich and highly efficient POS system will help you easily handle costs</a:t>
            </a:r>
            <a:r>
              <a:rPr lang="en-US" sz="2800" b="1" dirty="0" smtClean="0">
                <a:solidFill>
                  <a:srgbClr val="00B050"/>
                </a:solidFill>
              </a:rPr>
              <a:t>.</a:t>
            </a:r>
            <a:endParaRPr lang="en-US" sz="2400" b="1"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 y="152400"/>
            <a:ext cx="898037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446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6432530"/>
          </a:xfrm>
          <a:prstGeom prst="rect">
            <a:avLst/>
          </a:prstGeom>
          <a:noFill/>
        </p:spPr>
        <p:txBody>
          <a:bodyPr wrap="square" rtlCol="0">
            <a:spAutoFit/>
          </a:bodyPr>
          <a:lstStyle/>
          <a:p>
            <a:pPr fontAlgn="base"/>
            <a:r>
              <a:rPr lang="en-US" sz="2400" b="1" dirty="0">
                <a:solidFill>
                  <a:srgbClr val="00B050"/>
                </a:solidFill>
              </a:rPr>
              <a:t>The most common and prominent features of any POS system include the following:</a:t>
            </a:r>
          </a:p>
          <a:p>
            <a:pPr marL="457200" indent="-457200" fontAlgn="base">
              <a:buFont typeface="+mj-lt"/>
              <a:buAutoNum type="arabicPeriod"/>
            </a:pPr>
            <a:r>
              <a:rPr lang="en-US" sz="2800" b="1" dirty="0">
                <a:solidFill>
                  <a:srgbClr val="0070C0"/>
                </a:solidFill>
              </a:rPr>
              <a:t>Sales management</a:t>
            </a:r>
          </a:p>
          <a:p>
            <a:pPr marL="457200" indent="-457200" fontAlgn="base">
              <a:buFont typeface="+mj-lt"/>
              <a:buAutoNum type="arabicPeriod"/>
            </a:pPr>
            <a:r>
              <a:rPr lang="en-US" sz="2800" b="1" dirty="0">
                <a:solidFill>
                  <a:srgbClr val="0070C0"/>
                </a:solidFill>
                <a:hlinkClick r:id="rId2" tooltip="Scale multichannel business with powerful Magento Inventory Management"/>
              </a:rPr>
              <a:t>Inventory management</a:t>
            </a:r>
            <a:endParaRPr lang="en-US" sz="2800" b="1" dirty="0">
              <a:solidFill>
                <a:srgbClr val="0070C0"/>
              </a:solidFill>
            </a:endParaRPr>
          </a:p>
          <a:p>
            <a:pPr marL="457200" indent="-457200" fontAlgn="base">
              <a:buFont typeface="+mj-lt"/>
              <a:buAutoNum type="arabicPeriod"/>
            </a:pPr>
            <a:r>
              <a:rPr lang="en-US" sz="2800" b="1" dirty="0">
                <a:solidFill>
                  <a:srgbClr val="0070C0"/>
                </a:solidFill>
              </a:rPr>
              <a:t>Employee management</a:t>
            </a:r>
          </a:p>
          <a:p>
            <a:pPr marL="457200" indent="-457200" fontAlgn="base">
              <a:buFont typeface="+mj-lt"/>
              <a:buAutoNum type="arabicPeriod"/>
            </a:pPr>
            <a:r>
              <a:rPr lang="en-US" sz="2800" b="1" dirty="0">
                <a:solidFill>
                  <a:srgbClr val="0070C0"/>
                </a:solidFill>
              </a:rPr>
              <a:t>Analytics</a:t>
            </a:r>
          </a:p>
          <a:p>
            <a:pPr marL="457200" indent="-457200" fontAlgn="base">
              <a:buFont typeface="+mj-lt"/>
              <a:buAutoNum type="arabicPeriod"/>
            </a:pPr>
            <a:r>
              <a:rPr lang="en-US" sz="2800" b="1" dirty="0">
                <a:solidFill>
                  <a:srgbClr val="0070C0"/>
                </a:solidFill>
                <a:hlinkClick r:id="rId3" tooltip="Make better decisions with real-time and accurate reports"/>
              </a:rPr>
              <a:t>Reporting</a:t>
            </a:r>
            <a:endParaRPr lang="en-US" sz="2800" b="1" dirty="0">
              <a:solidFill>
                <a:srgbClr val="0070C0"/>
              </a:solidFill>
            </a:endParaRPr>
          </a:p>
          <a:p>
            <a:pPr marL="457200" indent="-457200" fontAlgn="base">
              <a:buFont typeface="+mj-lt"/>
              <a:buAutoNum type="arabicPeriod"/>
            </a:pPr>
            <a:r>
              <a:rPr lang="en-US" sz="2800" b="1" dirty="0">
                <a:solidFill>
                  <a:srgbClr val="0070C0"/>
                </a:solidFill>
                <a:hlinkClick r:id="rId4" tooltip="Turn one-off customers into regulars with Magento Loyalty Program"/>
              </a:rPr>
              <a:t>Loyalty programs</a:t>
            </a:r>
            <a:r>
              <a:rPr lang="en-US" sz="2800" b="1" dirty="0">
                <a:solidFill>
                  <a:srgbClr val="0070C0"/>
                </a:solidFill>
              </a:rPr>
              <a:t> and offers</a:t>
            </a:r>
          </a:p>
          <a:p>
            <a:pPr marL="342900" indent="-342900" fontAlgn="base">
              <a:buFont typeface="+mj-lt"/>
              <a:buAutoNum type="arabicPeriod"/>
            </a:pPr>
            <a:r>
              <a:rPr lang="en-US" sz="2800" b="1" dirty="0">
                <a:solidFill>
                  <a:srgbClr val="0070C0"/>
                </a:solidFill>
              </a:rPr>
              <a:t>Marketing </a:t>
            </a:r>
            <a:r>
              <a:rPr lang="en-US" sz="2800" b="1" dirty="0" smtClean="0">
                <a:solidFill>
                  <a:srgbClr val="0070C0"/>
                </a:solidFill>
              </a:rPr>
              <a:t>integrations</a:t>
            </a:r>
          </a:p>
          <a:p>
            <a:pPr fontAlgn="base"/>
            <a:r>
              <a:rPr lang="en-US" sz="2800" b="1" dirty="0" smtClean="0">
                <a:solidFill>
                  <a:srgbClr val="00B050"/>
                </a:solidFill>
              </a:rPr>
              <a:t>The </a:t>
            </a:r>
            <a:r>
              <a:rPr lang="en-US" sz="2800" b="1" dirty="0">
                <a:solidFill>
                  <a:srgbClr val="00B050"/>
                </a:solidFill>
              </a:rPr>
              <a:t>key features of this highly reliable Point of Sale brand include:</a:t>
            </a:r>
          </a:p>
          <a:p>
            <a:pPr fontAlgn="base"/>
            <a:r>
              <a:rPr lang="en-US" sz="2800" b="1" dirty="0">
                <a:solidFill>
                  <a:srgbClr val="0070C0"/>
                </a:solidFill>
              </a:rPr>
              <a:t>Detailed customer profiles</a:t>
            </a:r>
          </a:p>
          <a:p>
            <a:pPr fontAlgn="base"/>
            <a:r>
              <a:rPr lang="en-US" sz="2800" b="1" dirty="0">
                <a:solidFill>
                  <a:srgbClr val="0070C0"/>
                </a:solidFill>
              </a:rPr>
              <a:t>Detailed reports and analytics</a:t>
            </a:r>
          </a:p>
          <a:p>
            <a:pPr fontAlgn="base"/>
            <a:r>
              <a:rPr lang="en-US" sz="2800" b="1" dirty="0">
                <a:solidFill>
                  <a:srgbClr val="0070C0"/>
                </a:solidFill>
              </a:rPr>
              <a:t>The staff permissions are unlimited</a:t>
            </a:r>
          </a:p>
          <a:p>
            <a:pPr fontAlgn="base"/>
            <a:r>
              <a:rPr lang="en-US" sz="2800" b="1" dirty="0">
                <a:solidFill>
                  <a:srgbClr val="0070C0"/>
                </a:solidFill>
              </a:rPr>
              <a:t>High </a:t>
            </a:r>
            <a:r>
              <a:rPr lang="en-US" sz="2800" b="1" dirty="0" smtClean="0">
                <a:solidFill>
                  <a:srgbClr val="0070C0"/>
                </a:solidFill>
              </a:rPr>
              <a:t>performance</a:t>
            </a:r>
            <a:endParaRPr lang="en-US" sz="2800" b="1" dirty="0">
              <a:solidFill>
                <a:srgbClr val="0070C0"/>
              </a:solidFill>
            </a:endParaRPr>
          </a:p>
        </p:txBody>
      </p:sp>
    </p:spTree>
    <p:extLst>
      <p:ext uri="{BB962C8B-B14F-4D97-AF65-F5344CB8AC3E}">
        <p14:creationId xmlns:p14="http://schemas.microsoft.com/office/powerpoint/2010/main" val="3088135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894195"/>
          </a:xfrm>
          <a:prstGeom prst="rect">
            <a:avLst/>
          </a:prstGeom>
          <a:noFill/>
        </p:spPr>
        <p:txBody>
          <a:bodyPr wrap="square" rtlCol="0">
            <a:spAutoFit/>
          </a:bodyPr>
          <a:lstStyle/>
          <a:p>
            <a:pPr algn="ctr" fontAlgn="base"/>
            <a:r>
              <a:rPr lang="en-US" sz="3200" b="1" dirty="0" smtClean="0">
                <a:solidFill>
                  <a:srgbClr val="FF0000"/>
                </a:solidFill>
              </a:rPr>
              <a:t>Point </a:t>
            </a:r>
            <a:r>
              <a:rPr lang="en-US" sz="3200" b="1" dirty="0">
                <a:solidFill>
                  <a:srgbClr val="FF0000"/>
                </a:solidFill>
              </a:rPr>
              <a:t>of sales </a:t>
            </a:r>
            <a:r>
              <a:rPr lang="en-US" sz="3200" b="1" dirty="0" smtClean="0">
                <a:solidFill>
                  <a:srgbClr val="FF0000"/>
                </a:solidFill>
              </a:rPr>
              <a:t>terminal:</a:t>
            </a:r>
          </a:p>
          <a:p>
            <a:pPr marL="342900" indent="-342900" fontAlgn="base">
              <a:buFont typeface="Arial" pitchFamily="34" charset="0"/>
              <a:buChar char="•"/>
            </a:pPr>
            <a:r>
              <a:rPr lang="en-US" sz="2800" dirty="0" smtClean="0"/>
              <a:t>The </a:t>
            </a:r>
            <a:r>
              <a:rPr lang="en-US" sz="2800" dirty="0"/>
              <a:t>performance of </a:t>
            </a:r>
            <a:r>
              <a:rPr lang="en-US" sz="2800" dirty="0" smtClean="0"/>
              <a:t>Point </a:t>
            </a:r>
            <a:r>
              <a:rPr lang="en-US" sz="2800" dirty="0"/>
              <a:t>of Sale remains fast and stable even during offline hours and the data is synced properly once the mode changes to online.</a:t>
            </a:r>
          </a:p>
          <a:p>
            <a:pPr marL="342900" indent="-342900" fontAlgn="base">
              <a:buFont typeface="Arial" pitchFamily="34" charset="0"/>
              <a:buChar char="•"/>
            </a:pPr>
            <a:r>
              <a:rPr lang="en-US" sz="2800" dirty="0"/>
              <a:t>The loyalty program makes sure that no offer or discount is wasted.</a:t>
            </a:r>
          </a:p>
          <a:p>
            <a:pPr marL="342900" indent="-342900" fontAlgn="base">
              <a:buFont typeface="Arial" pitchFamily="34" charset="0"/>
              <a:buChar char="•"/>
            </a:pPr>
            <a:r>
              <a:rPr lang="en-US" sz="2800" dirty="0"/>
              <a:t>Inventory keeps track of your stock flow across all sales channels and locations. </a:t>
            </a:r>
            <a:endParaRPr lang="en-US" sz="2800" dirty="0" smtClean="0"/>
          </a:p>
          <a:p>
            <a:pPr marL="342900" indent="-342900" fontAlgn="base">
              <a:buFont typeface="Arial" pitchFamily="34" charset="0"/>
              <a:buChar char="•"/>
            </a:pPr>
            <a:r>
              <a:rPr lang="en-US" sz="2800" dirty="0" smtClean="0"/>
              <a:t>Ensure </a:t>
            </a:r>
            <a:r>
              <a:rPr lang="en-US" sz="2800" dirty="0"/>
              <a:t>the right stock in the right place anytime.</a:t>
            </a:r>
          </a:p>
          <a:p>
            <a:pPr marL="342900" indent="-342900" fontAlgn="base">
              <a:buFont typeface="Arial" pitchFamily="34" charset="0"/>
              <a:buChar char="•"/>
            </a:pPr>
            <a:r>
              <a:rPr lang="en-US" sz="2800" dirty="0"/>
              <a:t>Users can check out both as a registered user or guest as well.</a:t>
            </a:r>
          </a:p>
          <a:p>
            <a:pPr marL="342900" indent="-342900" fontAlgn="base">
              <a:buFont typeface="Arial" pitchFamily="34" charset="0"/>
              <a:buChar char="•"/>
            </a:pPr>
            <a:r>
              <a:rPr lang="en-US" sz="2800" dirty="0"/>
              <a:t>Avoids any kind of delays in transactions during rush hours due to the high speed and good performance.</a:t>
            </a:r>
          </a:p>
          <a:p>
            <a:pPr marL="342900" indent="-342900" fontAlgn="base">
              <a:buFont typeface="Arial" pitchFamily="34" charset="0"/>
              <a:buChar char="•"/>
            </a:pPr>
            <a:r>
              <a:rPr lang="en-US" sz="2800" dirty="0"/>
              <a:t>Get a clear picture of your current business performance with extensive inventory reports &amp; key sales metrics.</a:t>
            </a:r>
          </a:p>
          <a:p>
            <a:endParaRPr lang="en-US" dirty="0"/>
          </a:p>
        </p:txBody>
      </p:sp>
    </p:spTree>
    <p:extLst>
      <p:ext uri="{BB962C8B-B14F-4D97-AF65-F5344CB8AC3E}">
        <p14:creationId xmlns:p14="http://schemas.microsoft.com/office/powerpoint/2010/main" val="1812062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6740307"/>
          </a:xfrm>
          <a:prstGeom prst="rect">
            <a:avLst/>
          </a:prstGeom>
          <a:noFill/>
        </p:spPr>
        <p:txBody>
          <a:bodyPr wrap="square" rtlCol="0">
            <a:spAutoFit/>
          </a:bodyPr>
          <a:lstStyle/>
          <a:p>
            <a:pPr fontAlgn="base"/>
            <a:r>
              <a:rPr lang="en-US" sz="2400" b="1" dirty="0">
                <a:solidFill>
                  <a:srgbClr val="FF0000"/>
                </a:solidFill>
              </a:rPr>
              <a:t>The key features include:</a:t>
            </a:r>
          </a:p>
          <a:p>
            <a:pPr fontAlgn="base"/>
            <a:r>
              <a:rPr lang="en-US" sz="2400" dirty="0"/>
              <a:t>Speed up your revenue generation with our robust and seamless </a:t>
            </a:r>
            <a:r>
              <a:rPr lang="en-US" sz="2400" dirty="0">
                <a:hlinkClick r:id="rId2" tooltip="Choose the best Magento POS system for retailers | Magestore"/>
              </a:rPr>
              <a:t>POS system</a:t>
            </a:r>
            <a:r>
              <a:rPr lang="en-US" sz="2400" dirty="0"/>
              <a:t>.</a:t>
            </a:r>
          </a:p>
          <a:p>
            <a:pPr fontAlgn="base"/>
            <a:r>
              <a:rPr lang="en-US" sz="2400" dirty="0"/>
              <a:t>Intuitive and easy to understand user interface</a:t>
            </a:r>
          </a:p>
          <a:p>
            <a:pPr fontAlgn="base"/>
            <a:r>
              <a:rPr lang="en-US" sz="2400" dirty="0"/>
              <a:t>Convert your sales easily with the help of our amazing sales modules</a:t>
            </a:r>
          </a:p>
          <a:p>
            <a:pPr fontAlgn="base"/>
            <a:r>
              <a:rPr lang="en-US" sz="2400" dirty="0"/>
              <a:t>Manage your inventories and keep track of all the minute details related to sales and purchases.</a:t>
            </a:r>
          </a:p>
          <a:p>
            <a:pPr fontAlgn="base"/>
            <a:r>
              <a:rPr lang="en-US" sz="2400" dirty="0"/>
              <a:t>The processing of sales and purchases involving any number and category of products is accurate and error-free</a:t>
            </a:r>
            <a:r>
              <a:rPr lang="en-US" sz="2400" dirty="0" smtClean="0"/>
              <a:t>.</a:t>
            </a:r>
          </a:p>
          <a:p>
            <a:pPr fontAlgn="base"/>
            <a:endParaRPr lang="en-US" sz="2400" dirty="0"/>
          </a:p>
          <a:p>
            <a:pPr fontAlgn="base"/>
            <a:r>
              <a:rPr lang="en-US" sz="2400" b="1" dirty="0">
                <a:solidFill>
                  <a:srgbClr val="FF0000"/>
                </a:solidFill>
              </a:rPr>
              <a:t>Multiple payment methods enhancing user convenience. These include:</a:t>
            </a:r>
          </a:p>
          <a:p>
            <a:pPr lvl="1" fontAlgn="base"/>
            <a:r>
              <a:rPr lang="en-US" sz="2400" dirty="0"/>
              <a:t>Online payment</a:t>
            </a:r>
          </a:p>
          <a:p>
            <a:pPr lvl="1" fontAlgn="base"/>
            <a:r>
              <a:rPr lang="en-US" sz="2400" dirty="0"/>
              <a:t>Offline payment</a:t>
            </a:r>
          </a:p>
          <a:p>
            <a:pPr lvl="1" fontAlgn="base"/>
            <a:r>
              <a:rPr lang="en-US" sz="2400" dirty="0"/>
              <a:t>Split payment</a:t>
            </a:r>
          </a:p>
          <a:p>
            <a:pPr lvl="1" fontAlgn="base"/>
            <a:r>
              <a:rPr lang="en-US" sz="2400" dirty="0"/>
              <a:t>Partial payment</a:t>
            </a:r>
          </a:p>
          <a:p>
            <a:pPr lvl="1" fontAlgn="base"/>
            <a:r>
              <a:rPr lang="en-US" sz="2400" dirty="0"/>
              <a:t>Later payment</a:t>
            </a:r>
          </a:p>
          <a:p>
            <a:pPr lvl="1" fontAlgn="base"/>
            <a:r>
              <a:rPr lang="en-US" sz="2400" dirty="0"/>
              <a:t>Custom </a:t>
            </a:r>
            <a:r>
              <a:rPr lang="en-US" sz="2400" dirty="0" smtClean="0"/>
              <a:t>payment</a:t>
            </a:r>
            <a:endParaRPr lang="en-US" sz="2400" dirty="0"/>
          </a:p>
        </p:txBody>
      </p:sp>
    </p:spTree>
    <p:extLst>
      <p:ext uri="{BB962C8B-B14F-4D97-AF65-F5344CB8AC3E}">
        <p14:creationId xmlns:p14="http://schemas.microsoft.com/office/powerpoint/2010/main" val="1654202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839200" cy="6370975"/>
          </a:xfrm>
          <a:prstGeom prst="rect">
            <a:avLst/>
          </a:prstGeom>
          <a:noFill/>
        </p:spPr>
        <p:txBody>
          <a:bodyPr wrap="square" rtlCol="0">
            <a:spAutoFit/>
          </a:bodyPr>
          <a:lstStyle/>
          <a:p>
            <a:pPr algn="ctr"/>
            <a:r>
              <a:rPr lang="en-US" sz="2400" b="1" dirty="0" smtClean="0">
                <a:solidFill>
                  <a:srgbClr val="FF0000"/>
                </a:solidFill>
              </a:rPr>
              <a:t>ECG machines </a:t>
            </a:r>
          </a:p>
          <a:p>
            <a:pPr marL="342900" indent="-342900" algn="just">
              <a:buFont typeface="Arial" pitchFamily="34" charset="0"/>
              <a:buChar char="•"/>
            </a:pPr>
            <a:r>
              <a:rPr lang="en-US" sz="2400" b="1" dirty="0">
                <a:solidFill>
                  <a:srgbClr val="0070C0"/>
                </a:solidFill>
              </a:rPr>
              <a:t>A low cost embedded system for monitoring an ECG has been developed using operational amplifiers and a Microchip's microcontroller. </a:t>
            </a:r>
            <a:endParaRPr lang="en-US" sz="2400" b="1" dirty="0" smtClean="0">
              <a:solidFill>
                <a:srgbClr val="0070C0"/>
              </a:solidFill>
            </a:endParaRPr>
          </a:p>
          <a:p>
            <a:pPr marL="342900" indent="-342900" algn="just">
              <a:buFont typeface="Arial" pitchFamily="34" charset="0"/>
              <a:buChar char="•"/>
            </a:pPr>
            <a:endParaRPr lang="en-US" sz="2400" dirty="0" smtClean="0"/>
          </a:p>
          <a:p>
            <a:pPr marL="342900" indent="-342900" algn="just">
              <a:buFont typeface="Arial" pitchFamily="34" charset="0"/>
              <a:buChar char="•"/>
            </a:pPr>
            <a:r>
              <a:rPr lang="en-US" sz="2400" dirty="0" smtClean="0"/>
              <a:t>Digitized </a:t>
            </a:r>
            <a:r>
              <a:rPr lang="en-US" sz="2400" dirty="0"/>
              <a:t>ECG has been transmitted serially to computer for real time analysis of HRV. Nonlinear energy associated with QRS </a:t>
            </a:r>
            <a:r>
              <a:rPr lang="en-US" sz="2400" dirty="0" smtClean="0"/>
              <a:t>complex </a:t>
            </a:r>
            <a:r>
              <a:rPr lang="en-US" sz="2400" dirty="0"/>
              <a:t>is highest amongst the ECG beat</a:t>
            </a:r>
            <a:r>
              <a:rPr lang="en-US" sz="2400" dirty="0" smtClean="0"/>
              <a:t>.</a:t>
            </a:r>
          </a:p>
          <a:p>
            <a:pPr marL="342900" indent="-342900" algn="just">
              <a:buFont typeface="Arial" pitchFamily="34" charset="0"/>
              <a:buChar char="•"/>
            </a:pPr>
            <a:endParaRPr lang="en-US" sz="2400" dirty="0" smtClean="0"/>
          </a:p>
          <a:p>
            <a:pPr marL="342900" indent="-342900" algn="just">
              <a:buFont typeface="Arial" pitchFamily="34" charset="0"/>
              <a:buChar char="•"/>
            </a:pPr>
            <a:r>
              <a:rPr lang="en-US" sz="2400" i="1" dirty="0" smtClean="0"/>
              <a:t>The </a:t>
            </a:r>
            <a:r>
              <a:rPr lang="en-US" sz="2400" i="1" dirty="0"/>
              <a:t>focus of this study is on embedded Heart disease diagnosis system for individual centered on the Electrocardiographic (ECG) biometrics. </a:t>
            </a:r>
            <a:endParaRPr lang="en-US" sz="2400" i="1" dirty="0" smtClean="0"/>
          </a:p>
          <a:p>
            <a:pPr marL="342900" indent="-342900" algn="just">
              <a:buFont typeface="Arial" pitchFamily="34" charset="0"/>
              <a:buChar char="•"/>
            </a:pPr>
            <a:endParaRPr lang="en-US" sz="2400" i="1" dirty="0" smtClean="0"/>
          </a:p>
          <a:p>
            <a:pPr marL="342900" indent="-342900" algn="just">
              <a:buFont typeface="Arial" pitchFamily="34" charset="0"/>
              <a:buChar char="•"/>
            </a:pPr>
            <a:r>
              <a:rPr lang="en-US" sz="2400" i="1" dirty="0" smtClean="0"/>
              <a:t>This </a:t>
            </a:r>
            <a:r>
              <a:rPr lang="en-US" sz="2400" i="1" dirty="0"/>
              <a:t>proposed real time system design is a diagnostic algorithm that extracts information from the ECG wave signal on architecture based </a:t>
            </a:r>
            <a:r>
              <a:rPr lang="en-US" sz="2400" dirty="0"/>
              <a:t>Single Board Computer (SBC) represented by the Raspberry PI Platform. </a:t>
            </a: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3600986"/>
          </a:xfrm>
          <a:prstGeom prst="rect">
            <a:avLst/>
          </a:prstGeom>
          <a:noFill/>
        </p:spPr>
        <p:txBody>
          <a:bodyPr wrap="square" rtlCol="0">
            <a:spAutoFit/>
          </a:bodyPr>
          <a:lstStyle/>
          <a:p>
            <a:pPr algn="ctr"/>
            <a:r>
              <a:rPr lang="en-US" sz="3600" dirty="0" smtClean="0">
                <a:solidFill>
                  <a:srgbClr val="FF0000"/>
                </a:solidFill>
              </a:rPr>
              <a:t>Linker/locators for embedded software</a:t>
            </a:r>
          </a:p>
          <a:p>
            <a:r>
              <a:rPr lang="en-US" sz="2400" dirty="0" smtClean="0"/>
              <a:t>• </a:t>
            </a:r>
            <a:r>
              <a:rPr lang="en-US" sz="2400" dirty="0"/>
              <a:t>Linker: – a linker or link editor is a computer program that takes one or more object files generated by a compiler and combines them into a single executable file, library file, or another object file</a:t>
            </a:r>
            <a:r>
              <a:rPr lang="en-US" sz="2400" dirty="0" smtClean="0"/>
              <a:t>.</a:t>
            </a:r>
          </a:p>
          <a:p>
            <a:endParaRPr lang="en-US" sz="2400" dirty="0"/>
          </a:p>
          <a:p>
            <a:r>
              <a:rPr lang="en-US" sz="2400" dirty="0" smtClean="0"/>
              <a:t> </a:t>
            </a:r>
            <a:r>
              <a:rPr lang="en-US" sz="2400" dirty="0"/>
              <a:t>• Locator: • locate embedded binary code into target processors • produces target machine code (which the locator glues into the RTOS) and the combined code (called map) gets copied into the target ROM </a:t>
            </a:r>
            <a:endParaRPr lang="en-US"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938" y="3200401"/>
            <a:ext cx="54160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686800" cy="2954655"/>
          </a:xfrm>
          <a:prstGeom prst="rect">
            <a:avLst/>
          </a:prstGeom>
          <a:noFill/>
        </p:spPr>
        <p:txBody>
          <a:bodyPr wrap="square" rtlCol="0">
            <a:spAutoFit/>
          </a:bodyPr>
          <a:lstStyle/>
          <a:p>
            <a:r>
              <a:rPr lang="en-US" sz="2400" dirty="0"/>
              <a:t>The proposed system is targeted to be free standing, and in situ heart abnormality identifying beside warning system. </a:t>
            </a:r>
            <a:endParaRPr lang="en-US" sz="2400" dirty="0" smtClean="0"/>
          </a:p>
          <a:p>
            <a:r>
              <a:rPr lang="en-US" sz="2400" dirty="0" smtClean="0"/>
              <a:t>In </a:t>
            </a:r>
            <a:r>
              <a:rPr lang="en-US" sz="2400" dirty="0"/>
              <a:t>addition the system is easy to use in different environments. Preliminary results show the successful implementation in an embedded platform, enabling its usage on a countless of operations</a:t>
            </a:r>
            <a:r>
              <a:rPr lang="en-US" sz="2400" dirty="0" smtClean="0"/>
              <a:t>.</a:t>
            </a:r>
          </a:p>
          <a:p>
            <a:endParaRPr lang="en-US" sz="2400" dirty="0"/>
          </a:p>
          <a:p>
            <a:endParaRPr lang="en-US" sz="2400" dirty="0"/>
          </a:p>
          <a:p>
            <a:endParaRPr lang="en-US" dirty="0"/>
          </a:p>
        </p:txBody>
      </p:sp>
      <p:sp>
        <p:nvSpPr>
          <p:cNvPr id="4" name="TextBox 3"/>
          <p:cNvSpPr txBox="1"/>
          <p:nvPr/>
        </p:nvSpPr>
        <p:spPr>
          <a:xfrm>
            <a:off x="228600" y="4953000"/>
            <a:ext cx="8686800" cy="1938992"/>
          </a:xfrm>
          <a:prstGeom prst="rect">
            <a:avLst/>
          </a:prstGeom>
          <a:noFill/>
        </p:spPr>
        <p:txBody>
          <a:bodyPr wrap="square" rtlCol="0">
            <a:spAutoFit/>
          </a:bodyPr>
          <a:lstStyle/>
          <a:p>
            <a:r>
              <a:rPr lang="en-US" sz="2400" dirty="0"/>
              <a:t>The ECG is applied to interpret some different kinds of cases caused by abnormal heart like conduction disturbance, arrhythmias and heart morphology (e.g., evolving infarction or myocardial ischemia, and hypertrophy). The clinical practices show that some cardiac disease can be diagnosed </a:t>
            </a:r>
            <a:r>
              <a:rPr lang="en-US" sz="2400" dirty="0" smtClean="0"/>
              <a:t>accurately.</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5013"/>
            <a:ext cx="33623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59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76" y="228600"/>
            <a:ext cx="8433224" cy="62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3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3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132"/>
            <a:ext cx="7772400" cy="651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81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6863417"/>
          </a:xfrm>
          <a:prstGeom prst="rect">
            <a:avLst/>
          </a:prstGeom>
          <a:noFill/>
        </p:spPr>
        <p:txBody>
          <a:bodyPr wrap="square" rtlCol="0">
            <a:spAutoFit/>
          </a:bodyPr>
          <a:lstStyle/>
          <a:p>
            <a:pPr algn="ctr"/>
            <a:r>
              <a:rPr lang="en-US" sz="4400" b="1" dirty="0" smtClean="0">
                <a:solidFill>
                  <a:srgbClr val="FF0000"/>
                </a:solidFill>
              </a:rPr>
              <a:t>Engine control units</a:t>
            </a:r>
          </a:p>
          <a:p>
            <a:pPr marL="571500" indent="-571500">
              <a:buFont typeface="Arial" pitchFamily="34" charset="0"/>
              <a:buChar char="•"/>
            </a:pPr>
            <a:r>
              <a:rPr lang="en-US" sz="3600" dirty="0">
                <a:solidFill>
                  <a:srgbClr val="00B0F0"/>
                </a:solidFill>
              </a:rPr>
              <a:t>An electronic control unit (ECU), also known as an electronic control module (ECM), is an embedded system in automotive electronics that controls one or more of the electrical systems or subsystems in a car or other motor vehicle</a:t>
            </a:r>
            <a:r>
              <a:rPr lang="en-US" sz="3600" dirty="0" smtClean="0">
                <a:solidFill>
                  <a:srgbClr val="00B0F0"/>
                </a:solidFill>
              </a:rPr>
              <a:t>.</a:t>
            </a:r>
          </a:p>
          <a:p>
            <a:pPr marL="571500" indent="-571500">
              <a:buFont typeface="Arial" pitchFamily="34" charset="0"/>
              <a:buChar char="•"/>
            </a:pPr>
            <a:r>
              <a:rPr lang="en-US" sz="3600" dirty="0" smtClean="0">
                <a:solidFill>
                  <a:srgbClr val="00B0F0"/>
                </a:solidFill>
              </a:rPr>
              <a:t>An electronic </a:t>
            </a:r>
            <a:r>
              <a:rPr lang="en-US" sz="3600" dirty="0">
                <a:solidFill>
                  <a:srgbClr val="00B0F0"/>
                </a:solidFill>
              </a:rPr>
              <a:t>control unit that controls a series of actuators on an internal combustion engine to ensure optimal engine performance.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915400" cy="5016758"/>
          </a:xfrm>
          <a:prstGeom prst="rect">
            <a:avLst/>
          </a:prstGeom>
          <a:noFill/>
        </p:spPr>
        <p:txBody>
          <a:bodyPr wrap="square" rtlCol="0">
            <a:spAutoFit/>
          </a:bodyPr>
          <a:lstStyle/>
          <a:p>
            <a:r>
              <a:rPr lang="en-US" sz="3200" dirty="0"/>
              <a:t>The ECM regulates four main parts of your vehicle's operating systems: </a:t>
            </a:r>
            <a:endParaRPr lang="en-US" sz="3200" dirty="0" smtClean="0"/>
          </a:p>
          <a:p>
            <a:r>
              <a:rPr lang="en-US" sz="3200" b="1" dirty="0" smtClean="0"/>
              <a:t>		air-fuel </a:t>
            </a:r>
            <a:r>
              <a:rPr lang="en-US" sz="3200" b="1" dirty="0"/>
              <a:t>ratio, </a:t>
            </a:r>
            <a:endParaRPr lang="en-US" sz="3200" b="1" dirty="0" smtClean="0"/>
          </a:p>
          <a:p>
            <a:r>
              <a:rPr lang="en-US" sz="3200" b="1" dirty="0"/>
              <a:t>	</a:t>
            </a:r>
            <a:r>
              <a:rPr lang="en-US" sz="3200" b="1" dirty="0" smtClean="0"/>
              <a:t>	idle </a:t>
            </a:r>
            <a:r>
              <a:rPr lang="en-US" sz="3200" b="1" dirty="0"/>
              <a:t>speed, </a:t>
            </a:r>
            <a:endParaRPr lang="en-US" sz="3200" b="1" dirty="0" smtClean="0"/>
          </a:p>
          <a:p>
            <a:r>
              <a:rPr lang="en-US" sz="3200" b="1" dirty="0"/>
              <a:t>	</a:t>
            </a:r>
            <a:r>
              <a:rPr lang="en-US" sz="3200" b="1" dirty="0" smtClean="0"/>
              <a:t>	variable </a:t>
            </a:r>
            <a:r>
              <a:rPr lang="en-US" sz="3200" b="1" dirty="0"/>
              <a:t>valve timing, and </a:t>
            </a:r>
            <a:endParaRPr lang="en-US" sz="3200" b="1" dirty="0" smtClean="0"/>
          </a:p>
          <a:p>
            <a:r>
              <a:rPr lang="en-US" sz="3200" b="1" dirty="0"/>
              <a:t>	</a:t>
            </a:r>
            <a:r>
              <a:rPr lang="en-US" sz="3200" b="1" dirty="0" smtClean="0"/>
              <a:t>	ignition </a:t>
            </a:r>
            <a:r>
              <a:rPr lang="en-US" sz="3200" b="1" dirty="0"/>
              <a:t>timing</a:t>
            </a:r>
            <a:r>
              <a:rPr lang="en-US" sz="3200" dirty="0" smtClean="0"/>
              <a:t>.</a:t>
            </a:r>
          </a:p>
          <a:p>
            <a:r>
              <a:rPr lang="en-US" sz="3200" dirty="0" smtClean="0"/>
              <a:t> </a:t>
            </a:r>
            <a:r>
              <a:rPr lang="en-US" sz="3200" dirty="0"/>
              <a:t>In terms of the air-fuel ratio, the ECM uses sensors to regulate the oxygen to </a:t>
            </a:r>
            <a:r>
              <a:rPr lang="en-US" sz="3200" dirty="0" smtClean="0"/>
              <a:t>f</a:t>
            </a:r>
          </a:p>
          <a:p>
            <a:r>
              <a:rPr lang="en-US" sz="3200" dirty="0" err="1" smtClean="0"/>
              <a:t>uel</a:t>
            </a:r>
            <a:r>
              <a:rPr lang="en-US" sz="3200" dirty="0" smtClean="0"/>
              <a:t> </a:t>
            </a:r>
            <a:r>
              <a:rPr lang="en-US" sz="3200" dirty="0"/>
              <a:t>ratio detected in your car's exhaust to detect an engine rich/lean reading.</a:t>
            </a:r>
          </a:p>
        </p:txBody>
      </p:sp>
    </p:spTree>
    <p:extLst>
      <p:ext uri="{BB962C8B-B14F-4D97-AF65-F5344CB8AC3E}">
        <p14:creationId xmlns:p14="http://schemas.microsoft.com/office/powerpoint/2010/main" val="267510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0575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552" y="2343150"/>
            <a:ext cx="718404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23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1938992"/>
          </a:xfrm>
          <a:prstGeom prst="rect">
            <a:avLst/>
          </a:prstGeom>
          <a:noFill/>
        </p:spPr>
        <p:txBody>
          <a:bodyPr wrap="square" rtlCol="0">
            <a:spAutoFit/>
          </a:bodyPr>
          <a:lstStyle/>
          <a:p>
            <a:r>
              <a:rPr lang="en-US" dirty="0"/>
              <a:t>•</a:t>
            </a:r>
            <a:r>
              <a:rPr lang="en-US" sz="2400" dirty="0"/>
              <a:t> The native linker creates a file on the disk drive of the host system that is read by a part of operating system called the loader whenever the user requests to run the programs. • The loader finds memory into which to load the program, copies the program from the disk into the memory</a:t>
            </a:r>
          </a:p>
        </p:txBody>
      </p:sp>
    </p:spTree>
    <p:extLst>
      <p:ext uri="{BB962C8B-B14F-4D97-AF65-F5344CB8AC3E}">
        <p14:creationId xmlns:p14="http://schemas.microsoft.com/office/powerpoint/2010/main" val="323109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599"/>
            <a:ext cx="8991600" cy="6001643"/>
          </a:xfrm>
          <a:prstGeom prst="rect">
            <a:avLst/>
          </a:prstGeom>
          <a:noFill/>
        </p:spPr>
        <p:txBody>
          <a:bodyPr wrap="square" rtlCol="0">
            <a:spAutoFit/>
          </a:bodyPr>
          <a:lstStyle/>
          <a:p>
            <a:pPr algn="ctr"/>
            <a:r>
              <a:rPr lang="en-US" sz="3200" b="1" dirty="0">
                <a:solidFill>
                  <a:srgbClr val="FF0000"/>
                </a:solidFill>
              </a:rPr>
              <a:t>G</a:t>
            </a:r>
            <a:r>
              <a:rPr lang="en-US" sz="3200" b="1" dirty="0" smtClean="0">
                <a:solidFill>
                  <a:srgbClr val="FF0000"/>
                </a:solidFill>
              </a:rPr>
              <a:t>etting embedded software into the target system</a:t>
            </a:r>
          </a:p>
          <a:p>
            <a:r>
              <a:rPr lang="en-US" sz="2200" dirty="0" smtClean="0"/>
              <a:t> </a:t>
            </a:r>
            <a:r>
              <a:rPr lang="en-US" sz="2200" dirty="0"/>
              <a:t>The locator will build a file as an image for the target software. </a:t>
            </a:r>
            <a:endParaRPr lang="en-US" sz="2200" dirty="0" smtClean="0"/>
          </a:p>
          <a:p>
            <a:endParaRPr lang="en-US" sz="2200" dirty="0"/>
          </a:p>
          <a:p>
            <a:r>
              <a:rPr lang="en-US" sz="2200" dirty="0" smtClean="0"/>
              <a:t>There </a:t>
            </a:r>
            <a:r>
              <a:rPr lang="en-US" sz="2200" dirty="0"/>
              <a:t>are few ways to getting the embedded software file into target system</a:t>
            </a:r>
            <a:r>
              <a:rPr lang="en-US" sz="2200" dirty="0" smtClean="0"/>
              <a:t>.</a:t>
            </a:r>
          </a:p>
          <a:p>
            <a:r>
              <a:rPr lang="en-US" sz="2200" dirty="0"/>
              <a:t>	</a:t>
            </a:r>
            <a:r>
              <a:rPr lang="en-US" sz="2200" dirty="0" smtClean="0"/>
              <a:t>		 </a:t>
            </a:r>
            <a:r>
              <a:rPr lang="en-US" sz="2200" dirty="0"/>
              <a:t>– PROM </a:t>
            </a:r>
            <a:r>
              <a:rPr lang="en-US" sz="2200" dirty="0" smtClean="0"/>
              <a:t>programmers</a:t>
            </a:r>
          </a:p>
          <a:p>
            <a:r>
              <a:rPr lang="en-US" sz="2200" dirty="0"/>
              <a:t>	</a:t>
            </a:r>
            <a:r>
              <a:rPr lang="en-US" sz="2200" dirty="0" smtClean="0"/>
              <a:t>		 </a:t>
            </a:r>
            <a:r>
              <a:rPr lang="en-US" sz="2200" dirty="0"/>
              <a:t>– ROM </a:t>
            </a:r>
            <a:r>
              <a:rPr lang="en-US" sz="2200" dirty="0" smtClean="0"/>
              <a:t>emulators</a:t>
            </a:r>
          </a:p>
          <a:p>
            <a:r>
              <a:rPr lang="en-US" sz="2200" dirty="0"/>
              <a:t>	</a:t>
            </a:r>
            <a:r>
              <a:rPr lang="en-US" sz="2200" dirty="0" smtClean="0"/>
              <a:t>		 </a:t>
            </a:r>
            <a:r>
              <a:rPr lang="en-US" sz="2200" dirty="0"/>
              <a:t>– In circuit </a:t>
            </a:r>
            <a:r>
              <a:rPr lang="en-US" sz="2200" dirty="0" smtClean="0"/>
              <a:t>emulators</a:t>
            </a:r>
          </a:p>
          <a:p>
            <a:r>
              <a:rPr lang="en-US" sz="2200" dirty="0"/>
              <a:t>	</a:t>
            </a:r>
            <a:r>
              <a:rPr lang="en-US" sz="2200" dirty="0" smtClean="0"/>
              <a:t>		 </a:t>
            </a:r>
            <a:r>
              <a:rPr lang="en-US" sz="2200" dirty="0"/>
              <a:t>– </a:t>
            </a:r>
            <a:r>
              <a:rPr lang="en-US" sz="2200" dirty="0" smtClean="0"/>
              <a:t>Flash</a:t>
            </a:r>
          </a:p>
          <a:p>
            <a:r>
              <a:rPr lang="en-US" sz="2200" dirty="0"/>
              <a:t>	</a:t>
            </a:r>
            <a:r>
              <a:rPr lang="en-US" sz="2200" dirty="0" smtClean="0"/>
              <a:t>		 </a:t>
            </a:r>
            <a:r>
              <a:rPr lang="en-US" sz="2200" dirty="0"/>
              <a:t>– Monitors </a:t>
            </a:r>
            <a:r>
              <a:rPr lang="en-US" sz="2200" b="1" dirty="0" smtClean="0">
                <a:solidFill>
                  <a:srgbClr val="FF0000"/>
                </a:solidFill>
              </a:rPr>
              <a:t> </a:t>
            </a:r>
          </a:p>
          <a:p>
            <a:pPr marL="457200" indent="-457200">
              <a:buAutoNum type="arabicPeriod"/>
            </a:pPr>
            <a:r>
              <a:rPr lang="en-US" sz="2200" b="1" dirty="0" smtClean="0">
                <a:solidFill>
                  <a:srgbClr val="FF0000"/>
                </a:solidFill>
              </a:rPr>
              <a:t>PROM </a:t>
            </a:r>
            <a:r>
              <a:rPr lang="en-US" sz="2200" b="1" dirty="0">
                <a:solidFill>
                  <a:srgbClr val="FF0000"/>
                </a:solidFill>
              </a:rPr>
              <a:t>Programmers: </a:t>
            </a:r>
            <a:r>
              <a:rPr lang="en-US" sz="2200" b="1" dirty="0" smtClean="0">
                <a:solidFill>
                  <a:srgbClr val="FF0000"/>
                </a:solidFill>
              </a:rPr>
              <a:t> </a:t>
            </a:r>
          </a:p>
          <a:p>
            <a:r>
              <a:rPr lang="en-US" sz="2200" dirty="0" smtClean="0"/>
              <a:t>The </a:t>
            </a:r>
            <a:r>
              <a:rPr lang="en-US" sz="2200" dirty="0"/>
              <a:t>classic way to get the software from the locator output file into target system by creating file in ROM or PROM.  </a:t>
            </a:r>
            <a:endParaRPr lang="en-US" sz="2200" dirty="0" smtClean="0"/>
          </a:p>
          <a:p>
            <a:r>
              <a:rPr lang="en-US" sz="2200" dirty="0" smtClean="0"/>
              <a:t>Creating </a:t>
            </a:r>
            <a:r>
              <a:rPr lang="en-US" sz="2200" dirty="0"/>
              <a:t>ROM is appropriate when software development has been completed, since cost to build ROMs is quite high. Putting the program into PROM requires a device called PROM programmer device.  </a:t>
            </a:r>
            <a:endParaRPr lang="en-US" sz="2200" dirty="0" smtClean="0"/>
          </a:p>
          <a:p>
            <a:r>
              <a:rPr lang="en-US" sz="2200" dirty="0" smtClean="0"/>
              <a:t>PROM </a:t>
            </a:r>
            <a:r>
              <a:rPr lang="en-US" sz="2200" dirty="0"/>
              <a:t>is appropriate if software is small enough, if you plan to make changes to the software and debug. </a:t>
            </a:r>
            <a:endParaRPr lang="en-US" sz="2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4154984"/>
          </a:xfrm>
          <a:prstGeom prst="rect">
            <a:avLst/>
          </a:prstGeom>
          <a:noFill/>
        </p:spPr>
        <p:txBody>
          <a:bodyPr wrap="square" rtlCol="0">
            <a:spAutoFit/>
          </a:bodyPr>
          <a:lstStyle/>
          <a:p>
            <a:r>
              <a:rPr lang="en-US" sz="2200" dirty="0"/>
              <a:t>To do this, place PROM in socket on the Target than being soldered directly in the circuit (the following figure shows). </a:t>
            </a:r>
            <a:endParaRPr lang="en-US" sz="2200" dirty="0" smtClean="0"/>
          </a:p>
          <a:p>
            <a:r>
              <a:rPr lang="en-US" sz="2200" dirty="0" smtClean="0"/>
              <a:t>When </a:t>
            </a:r>
            <a:r>
              <a:rPr lang="en-US" sz="2200" dirty="0"/>
              <a:t>we find bug, you can remove the PROM containing the software with the bug from target and put it into the eraser (if it is an erasable PROM) or into the waste basket. </a:t>
            </a:r>
            <a:endParaRPr lang="en-US" sz="2200" dirty="0" smtClean="0"/>
          </a:p>
          <a:p>
            <a:r>
              <a:rPr lang="en-US" sz="2200" dirty="0" smtClean="0"/>
              <a:t>Otherwise </a:t>
            </a:r>
            <a:r>
              <a:rPr lang="en-US" sz="2200" dirty="0"/>
              <a:t>program a new PROM with software which is bug fixed and free, and put that PROM in the socket. </a:t>
            </a:r>
            <a:endParaRPr lang="en-US" sz="2200" dirty="0" smtClean="0"/>
          </a:p>
          <a:p>
            <a:r>
              <a:rPr lang="en-US" sz="2200" dirty="0" smtClean="0"/>
              <a:t>We </a:t>
            </a:r>
            <a:r>
              <a:rPr lang="en-US" sz="2200" dirty="0"/>
              <a:t>need small tool called </a:t>
            </a:r>
            <a:r>
              <a:rPr lang="en-US" sz="2200" dirty="0">
                <a:solidFill>
                  <a:srgbClr val="FF0000"/>
                </a:solidFill>
              </a:rPr>
              <a:t>chip puller </a:t>
            </a:r>
            <a:r>
              <a:rPr lang="en-US" sz="2200" dirty="0"/>
              <a:t>(inexpensive) </a:t>
            </a:r>
            <a:r>
              <a:rPr lang="en-US" sz="2200" dirty="0">
                <a:solidFill>
                  <a:srgbClr val="FF0000"/>
                </a:solidFill>
              </a:rPr>
              <a:t>to remove PROM from the socket</a:t>
            </a:r>
            <a:r>
              <a:rPr lang="en-US" sz="2200" dirty="0" smtClean="0">
                <a:solidFill>
                  <a:srgbClr val="FF0000"/>
                </a:solidFill>
              </a:rPr>
              <a:t>.</a:t>
            </a:r>
          </a:p>
          <a:p>
            <a:r>
              <a:rPr lang="en-US" sz="2200" dirty="0" smtClean="0"/>
              <a:t> </a:t>
            </a:r>
            <a:r>
              <a:rPr lang="en-US" sz="2200" dirty="0"/>
              <a:t>We can insert the PROM into socket without any tool than thumb (see figure8). If PROM programmer and the locator are from different vendors, its </a:t>
            </a:r>
            <a:r>
              <a:rPr lang="en-US" sz="2200" dirty="0" smtClean="0"/>
              <a:t>up to </a:t>
            </a:r>
            <a:r>
              <a:rPr lang="en-US" sz="2200" dirty="0"/>
              <a:t>us to make them compatible.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4419600"/>
            <a:ext cx="45339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45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6914" y="3629"/>
            <a:ext cx="8610600" cy="3816429"/>
          </a:xfrm>
          <a:prstGeom prst="rect">
            <a:avLst/>
          </a:prstGeom>
          <a:noFill/>
        </p:spPr>
        <p:txBody>
          <a:bodyPr wrap="square" rtlCol="0">
            <a:spAutoFit/>
          </a:bodyPr>
          <a:lstStyle/>
          <a:p>
            <a:r>
              <a:rPr lang="en-US" sz="2200" b="1" dirty="0" smtClean="0">
                <a:solidFill>
                  <a:srgbClr val="FF0000"/>
                </a:solidFill>
              </a:rPr>
              <a:t>2. ROM </a:t>
            </a:r>
            <a:r>
              <a:rPr lang="en-US" sz="2200" b="1" dirty="0">
                <a:solidFill>
                  <a:srgbClr val="FF0000"/>
                </a:solidFill>
              </a:rPr>
              <a:t>Emulators: </a:t>
            </a:r>
            <a:endParaRPr lang="en-US" sz="2200" b="1" dirty="0" smtClean="0">
              <a:solidFill>
                <a:srgbClr val="FF0000"/>
              </a:solidFill>
            </a:endParaRPr>
          </a:p>
          <a:p>
            <a:r>
              <a:rPr lang="en-US" sz="2200" dirty="0" smtClean="0"/>
              <a:t>Other </a:t>
            </a:r>
            <a:r>
              <a:rPr lang="en-US" sz="2200" dirty="0"/>
              <a:t>mechanism is ROM emulator which is used to get software into target. </a:t>
            </a:r>
            <a:endParaRPr lang="en-US" sz="2200" dirty="0" smtClean="0"/>
          </a:p>
          <a:p>
            <a:r>
              <a:rPr lang="en-US" sz="2200" dirty="0" smtClean="0"/>
              <a:t>ROM </a:t>
            </a:r>
            <a:r>
              <a:rPr lang="en-US" sz="2200" dirty="0"/>
              <a:t>emulator is a device that replaces the ROM into target system. </a:t>
            </a:r>
            <a:endParaRPr lang="en-US" sz="2200" dirty="0" smtClean="0"/>
          </a:p>
          <a:p>
            <a:r>
              <a:rPr lang="en-US" sz="2200" dirty="0" smtClean="0"/>
              <a:t>It </a:t>
            </a:r>
            <a:r>
              <a:rPr lang="en-US" sz="2200" dirty="0"/>
              <a:t>just looks like ROM, as shown figure9; ROM emulator consists of large box of electronics and a serial port or a network connection through which it can be connected to your host. </a:t>
            </a:r>
            <a:endParaRPr lang="en-US" sz="2200" dirty="0" smtClean="0"/>
          </a:p>
          <a:p>
            <a:r>
              <a:rPr lang="en-US" sz="2200" dirty="0" smtClean="0"/>
              <a:t>Software </a:t>
            </a:r>
            <a:r>
              <a:rPr lang="en-US" sz="2200" dirty="0"/>
              <a:t>running on your host can send files created by the locator to the ROM emulator. </a:t>
            </a:r>
            <a:endParaRPr lang="en-US" sz="2200" dirty="0" smtClean="0"/>
          </a:p>
          <a:p>
            <a:r>
              <a:rPr lang="en-US" sz="2200" dirty="0" smtClean="0"/>
              <a:t>Ensure </a:t>
            </a:r>
            <a:r>
              <a:rPr lang="en-US" sz="2200" dirty="0"/>
              <a:t>the ROM emulator understands the file format which the locator creates.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3505200"/>
            <a:ext cx="38385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317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370975"/>
          </a:xfrm>
          <a:prstGeom prst="rect">
            <a:avLst/>
          </a:prstGeom>
          <a:noFill/>
        </p:spPr>
        <p:txBody>
          <a:bodyPr wrap="square" rtlCol="0">
            <a:spAutoFit/>
          </a:bodyPr>
          <a:lstStyle/>
          <a:p>
            <a:r>
              <a:rPr lang="en-US" sz="2400" b="1" dirty="0" smtClean="0">
                <a:solidFill>
                  <a:srgbClr val="FF0000"/>
                </a:solidFill>
              </a:rPr>
              <a:t>3. In </a:t>
            </a:r>
            <a:r>
              <a:rPr lang="en-US" sz="2400" b="1" dirty="0">
                <a:solidFill>
                  <a:srgbClr val="FF0000"/>
                </a:solidFill>
              </a:rPr>
              <a:t>circuit emulators: </a:t>
            </a:r>
            <a:endParaRPr lang="en-US" sz="2400" b="1" dirty="0" smtClean="0">
              <a:solidFill>
                <a:srgbClr val="FF0000"/>
              </a:solidFill>
            </a:endParaRPr>
          </a:p>
          <a:p>
            <a:pPr algn="just"/>
            <a:r>
              <a:rPr lang="en-US" sz="2400" dirty="0" smtClean="0"/>
              <a:t>If </a:t>
            </a:r>
            <a:r>
              <a:rPr lang="en-US" sz="2400" dirty="0"/>
              <a:t>we want </a:t>
            </a:r>
            <a:r>
              <a:rPr lang="en-US" sz="2400" dirty="0">
                <a:solidFill>
                  <a:srgbClr val="FF0000"/>
                </a:solidFill>
              </a:rPr>
              <a:t>to debug the software</a:t>
            </a:r>
            <a:r>
              <a:rPr lang="en-US" sz="2400" dirty="0"/>
              <a:t>, then we can use overlay memory which is a common feature of in-circuit emulators. </a:t>
            </a:r>
            <a:endParaRPr lang="en-US" sz="2400" dirty="0" smtClean="0"/>
          </a:p>
          <a:p>
            <a:pPr algn="just"/>
            <a:r>
              <a:rPr lang="en-US" sz="2400" dirty="0"/>
              <a:t> </a:t>
            </a:r>
            <a:r>
              <a:rPr lang="en-US" sz="2400" dirty="0" smtClean="0"/>
              <a:t>In-circuit </a:t>
            </a:r>
            <a:r>
              <a:rPr lang="en-US" sz="2400" dirty="0"/>
              <a:t>emulator is a mechanism to get software into target for debugging purposes. </a:t>
            </a:r>
            <a:endParaRPr lang="en-US" sz="2400" dirty="0" smtClean="0"/>
          </a:p>
          <a:p>
            <a:endParaRPr lang="en-US" sz="2400" dirty="0" smtClean="0"/>
          </a:p>
          <a:p>
            <a:r>
              <a:rPr lang="en-US" sz="2400" b="1" dirty="0" smtClean="0">
                <a:solidFill>
                  <a:srgbClr val="FF0000"/>
                </a:solidFill>
              </a:rPr>
              <a:t>4. Flash:</a:t>
            </a:r>
          </a:p>
          <a:p>
            <a:pPr algn="just"/>
            <a:r>
              <a:rPr lang="en-US" sz="2400" dirty="0" smtClean="0"/>
              <a:t>If </a:t>
            </a:r>
            <a:r>
              <a:rPr lang="en-US" sz="2400" dirty="0"/>
              <a:t>your target stores its program in flash memory, then one option you always have is to place flash memory in socket and treat it like an </a:t>
            </a:r>
            <a:r>
              <a:rPr lang="en-US" sz="2400" dirty="0" smtClean="0"/>
              <a:t>EPROM.</a:t>
            </a:r>
          </a:p>
          <a:p>
            <a:pPr algn="just"/>
            <a:r>
              <a:rPr lang="en-US" sz="2400" dirty="0" smtClean="0"/>
              <a:t>However</a:t>
            </a:r>
            <a:r>
              <a:rPr lang="en-US" sz="2400" dirty="0"/>
              <a:t>, If target has a serial port, a network connection, or some other mechanism for communicating with the outside world, link then target can communicate with outside world, flash memories open up another possibility: you can write a piece of software to receive new programs from your host across the communication link and write them into the flash memory. </a:t>
            </a:r>
            <a:endParaRPr lang="en-US" sz="2400" dirty="0" smtClean="0"/>
          </a:p>
          <a:p>
            <a:pPr algn="just"/>
            <a:r>
              <a:rPr lang="en-US" sz="2400" dirty="0" smtClean="0"/>
              <a:t>Although </a:t>
            </a:r>
            <a:r>
              <a:rPr lang="en-US" sz="2400" dirty="0"/>
              <a:t>this may seem like difficult</a:t>
            </a:r>
          </a:p>
        </p:txBody>
      </p:sp>
    </p:spTree>
    <p:extLst>
      <p:ext uri="{BB962C8B-B14F-4D97-AF65-F5344CB8AC3E}">
        <p14:creationId xmlns:p14="http://schemas.microsoft.com/office/powerpoint/2010/main" val="1426253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3488</TotalTime>
  <Words>2460</Words>
  <Application>Microsoft Office PowerPoint</Application>
  <PresentationFormat>On-screen Show (4:3)</PresentationFormat>
  <Paragraphs>240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UNIT-VI  Embedded software development tools and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UNIT-VI  Embedded software development tools and Applications</dc:title>
  <dc:creator>HP</dc:creator>
  <cp:lastModifiedBy>Windows User</cp:lastModifiedBy>
  <cp:revision>62</cp:revision>
  <dcterms:created xsi:type="dcterms:W3CDTF">2022-04-07T17:00:08Z</dcterms:created>
  <dcterms:modified xsi:type="dcterms:W3CDTF">2023-05-21T17:03:51Z</dcterms:modified>
</cp:coreProperties>
</file>