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76" r:id="rId4"/>
    <p:sldId id="267" r:id="rId5"/>
    <p:sldId id="319" r:id="rId6"/>
    <p:sldId id="278" r:id="rId7"/>
    <p:sldId id="279" r:id="rId8"/>
    <p:sldId id="280" r:id="rId9"/>
    <p:sldId id="277" r:id="rId10"/>
    <p:sldId id="259" r:id="rId11"/>
    <p:sldId id="260" r:id="rId12"/>
    <p:sldId id="283" r:id="rId13"/>
    <p:sldId id="314" r:id="rId14"/>
    <p:sldId id="313" r:id="rId15"/>
    <p:sldId id="285" r:id="rId16"/>
    <p:sldId id="286" r:id="rId17"/>
    <p:sldId id="315" r:id="rId18"/>
    <p:sldId id="268" r:id="rId19"/>
    <p:sldId id="281" r:id="rId20"/>
    <p:sldId id="275" r:id="rId21"/>
    <p:sldId id="287" r:id="rId22"/>
    <p:sldId id="288" r:id="rId23"/>
    <p:sldId id="306" r:id="rId24"/>
    <p:sldId id="307" r:id="rId25"/>
    <p:sldId id="317" r:id="rId26"/>
    <p:sldId id="316" r:id="rId27"/>
    <p:sldId id="318" r:id="rId28"/>
    <p:sldId id="308" r:id="rId29"/>
    <p:sldId id="262" r:id="rId30"/>
    <p:sldId id="298" r:id="rId31"/>
    <p:sldId id="299" r:id="rId32"/>
    <p:sldId id="300" r:id="rId33"/>
    <p:sldId id="301" r:id="rId34"/>
    <p:sldId id="263" r:id="rId35"/>
    <p:sldId id="291" r:id="rId36"/>
    <p:sldId id="292" r:id="rId37"/>
    <p:sldId id="293" r:id="rId38"/>
    <p:sldId id="294" r:id="rId39"/>
    <p:sldId id="264" r:id="rId40"/>
    <p:sldId id="289" r:id="rId41"/>
    <p:sldId id="290" r:id="rId42"/>
    <p:sldId id="265" r:id="rId43"/>
    <p:sldId id="296" r:id="rId44"/>
    <p:sldId id="297" r:id="rId45"/>
    <p:sldId id="266" r:id="rId46"/>
    <p:sldId id="304" r:id="rId47"/>
    <p:sldId id="302" r:id="rId48"/>
    <p:sldId id="303" r:id="rId49"/>
    <p:sldId id="305" r:id="rId50"/>
    <p:sldId id="309" r:id="rId51"/>
    <p:sldId id="310" r:id="rId52"/>
    <p:sldId id="311" r:id="rId53"/>
    <p:sldId id="312"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7" autoAdjust="0"/>
    <p:restoredTop sz="94660"/>
  </p:normalViewPr>
  <p:slideViewPr>
    <p:cSldViewPr>
      <p:cViewPr varScale="1">
        <p:scale>
          <a:sx n="69" d="100"/>
          <a:sy n="69" d="100"/>
        </p:scale>
        <p:origin x="14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4639AF7-9CC9-4173-BBAE-B7B15A550A95}" type="datetimeFigureOut">
              <a:rPr lang="en-US" smtClean="0"/>
              <a:pPr/>
              <a:t>12-Apr-24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D13E4B4-09D7-47A7-8251-29E460D12EE8}"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639AF7-9CC9-4173-BBAE-B7B15A550A95}" type="datetimeFigureOut">
              <a:rPr lang="en-US" smtClean="0"/>
              <a:pPr/>
              <a:t>12-Apr-24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3E4B4-09D7-47A7-8251-29E460D12EE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D13E4B4-09D7-47A7-8251-29E460D12EE8}"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639AF7-9CC9-4173-BBAE-B7B15A550A95}" type="datetimeFigureOut">
              <a:rPr lang="en-US" smtClean="0"/>
              <a:pPr/>
              <a:t>12-Apr-24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4639AF7-9CC9-4173-BBAE-B7B15A550A95}" type="datetimeFigureOut">
              <a:rPr lang="en-US" smtClean="0"/>
              <a:pPr/>
              <a:t>12-Apr-24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D13E4B4-09D7-47A7-8251-29E460D12EE8}"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4639AF7-9CC9-4173-BBAE-B7B15A550A95}" type="datetimeFigureOut">
              <a:rPr lang="en-US" smtClean="0"/>
              <a:pPr/>
              <a:t>12-Apr-24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D13E4B4-09D7-47A7-8251-29E460D12EE8}"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4639AF7-9CC9-4173-BBAE-B7B15A550A95}" type="datetimeFigureOut">
              <a:rPr lang="en-US" smtClean="0"/>
              <a:pPr/>
              <a:t>12-Apr-24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13E4B4-09D7-47A7-8251-29E460D12EE8}"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4639AF7-9CC9-4173-BBAE-B7B15A550A95}" type="datetimeFigureOut">
              <a:rPr lang="en-US" smtClean="0"/>
              <a:pPr/>
              <a:t>12-Apr-24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D13E4B4-09D7-47A7-8251-29E460D12EE8}"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639AF7-9CC9-4173-BBAE-B7B15A550A95}" type="datetimeFigureOut">
              <a:rPr lang="en-US" smtClean="0"/>
              <a:pPr/>
              <a:t>12-Apr-24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D13E4B4-09D7-47A7-8251-29E460D12E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4639AF7-9CC9-4173-BBAE-B7B15A550A95}" type="datetimeFigureOut">
              <a:rPr lang="en-US" smtClean="0"/>
              <a:pPr/>
              <a:t>12-Apr-24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D13E4B4-09D7-47A7-8251-29E460D12E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D13E4B4-09D7-47A7-8251-29E460D12EE8}"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4639AF7-9CC9-4173-BBAE-B7B15A550A95}" type="datetimeFigureOut">
              <a:rPr lang="en-US" smtClean="0"/>
              <a:pPr/>
              <a:t>12-Apr-24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D13E4B4-09D7-47A7-8251-29E460D12EE8}"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4639AF7-9CC9-4173-BBAE-B7B15A550A95}" type="datetimeFigureOut">
              <a:rPr lang="en-US" smtClean="0"/>
              <a:pPr/>
              <a:t>12-Apr-24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4639AF7-9CC9-4173-BBAE-B7B15A550A95}" type="datetimeFigureOut">
              <a:rPr lang="en-US" smtClean="0"/>
              <a:pPr/>
              <a:t>12-Apr-24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D13E4B4-09D7-47A7-8251-29E460D12EE8}"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amazon.com/MicroC-OS-II-Kernel-CD-ROM/dp/1578201039"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American_National_Standards_Institute" TargetMode="Externa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228601" y="935614"/>
            <a:ext cx="8763000" cy="49962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25000" dirty="0" smtClean="0">
                <a:ln>
                  <a:noFill/>
                </a:ln>
                <a:solidFill>
                  <a:srgbClr val="FF0000"/>
                </a:solidFill>
                <a:effectLst/>
                <a:latin typeface="Times New Roman" pitchFamily="18" charset="0"/>
                <a:ea typeface="Times New Roman" pitchFamily="18" charset="0"/>
                <a:cs typeface="Times New Roman" pitchFamily="18" charset="0"/>
              </a:rPr>
              <a:t>UNIT-IV </a:t>
            </a:r>
          </a:p>
          <a:p>
            <a:pPr marL="0" marR="0" lvl="0" indent="0" algn="ctr" defTabSz="914400" rtl="0" eaLnBrk="1" fontAlgn="base" latinLnBrk="0" hangingPunct="1">
              <a:lnSpc>
                <a:spcPct val="100000"/>
              </a:lnSpc>
              <a:spcBef>
                <a:spcPct val="0"/>
              </a:spcBef>
              <a:spcAft>
                <a:spcPct val="0"/>
              </a:spcAft>
              <a:buClrTx/>
              <a:buSzTx/>
              <a:buFontTx/>
              <a:buNone/>
              <a:tabLst/>
            </a:pPr>
            <a:endParaRPr lang="en-IN" sz="3600" b="1" baseline="-25000" dirty="0">
              <a:solidFill>
                <a:srgbClr val="FF0000"/>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2500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25000" dirty="0" err="1" smtClean="0">
                <a:ln>
                  <a:noFill/>
                </a:ln>
                <a:solidFill>
                  <a:srgbClr val="FF0000"/>
                </a:solidFill>
                <a:effectLst/>
                <a:latin typeface="Times New Roman" pitchFamily="18" charset="0"/>
                <a:ea typeface="Times New Roman" pitchFamily="18" charset="0"/>
                <a:cs typeface="Times New Roman" pitchFamily="18" charset="0"/>
              </a:rPr>
              <a:t>μCOS</a:t>
            </a:r>
            <a:r>
              <a:rPr kumimoji="0" lang="en-US" sz="3600" b="1" i="0" u="none" strike="noStrike" cap="none" normalizeH="0" baseline="-25000" dirty="0" smtClean="0">
                <a:ln>
                  <a:noFill/>
                </a:ln>
                <a:solidFill>
                  <a:srgbClr val="FF0000"/>
                </a:solidFill>
                <a:effectLst/>
                <a:latin typeface="Times New Roman" pitchFamily="18" charset="0"/>
                <a:ea typeface="Times New Roman" pitchFamily="18" charset="0"/>
                <a:cs typeface="Times New Roman" pitchFamily="18" charset="0"/>
              </a:rPr>
              <a:t> II OS 			 	07 Hours</a:t>
            </a:r>
          </a:p>
          <a:p>
            <a:pPr marL="0" marR="0" lvl="0" indent="0" algn="ctr" defTabSz="914400" rtl="0" eaLnBrk="1" fontAlgn="base" latinLnBrk="0" hangingPunct="1">
              <a:lnSpc>
                <a:spcPct val="100000"/>
              </a:lnSpc>
              <a:spcBef>
                <a:spcPct val="0"/>
              </a:spcBef>
              <a:spcAft>
                <a:spcPct val="0"/>
              </a:spcAft>
              <a:buClrTx/>
              <a:buSzTx/>
              <a:buFontTx/>
              <a:buNone/>
              <a:tabLst/>
            </a:pPr>
            <a:endParaRPr lang="en-IN" sz="3600" b="1" baseline="-25000" dirty="0" smtClean="0">
              <a:solidFill>
                <a:srgbClr val="FF0000"/>
              </a:solidFill>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IN" sz="3600" b="1" i="0" u="none" strike="noStrike" cap="none" normalizeH="0" baseline="-25000" dirty="0" smtClean="0">
              <a:ln>
                <a:noFill/>
              </a:ln>
              <a:solidFill>
                <a:srgbClr val="FF0000"/>
              </a:solidFill>
              <a:effectLst/>
              <a:latin typeface="Times New Roman" pitchFamily="18" charset="0"/>
              <a:cs typeface="Times New Roman" pitchFamily="18" charset="0"/>
            </a:endParaRPr>
          </a:p>
          <a:p>
            <a:pPr lvl="0" fontAlgn="base">
              <a:spcBef>
                <a:spcPct val="0"/>
              </a:spcBef>
              <a:spcAft>
                <a:spcPct val="0"/>
              </a:spcAft>
            </a:pPr>
            <a:r>
              <a:rPr lang="en-IN" sz="3600" b="1" baseline="-25000" dirty="0" smtClean="0">
                <a:solidFill>
                  <a:srgbClr val="FF0000"/>
                </a:solidFill>
                <a:latin typeface="Times New Roman" pitchFamily="18" charset="0"/>
                <a:cs typeface="Times New Roman" pitchFamily="18" charset="0"/>
              </a:rPr>
              <a:t>By </a:t>
            </a:r>
            <a:endParaRPr lang="en-US" sz="3600" b="1" dirty="0" smtClean="0">
              <a:latin typeface="Times New Roman" pitchFamily="18" charset="0"/>
              <a:cs typeface="Times New Roman" pitchFamily="18" charset="0"/>
            </a:endParaRPr>
          </a:p>
          <a:p>
            <a:pPr lvl="0" fontAlgn="base">
              <a:spcBef>
                <a:spcPct val="0"/>
              </a:spcBef>
              <a:spcAft>
                <a:spcPct val="0"/>
              </a:spcAft>
            </a:pPr>
            <a:r>
              <a:rPr lang="en-US" sz="3200" b="1" dirty="0" smtClean="0">
                <a:solidFill>
                  <a:srgbClr val="0070C0"/>
                </a:solidFill>
                <a:latin typeface="Times New Roman" pitchFamily="18" charset="0"/>
                <a:cs typeface="Times New Roman" pitchFamily="18" charset="0"/>
              </a:rPr>
              <a:t>Jean J. </a:t>
            </a:r>
            <a:r>
              <a:rPr lang="en-US" sz="3200" b="1" dirty="0" err="1" smtClean="0">
                <a:solidFill>
                  <a:srgbClr val="0070C0"/>
                </a:solidFill>
                <a:latin typeface="Times New Roman" pitchFamily="18" charset="0"/>
                <a:cs typeface="Times New Roman" pitchFamily="18" charset="0"/>
              </a:rPr>
              <a:t>Labrosse</a:t>
            </a:r>
            <a:r>
              <a:rPr lang="en-US" sz="3200" b="1" dirty="0" smtClean="0">
                <a:solidFill>
                  <a:srgbClr val="0070C0"/>
                </a:solidFill>
                <a:latin typeface="Times New Roman" pitchFamily="18" charset="0"/>
                <a:cs typeface="Times New Roman" pitchFamily="18" charset="0"/>
              </a:rPr>
              <a:t> – </a:t>
            </a:r>
          </a:p>
          <a:p>
            <a:pPr lvl="0" fontAlgn="base">
              <a:spcBef>
                <a:spcPct val="0"/>
              </a:spcBef>
              <a:spcAft>
                <a:spcPct val="0"/>
              </a:spcAft>
            </a:pPr>
            <a:r>
              <a:rPr lang="en-US" sz="3200" b="1" dirty="0" err="1" smtClean="0">
                <a:solidFill>
                  <a:srgbClr val="0070C0"/>
                </a:solidFill>
                <a:latin typeface="Times New Roman" pitchFamily="18" charset="0"/>
                <a:cs typeface="Times New Roman" pitchFamily="18" charset="0"/>
              </a:rPr>
              <a:t>MicroC</a:t>
            </a:r>
            <a:r>
              <a:rPr lang="en-US" sz="3200" b="1" dirty="0" smtClean="0">
                <a:solidFill>
                  <a:srgbClr val="0070C0"/>
                </a:solidFill>
                <a:latin typeface="Times New Roman" pitchFamily="18" charset="0"/>
                <a:cs typeface="Times New Roman" pitchFamily="18" charset="0"/>
              </a:rPr>
              <a:t> OS II_ The Real Time Kernel-CRC Press (2002)</a:t>
            </a:r>
          </a:p>
          <a:p>
            <a:pPr lvl="0" fontAlgn="base">
              <a:spcBef>
                <a:spcPct val="0"/>
              </a:spcBef>
              <a:spcAft>
                <a:spcPct val="0"/>
              </a:spcAft>
            </a:pPr>
            <a:endParaRPr kumimoji="0" lang="en-IN" sz="3200" b="1" i="0" u="none" strike="noStrike" cap="none" normalizeH="0" baseline="-25000" dirty="0" smtClean="0">
              <a:ln>
                <a:noFill/>
              </a:ln>
              <a:solidFill>
                <a:srgbClr val="0070C0"/>
              </a:solidFill>
              <a:effectLst/>
              <a:latin typeface="Times New Roman" pitchFamily="18" charset="0"/>
              <a:cs typeface="Times New Roman" pitchFamily="18" charset="0"/>
            </a:endParaRPr>
          </a:p>
          <a:p>
            <a:pPr lvl="0" fontAlgn="base">
              <a:spcBef>
                <a:spcPct val="0"/>
              </a:spcBef>
              <a:spcAft>
                <a:spcPct val="0"/>
              </a:spcAft>
            </a:pPr>
            <a:endParaRPr kumimoji="0" lang="en-US" sz="3200" b="1" i="0" u="none" strike="noStrike" cap="none" normalizeH="0" baseline="-2500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99157"/>
            <a:ext cx="8458200" cy="6001643"/>
          </a:xfrm>
          <a:prstGeom prst="rect">
            <a:avLst/>
          </a:prstGeom>
          <a:noFill/>
        </p:spPr>
        <p:txBody>
          <a:bodyPr wrap="square" rtlCol="0">
            <a:spAutoFit/>
          </a:bodyPr>
          <a:lstStyle/>
          <a:p>
            <a:pPr lvl="0" algn="ctr" eaLnBrk="0" fontAlgn="base" hangingPunct="0">
              <a:spcBef>
                <a:spcPct val="0"/>
              </a:spcBef>
              <a:spcAft>
                <a:spcPct val="0"/>
              </a:spcAft>
            </a:pP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Features of </a:t>
            </a:r>
            <a:r>
              <a:rPr kumimoji="0" lang="en-US" sz="24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μCOS</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II</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a:p>
            <a:pPr lvl="0" eaLnBrk="0" fontAlgn="base" hangingPunct="0">
              <a:spcBef>
                <a:spcPct val="0"/>
              </a:spcBef>
              <a:spcAft>
                <a:spcPct val="0"/>
              </a:spcAft>
            </a:pPr>
            <a:r>
              <a:rPr lang="en-US" sz="2000" b="1" dirty="0" smtClean="0"/>
              <a:t>The system user of </a:t>
            </a:r>
            <a:r>
              <a:rPr lang="en-US" sz="2000" b="1" dirty="0" err="1" smtClean="0"/>
              <a:t>μC</a:t>
            </a:r>
            <a:r>
              <a:rPr lang="en-US" sz="2000" b="1" dirty="0" smtClean="0"/>
              <a:t>/OS-II is able to control the tasks by using the following features</a:t>
            </a:r>
          </a:p>
          <a:p>
            <a:pPr lvl="0" eaLnBrk="0" fontAlgn="base" hangingPunct="0">
              <a:spcBef>
                <a:spcPct val="0"/>
              </a:spcBef>
              <a:spcAft>
                <a:spcPct val="0"/>
              </a:spcAft>
            </a:pPr>
            <a:endParaRPr lang="en-US" sz="2000" b="1" dirty="0" smtClean="0"/>
          </a:p>
          <a:p>
            <a:pPr marL="457200">
              <a:buFont typeface="Arial" pitchFamily="34" charset="0"/>
              <a:buChar char="•"/>
            </a:pPr>
            <a:r>
              <a:rPr lang="en-US" sz="2000" dirty="0" smtClean="0"/>
              <a:t>Task feature.</a:t>
            </a:r>
          </a:p>
          <a:p>
            <a:pPr marL="457200">
              <a:buFont typeface="Arial" pitchFamily="34" charset="0"/>
              <a:buChar char="•"/>
            </a:pPr>
            <a:r>
              <a:rPr lang="en-US" sz="2000" dirty="0" smtClean="0"/>
              <a:t>Task creation.</a:t>
            </a:r>
          </a:p>
          <a:p>
            <a:pPr marL="457200">
              <a:buFont typeface="Arial" pitchFamily="34" charset="0"/>
              <a:buChar char="•"/>
            </a:pPr>
            <a:r>
              <a:rPr lang="en-US" sz="2000" dirty="0" smtClean="0"/>
              <a:t>Task stack &amp; stack checking.</a:t>
            </a:r>
          </a:p>
          <a:p>
            <a:pPr marL="457200">
              <a:buFont typeface="Arial" pitchFamily="34" charset="0"/>
              <a:buChar char="•"/>
            </a:pPr>
            <a:r>
              <a:rPr lang="en-US" sz="2000" dirty="0" smtClean="0"/>
              <a:t>Task deletion.</a:t>
            </a:r>
          </a:p>
          <a:p>
            <a:pPr marL="457200">
              <a:buFont typeface="Arial" pitchFamily="34" charset="0"/>
              <a:buChar char="•"/>
            </a:pPr>
            <a:r>
              <a:rPr lang="en-US" sz="2000" dirty="0" smtClean="0"/>
              <a:t>Change a task's priority.</a:t>
            </a:r>
          </a:p>
          <a:p>
            <a:pPr marL="457200">
              <a:buFont typeface="Arial" pitchFamily="34" charset="0"/>
              <a:buChar char="•"/>
            </a:pPr>
            <a:r>
              <a:rPr lang="en-US" sz="2000" dirty="0" smtClean="0"/>
              <a:t>Suspend and resume a task.</a:t>
            </a:r>
          </a:p>
          <a:p>
            <a:pPr marL="457200">
              <a:buFont typeface="Arial" pitchFamily="34" charset="0"/>
              <a:buChar char="•"/>
            </a:pPr>
            <a:r>
              <a:rPr lang="en-US" sz="2000" dirty="0" smtClean="0"/>
              <a:t>Get information about a task.</a:t>
            </a:r>
          </a:p>
          <a:p>
            <a:pPr marL="457200">
              <a:buFont typeface="Arial" pitchFamily="34" charset="0"/>
              <a:buChar char="•"/>
            </a:pPr>
            <a:r>
              <a:rPr lang="en-US" sz="2000" dirty="0" smtClean="0"/>
              <a:t>Semaphores</a:t>
            </a:r>
          </a:p>
          <a:p>
            <a:pPr marL="457200">
              <a:buFont typeface="Arial" pitchFamily="34" charset="0"/>
              <a:buChar char="•"/>
            </a:pPr>
            <a:r>
              <a:rPr lang="en-US" sz="2000" dirty="0" smtClean="0"/>
              <a:t>Mutual exclusion semaphores (to reduce priority inversions)</a:t>
            </a:r>
          </a:p>
          <a:p>
            <a:pPr marL="457200">
              <a:buFont typeface="Arial" pitchFamily="34" charset="0"/>
              <a:buChar char="•"/>
            </a:pPr>
            <a:r>
              <a:rPr lang="en-US" sz="2000" dirty="0" smtClean="0"/>
              <a:t>Event flags.</a:t>
            </a:r>
          </a:p>
          <a:p>
            <a:pPr marL="457200">
              <a:buFont typeface="Arial" pitchFamily="34" charset="0"/>
              <a:buChar char="•"/>
            </a:pPr>
            <a:r>
              <a:rPr lang="en-US" sz="2000" dirty="0" smtClean="0"/>
              <a:t>Message mailboxes.</a:t>
            </a:r>
          </a:p>
          <a:p>
            <a:pPr marL="457200">
              <a:buFont typeface="Arial" pitchFamily="34" charset="0"/>
              <a:buChar char="•"/>
            </a:pPr>
            <a:r>
              <a:rPr lang="en-US" sz="2000" dirty="0" smtClean="0"/>
              <a:t>Message queues.</a:t>
            </a:r>
          </a:p>
          <a:p>
            <a:pPr marL="457200">
              <a:buFont typeface="Arial" pitchFamily="34" charset="0"/>
              <a:buChar char="•"/>
            </a:pPr>
            <a:r>
              <a:rPr lang="en-US" sz="2000" dirty="0" smtClean="0"/>
              <a:t>Timer management.</a:t>
            </a:r>
          </a:p>
          <a:p>
            <a:pPr marL="457200">
              <a:buFont typeface="Arial" pitchFamily="34" charset="0"/>
              <a:buChar char="•"/>
            </a:pPr>
            <a:r>
              <a:rPr lang="en-US" sz="2000" dirty="0" smtClean="0"/>
              <a:t>Task management (create, delete, change priority, suspend/resume, etc.)</a:t>
            </a:r>
          </a:p>
          <a:p>
            <a:pPr marL="457200">
              <a:buFont typeface="Arial" pitchFamily="34" charset="0"/>
              <a:buChar char="•"/>
            </a:pPr>
            <a:r>
              <a:rPr lang="en-US" sz="2000" dirty="0" smtClean="0"/>
              <a:t>Fixed-sized memory block management.</a:t>
            </a:r>
            <a:endPar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305800" cy="6863417"/>
          </a:xfrm>
          <a:prstGeom prst="rect">
            <a:avLst/>
          </a:prstGeom>
          <a:noFill/>
        </p:spPr>
        <p:txBody>
          <a:bodyPr wrap="square" rtlCol="0">
            <a:spAutoFit/>
          </a:bodyPr>
          <a:lstStyle/>
          <a:p>
            <a:pPr lvl="0" algn="ctr" eaLnBrk="0" fontAlgn="base" hangingPunct="0">
              <a:spcBef>
                <a:spcPct val="0"/>
              </a:spcBef>
              <a:spcAft>
                <a:spcPct val="0"/>
              </a:spcAft>
            </a:pPr>
            <a:r>
              <a:rPr kumimoji="0" lang="en-US" sz="3200" b="0" i="0" u="none" strike="noStrike" cap="none" normalizeH="0" baseline="0" dirty="0" smtClean="0">
                <a:ln>
                  <a:noFill/>
                </a:ln>
                <a:effectLst/>
                <a:latin typeface="Times New Roman" pitchFamily="18" charset="0"/>
                <a:ea typeface="Times New Roman" pitchFamily="18" charset="0"/>
                <a:cs typeface="Times New Roman" pitchFamily="18" charset="0"/>
              </a:rPr>
              <a:t>Kernel structure features</a:t>
            </a:r>
          </a:p>
          <a:p>
            <a:pPr lvl="0" algn="ctr" eaLnBrk="0" fontAlgn="base" hangingPunct="0">
              <a:spcBef>
                <a:spcPct val="0"/>
              </a:spcBef>
              <a:spcAft>
                <a:spcPct val="0"/>
              </a:spcAft>
            </a:pPr>
            <a:endPar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342900" lvl="0" indent="-342900" eaLnBrk="0" fontAlgn="base" hangingPunct="0">
              <a:spcBef>
                <a:spcPct val="0"/>
              </a:spcBef>
              <a:spcAft>
                <a:spcPct val="0"/>
              </a:spcAft>
              <a:buFont typeface="Arial" pitchFamily="34" charset="0"/>
              <a:buChar char="•"/>
            </a:pPr>
            <a:r>
              <a:rPr lang="en-US" sz="2400" spc="-5" dirty="0" err="1" smtClean="0">
                <a:latin typeface="Arial MT"/>
                <a:cs typeface="Arial MT"/>
              </a:rPr>
              <a:t>Preemptible</a:t>
            </a:r>
            <a:r>
              <a:rPr lang="en-US" sz="2400" spc="-5" dirty="0" smtClean="0">
                <a:latin typeface="Arial MT"/>
                <a:cs typeface="Arial MT"/>
              </a:rPr>
              <a:t> priority-driven real-time </a:t>
            </a:r>
            <a:r>
              <a:rPr lang="en-US" sz="2400" spc="-350" dirty="0" smtClean="0">
                <a:latin typeface="Arial MT"/>
                <a:cs typeface="Arial MT"/>
              </a:rPr>
              <a:t> </a:t>
            </a:r>
            <a:r>
              <a:rPr lang="en-US" sz="2400" dirty="0" smtClean="0">
                <a:latin typeface="Arial MT"/>
                <a:cs typeface="Arial MT"/>
              </a:rPr>
              <a:t>scheduling.</a:t>
            </a:r>
          </a:p>
          <a:p>
            <a:pPr marL="342900" lvl="0" indent="-342900" eaLnBrk="0" fontAlgn="base" hangingPunct="0">
              <a:spcBef>
                <a:spcPct val="0"/>
              </a:spcBef>
              <a:spcAft>
                <a:spcPct val="0"/>
              </a:spcAft>
              <a:buFont typeface="Arial" pitchFamily="34" charset="0"/>
              <a:buChar char="•"/>
            </a:pPr>
            <a:endParaRPr lang="en-US" sz="2400"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spc="-5" dirty="0" smtClean="0">
                <a:latin typeface="Arial MT"/>
                <a:cs typeface="Arial MT"/>
              </a:rPr>
              <a:t>64</a:t>
            </a:r>
            <a:r>
              <a:rPr lang="en-US" sz="2400" spc="-15" dirty="0" smtClean="0">
                <a:latin typeface="Arial MT"/>
                <a:cs typeface="Arial MT"/>
              </a:rPr>
              <a:t> </a:t>
            </a:r>
            <a:r>
              <a:rPr lang="en-US" sz="2400" spc="-5" dirty="0" smtClean="0">
                <a:latin typeface="Arial MT"/>
                <a:cs typeface="Arial MT"/>
              </a:rPr>
              <a:t>priority</a:t>
            </a:r>
            <a:r>
              <a:rPr lang="en-US" sz="2400" spc="-10" dirty="0" smtClean="0">
                <a:latin typeface="Arial MT"/>
                <a:cs typeface="Arial MT"/>
              </a:rPr>
              <a:t> </a:t>
            </a:r>
            <a:r>
              <a:rPr lang="en-US" sz="2400" spc="-5" dirty="0" smtClean="0">
                <a:latin typeface="Arial MT"/>
                <a:cs typeface="Arial MT"/>
              </a:rPr>
              <a:t>levels</a:t>
            </a:r>
            <a:r>
              <a:rPr lang="en-US" sz="2400" spc="-10" dirty="0" smtClean="0">
                <a:latin typeface="Arial MT"/>
                <a:cs typeface="Arial MT"/>
              </a:rPr>
              <a:t> </a:t>
            </a:r>
            <a:r>
              <a:rPr lang="en-US" sz="2400" spc="-5" dirty="0" smtClean="0">
                <a:latin typeface="Arial MT"/>
                <a:cs typeface="Arial MT"/>
              </a:rPr>
              <a:t>(max</a:t>
            </a:r>
            <a:r>
              <a:rPr lang="en-US" sz="2400" spc="-10" dirty="0" smtClean="0">
                <a:latin typeface="Arial MT"/>
                <a:cs typeface="Arial MT"/>
              </a:rPr>
              <a:t> </a:t>
            </a:r>
            <a:r>
              <a:rPr lang="en-US" sz="2400" spc="-5" dirty="0" smtClean="0">
                <a:latin typeface="Arial MT"/>
                <a:cs typeface="Arial MT"/>
              </a:rPr>
              <a:t>64</a:t>
            </a:r>
            <a:r>
              <a:rPr lang="en-US" sz="2400" spc="-10" dirty="0" smtClean="0">
                <a:latin typeface="Arial MT"/>
                <a:cs typeface="Arial MT"/>
              </a:rPr>
              <a:t> </a:t>
            </a:r>
            <a:r>
              <a:rPr lang="en-US" sz="2400" spc="-5" dirty="0" smtClean="0">
                <a:latin typeface="Arial MT"/>
                <a:cs typeface="Arial MT"/>
              </a:rPr>
              <a:t>tasks)</a:t>
            </a:r>
          </a:p>
          <a:p>
            <a:pPr marL="342900" lvl="0" indent="-342900" eaLnBrk="0" fontAlgn="base" hangingPunct="0">
              <a:spcBef>
                <a:spcPct val="0"/>
              </a:spcBef>
              <a:spcAft>
                <a:spcPct val="0"/>
              </a:spcAft>
              <a:buFont typeface="Arial" pitchFamily="34" charset="0"/>
              <a:buChar char="•"/>
            </a:pPr>
            <a:endParaRPr lang="en-US" sz="2400" spc="-5"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spc="-5" dirty="0" smtClean="0">
                <a:latin typeface="Arial MT"/>
                <a:cs typeface="Arial MT"/>
              </a:rPr>
              <a:t>8</a:t>
            </a:r>
            <a:r>
              <a:rPr lang="en-US" sz="2400" spc="-15" dirty="0" smtClean="0">
                <a:latin typeface="Arial MT"/>
                <a:cs typeface="Arial MT"/>
              </a:rPr>
              <a:t> </a:t>
            </a:r>
            <a:r>
              <a:rPr lang="en-US" sz="2400" spc="-5" dirty="0" smtClean="0">
                <a:latin typeface="Arial MT"/>
                <a:cs typeface="Arial MT"/>
              </a:rPr>
              <a:t>reserved</a:t>
            </a:r>
            <a:r>
              <a:rPr lang="en-US" sz="2400" spc="-15" dirty="0" smtClean="0">
                <a:latin typeface="Arial MT"/>
                <a:cs typeface="Arial MT"/>
              </a:rPr>
              <a:t> </a:t>
            </a:r>
            <a:r>
              <a:rPr lang="en-US" sz="2400" dirty="0" smtClean="0">
                <a:latin typeface="Arial MT"/>
                <a:cs typeface="Arial MT"/>
              </a:rPr>
              <a:t>for</a:t>
            </a:r>
            <a:r>
              <a:rPr lang="en-US" sz="2400" spc="-10" dirty="0" smtClean="0">
                <a:latin typeface="Arial MT"/>
                <a:cs typeface="Arial MT"/>
              </a:rPr>
              <a:t> </a:t>
            </a:r>
            <a:r>
              <a:rPr lang="en-US" sz="2400" i="1" spc="-5" dirty="0" err="1" smtClean="0">
                <a:latin typeface="Arial"/>
                <a:cs typeface="Arial"/>
              </a:rPr>
              <a:t>u</a:t>
            </a:r>
            <a:r>
              <a:rPr lang="en-US" sz="2400" spc="-5" dirty="0" err="1" smtClean="0">
                <a:latin typeface="Arial MT"/>
                <a:cs typeface="Arial MT"/>
              </a:rPr>
              <a:t>C</a:t>
            </a:r>
            <a:r>
              <a:rPr lang="en-US" sz="2400" spc="-5" dirty="0" smtClean="0">
                <a:latin typeface="Arial MT"/>
                <a:cs typeface="Arial MT"/>
              </a:rPr>
              <a:t>/OS-II</a:t>
            </a:r>
          </a:p>
          <a:p>
            <a:pPr marL="342900" lvl="0" indent="-342900" eaLnBrk="0" fontAlgn="base" hangingPunct="0">
              <a:spcBef>
                <a:spcPct val="0"/>
              </a:spcBef>
              <a:spcAft>
                <a:spcPct val="0"/>
              </a:spcAft>
              <a:buFont typeface="Arial" pitchFamily="34" charset="0"/>
              <a:buChar char="•"/>
            </a:pPr>
            <a:endParaRPr lang="en-US" sz="2400" spc="-5"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spc="-5" dirty="0" smtClean="0">
                <a:latin typeface="Arial MT"/>
                <a:cs typeface="Arial MT"/>
              </a:rPr>
              <a:t>Each</a:t>
            </a:r>
            <a:r>
              <a:rPr lang="en-US" sz="2400" spc="-10" dirty="0" smtClean="0">
                <a:latin typeface="Arial MT"/>
                <a:cs typeface="Arial MT"/>
              </a:rPr>
              <a:t> </a:t>
            </a:r>
            <a:r>
              <a:rPr lang="en-US" sz="2400" spc="-5" dirty="0" smtClean="0">
                <a:latin typeface="Arial MT"/>
                <a:cs typeface="Arial MT"/>
              </a:rPr>
              <a:t>task</a:t>
            </a:r>
            <a:r>
              <a:rPr lang="en-US" sz="2400" spc="-10" dirty="0" smtClean="0">
                <a:latin typeface="Arial MT"/>
                <a:cs typeface="Arial MT"/>
              </a:rPr>
              <a:t> </a:t>
            </a:r>
            <a:r>
              <a:rPr lang="en-US" sz="2400" spc="-5" dirty="0" smtClean="0">
                <a:latin typeface="Arial MT"/>
                <a:cs typeface="Arial MT"/>
              </a:rPr>
              <a:t>is</a:t>
            </a:r>
            <a:r>
              <a:rPr lang="en-US" sz="2400" spc="-10" dirty="0" smtClean="0">
                <a:latin typeface="Arial MT"/>
                <a:cs typeface="Arial MT"/>
              </a:rPr>
              <a:t> </a:t>
            </a:r>
            <a:r>
              <a:rPr lang="en-US" sz="2400" spc="-5" dirty="0" smtClean="0">
                <a:latin typeface="Arial MT"/>
                <a:cs typeface="Arial MT"/>
              </a:rPr>
              <a:t>an infinite</a:t>
            </a:r>
            <a:r>
              <a:rPr lang="en-US" sz="2400" spc="-10" dirty="0" smtClean="0">
                <a:latin typeface="Arial MT"/>
                <a:cs typeface="Arial MT"/>
              </a:rPr>
              <a:t> loop.</a:t>
            </a:r>
          </a:p>
          <a:p>
            <a:pPr marL="342900" lvl="0" indent="-342900" eaLnBrk="0" fontAlgn="base" hangingPunct="0">
              <a:spcBef>
                <a:spcPct val="0"/>
              </a:spcBef>
              <a:spcAft>
                <a:spcPct val="0"/>
              </a:spcAft>
              <a:buFont typeface="Arial" pitchFamily="34" charset="0"/>
              <a:buChar char="•"/>
            </a:pPr>
            <a:endParaRPr lang="en-US" sz="2400" spc="-10"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dirty="0" smtClean="0">
                <a:latin typeface="Arial MT"/>
                <a:cs typeface="Arial MT"/>
              </a:rPr>
              <a:t>Deterministic</a:t>
            </a:r>
            <a:r>
              <a:rPr lang="en-US" sz="2400" spc="-20" dirty="0" smtClean="0">
                <a:latin typeface="Arial MT"/>
                <a:cs typeface="Arial MT"/>
              </a:rPr>
              <a:t> </a:t>
            </a:r>
            <a:r>
              <a:rPr lang="en-US" sz="2400" dirty="0" smtClean="0">
                <a:latin typeface="Arial MT"/>
                <a:cs typeface="Arial MT"/>
              </a:rPr>
              <a:t>execution</a:t>
            </a:r>
            <a:r>
              <a:rPr lang="en-US" sz="2400" spc="-20" dirty="0" smtClean="0">
                <a:latin typeface="Arial MT"/>
                <a:cs typeface="Arial MT"/>
              </a:rPr>
              <a:t> </a:t>
            </a:r>
            <a:r>
              <a:rPr lang="en-US" sz="2400" dirty="0" smtClean="0">
                <a:latin typeface="Arial MT"/>
                <a:cs typeface="Arial MT"/>
              </a:rPr>
              <a:t>times</a:t>
            </a:r>
            <a:r>
              <a:rPr lang="en-US" sz="2400" spc="-20" dirty="0" smtClean="0">
                <a:latin typeface="Arial MT"/>
                <a:cs typeface="Arial MT"/>
              </a:rPr>
              <a:t> </a:t>
            </a:r>
            <a:r>
              <a:rPr lang="en-US" sz="2400" dirty="0" smtClean="0">
                <a:latin typeface="Arial MT"/>
                <a:cs typeface="Arial MT"/>
              </a:rPr>
              <a:t>for</a:t>
            </a:r>
            <a:r>
              <a:rPr lang="en-US" sz="2400" spc="-15" dirty="0" smtClean="0">
                <a:latin typeface="Arial MT"/>
                <a:cs typeface="Arial MT"/>
              </a:rPr>
              <a:t> </a:t>
            </a:r>
            <a:r>
              <a:rPr lang="en-US" sz="2400" dirty="0" smtClean="0">
                <a:latin typeface="Arial MT"/>
                <a:cs typeface="Arial MT"/>
              </a:rPr>
              <a:t>most</a:t>
            </a:r>
          </a:p>
          <a:p>
            <a:pPr marL="342900" lvl="0" indent="-342900" eaLnBrk="0" fontAlgn="base" hangingPunct="0">
              <a:spcBef>
                <a:spcPct val="0"/>
              </a:spcBef>
              <a:spcAft>
                <a:spcPct val="0"/>
              </a:spcAft>
              <a:buFont typeface="Arial" pitchFamily="34" charset="0"/>
              <a:buChar char="•"/>
            </a:pPr>
            <a:endParaRPr lang="en-US" sz="2400"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i="1" dirty="0" err="1" smtClean="0">
                <a:latin typeface="Arial"/>
                <a:cs typeface="Arial"/>
              </a:rPr>
              <a:t>u</a:t>
            </a:r>
            <a:r>
              <a:rPr lang="en-US" sz="2400" dirty="0" err="1" smtClean="0">
                <a:latin typeface="Arial MT"/>
                <a:cs typeface="Arial MT"/>
              </a:rPr>
              <a:t>C</a:t>
            </a:r>
            <a:r>
              <a:rPr lang="en-US" sz="2400" dirty="0" smtClean="0">
                <a:latin typeface="Arial MT"/>
                <a:cs typeface="Arial MT"/>
              </a:rPr>
              <a:t>/OS-II</a:t>
            </a:r>
            <a:r>
              <a:rPr lang="en-US" sz="2400" spc="-15" dirty="0" smtClean="0">
                <a:latin typeface="Arial MT"/>
                <a:cs typeface="Arial MT"/>
              </a:rPr>
              <a:t> </a:t>
            </a:r>
            <a:r>
              <a:rPr lang="en-US" sz="2400" dirty="0" smtClean="0">
                <a:latin typeface="Arial MT"/>
                <a:cs typeface="Arial MT"/>
              </a:rPr>
              <a:t>functions</a:t>
            </a:r>
            <a:r>
              <a:rPr lang="en-US" sz="2400" spc="-15" dirty="0" smtClean="0">
                <a:latin typeface="Arial MT"/>
                <a:cs typeface="Arial MT"/>
              </a:rPr>
              <a:t> </a:t>
            </a:r>
            <a:r>
              <a:rPr lang="en-US" sz="2400" dirty="0" smtClean="0">
                <a:latin typeface="Arial MT"/>
                <a:cs typeface="Arial MT"/>
              </a:rPr>
              <a:t>and</a:t>
            </a:r>
            <a:r>
              <a:rPr lang="en-US" sz="2400" spc="-15" dirty="0" smtClean="0">
                <a:latin typeface="Arial MT"/>
                <a:cs typeface="Arial MT"/>
              </a:rPr>
              <a:t> </a:t>
            </a:r>
            <a:r>
              <a:rPr lang="en-US" sz="2400" spc="-5" dirty="0" smtClean="0">
                <a:latin typeface="Arial MT"/>
                <a:cs typeface="Arial MT"/>
              </a:rPr>
              <a:t>services.</a:t>
            </a:r>
          </a:p>
          <a:p>
            <a:pPr marL="342900" lvl="0" indent="-342900" eaLnBrk="0" fontAlgn="base" hangingPunct="0">
              <a:spcBef>
                <a:spcPct val="0"/>
              </a:spcBef>
              <a:spcAft>
                <a:spcPct val="0"/>
              </a:spcAft>
              <a:buFont typeface="Arial" pitchFamily="34" charset="0"/>
              <a:buChar char="•"/>
            </a:pPr>
            <a:endParaRPr lang="en-US" sz="2400" spc="-5" dirty="0" smtClean="0">
              <a:latin typeface="Arial MT"/>
              <a:cs typeface="Arial MT"/>
            </a:endParaRPr>
          </a:p>
          <a:p>
            <a:pPr marL="342900" lvl="0" indent="-342900" eaLnBrk="0" fontAlgn="base" hangingPunct="0">
              <a:spcBef>
                <a:spcPct val="0"/>
              </a:spcBef>
              <a:spcAft>
                <a:spcPct val="0"/>
              </a:spcAft>
              <a:buFont typeface="Arial" pitchFamily="34" charset="0"/>
              <a:buChar char="•"/>
            </a:pPr>
            <a:r>
              <a:rPr lang="en-US" sz="2400" dirty="0" smtClean="0">
                <a:latin typeface="Arial MT"/>
                <a:cs typeface="Arial MT"/>
              </a:rPr>
              <a:t>Nested</a:t>
            </a:r>
            <a:r>
              <a:rPr lang="en-US" sz="2400" spc="-20" dirty="0" smtClean="0">
                <a:latin typeface="Arial MT"/>
                <a:cs typeface="Arial MT"/>
              </a:rPr>
              <a:t> </a:t>
            </a:r>
            <a:r>
              <a:rPr lang="en-US" sz="2400" dirty="0" smtClean="0">
                <a:latin typeface="Arial MT"/>
                <a:cs typeface="Arial MT"/>
              </a:rPr>
              <a:t>interrupts</a:t>
            </a:r>
            <a:r>
              <a:rPr lang="en-US" sz="2400" spc="-15" dirty="0" smtClean="0">
                <a:latin typeface="Arial MT"/>
                <a:cs typeface="Arial MT"/>
              </a:rPr>
              <a:t> </a:t>
            </a:r>
            <a:r>
              <a:rPr lang="en-US" sz="2400" dirty="0" smtClean="0">
                <a:latin typeface="Arial MT"/>
                <a:cs typeface="Arial MT"/>
              </a:rPr>
              <a:t>could</a:t>
            </a:r>
            <a:r>
              <a:rPr lang="en-US" sz="2400" spc="-20" dirty="0" smtClean="0">
                <a:latin typeface="Arial MT"/>
                <a:cs typeface="Arial MT"/>
              </a:rPr>
              <a:t> </a:t>
            </a:r>
            <a:r>
              <a:rPr lang="en-US" sz="2400" dirty="0" smtClean="0">
                <a:latin typeface="Arial MT"/>
                <a:cs typeface="Arial MT"/>
              </a:rPr>
              <a:t>go</a:t>
            </a:r>
            <a:r>
              <a:rPr lang="en-US" sz="2400" spc="-15" dirty="0" smtClean="0">
                <a:latin typeface="Arial MT"/>
                <a:cs typeface="Arial MT"/>
              </a:rPr>
              <a:t> </a:t>
            </a:r>
            <a:r>
              <a:rPr lang="en-US" sz="2400" dirty="0" smtClean="0">
                <a:latin typeface="Arial MT"/>
                <a:cs typeface="Arial MT"/>
              </a:rPr>
              <a:t>up</a:t>
            </a:r>
            <a:r>
              <a:rPr lang="en-US" sz="2400" spc="-20" dirty="0" smtClean="0">
                <a:latin typeface="Arial MT"/>
                <a:cs typeface="Arial MT"/>
              </a:rPr>
              <a:t> </a:t>
            </a:r>
            <a:r>
              <a:rPr lang="en-US" sz="2400" dirty="0" smtClean="0">
                <a:latin typeface="Arial MT"/>
                <a:cs typeface="Arial MT"/>
              </a:rPr>
              <a:t>to</a:t>
            </a:r>
            <a:r>
              <a:rPr lang="en-US" sz="2400" spc="-15" dirty="0" smtClean="0">
                <a:latin typeface="Arial MT"/>
                <a:cs typeface="Arial MT"/>
              </a:rPr>
              <a:t> </a:t>
            </a:r>
            <a:r>
              <a:rPr lang="en-US" sz="2400" dirty="0" smtClean="0">
                <a:latin typeface="Arial MT"/>
                <a:cs typeface="Arial MT"/>
              </a:rPr>
              <a:t>256 </a:t>
            </a:r>
            <a:r>
              <a:rPr lang="en-US" sz="2400" spc="-345" dirty="0" smtClean="0">
                <a:latin typeface="Arial MT"/>
                <a:cs typeface="Arial MT"/>
              </a:rPr>
              <a:t> </a:t>
            </a:r>
            <a:r>
              <a:rPr lang="en-US" sz="2400" dirty="0" smtClean="0">
                <a:latin typeface="Arial MT"/>
                <a:cs typeface="Arial MT"/>
              </a:rPr>
              <a:t>levels.</a:t>
            </a: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lvl="0" eaLnBrk="0" fontAlgn="base" hangingPunct="0">
              <a:spcBef>
                <a:spcPct val="0"/>
              </a:spcBef>
              <a:spcAft>
                <a:spcPct val="0"/>
              </a:spcAft>
            </a:pPr>
            <a:endPar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8600"/>
            <a:ext cx="8763000" cy="6186309"/>
          </a:xfrm>
          <a:prstGeom prst="rect">
            <a:avLst/>
          </a:prstGeom>
          <a:noFill/>
        </p:spPr>
        <p:txBody>
          <a:bodyPr wrap="square" rtlCol="0">
            <a:spAutoFit/>
          </a:bodyPr>
          <a:lstStyle/>
          <a:p>
            <a:pPr lvl="0" algn="ctr"/>
            <a:r>
              <a:rPr lang="en-US" sz="2400" b="1" dirty="0" smtClean="0">
                <a:solidFill>
                  <a:srgbClr val="FF0000"/>
                </a:solidFill>
              </a:rPr>
              <a:t> </a:t>
            </a:r>
            <a:r>
              <a:rPr lang="en-US" sz="2400" b="1" dirty="0" smtClean="0">
                <a:solidFill>
                  <a:srgbClr val="FF0000"/>
                </a:solidFill>
                <a:latin typeface="Times New Roman" pitchFamily="18" charset="0"/>
                <a:ea typeface="Times New Roman" pitchFamily="18" charset="0"/>
                <a:cs typeface="Times New Roman" pitchFamily="18" charset="0"/>
              </a:rPr>
              <a:t>Kernel structure</a:t>
            </a:r>
          </a:p>
          <a:p>
            <a:pPr algn="ctr"/>
            <a:r>
              <a:rPr lang="en-US" sz="2400" b="1" dirty="0" smtClean="0">
                <a:solidFill>
                  <a:srgbClr val="FF0000"/>
                </a:solidFill>
              </a:rPr>
              <a:t>1. Critical Sections</a:t>
            </a:r>
          </a:p>
          <a:p>
            <a:pPr>
              <a:buFont typeface="Arial" pitchFamily="34" charset="0"/>
              <a:buChar char="•"/>
            </a:pPr>
            <a:r>
              <a:rPr lang="en-US" sz="2400" dirty="0" smtClean="0"/>
              <a:t>Def: </a:t>
            </a:r>
            <a:r>
              <a:rPr lang="en-US" sz="2400" b="1" dirty="0" smtClean="0">
                <a:solidFill>
                  <a:srgbClr val="FF0000"/>
                </a:solidFill>
              </a:rPr>
              <a:t>Critical Sections:  </a:t>
            </a:r>
            <a:r>
              <a:rPr lang="en-US" sz="2400" dirty="0" smtClean="0"/>
              <a:t>When more than one processes access a same code segment that segment is known </a:t>
            </a:r>
            <a:r>
              <a:rPr lang="en-US" sz="2400" dirty="0" smtClean="0">
                <a:solidFill>
                  <a:srgbClr val="FF0000"/>
                </a:solidFill>
              </a:rPr>
              <a:t>as critical section</a:t>
            </a:r>
            <a:r>
              <a:rPr lang="en-US" sz="2400" dirty="0" smtClean="0"/>
              <a:t>.</a:t>
            </a:r>
          </a:p>
          <a:p>
            <a:pPr>
              <a:buFont typeface="Arial" pitchFamily="34" charset="0"/>
              <a:buChar char="•"/>
            </a:pPr>
            <a:endParaRPr lang="en-US" sz="2000" dirty="0" smtClean="0"/>
          </a:p>
          <a:p>
            <a:pPr>
              <a:buFont typeface="Arial" pitchFamily="34" charset="0"/>
              <a:buChar char="•"/>
            </a:pPr>
            <a:r>
              <a:rPr lang="en-US" sz="2000" dirty="0" smtClean="0"/>
              <a:t>A critical section contains </a:t>
            </a:r>
            <a:r>
              <a:rPr lang="en-US" sz="2000" b="1" dirty="0" smtClean="0"/>
              <a:t>shared variables or resources which are needed to be synchronized to maintain consistency of data variable</a:t>
            </a:r>
            <a:r>
              <a:rPr lang="en-US" sz="2000" dirty="0" smtClean="0"/>
              <a:t>.</a:t>
            </a:r>
          </a:p>
          <a:p>
            <a:pPr>
              <a:buFont typeface="Arial" pitchFamily="34" charset="0"/>
              <a:buChar char="•"/>
            </a:pPr>
            <a:endParaRPr lang="en-US" sz="2000" b="1" dirty="0" smtClean="0">
              <a:solidFill>
                <a:srgbClr val="FF0000"/>
              </a:solidFill>
            </a:endParaRPr>
          </a:p>
          <a:p>
            <a:pPr>
              <a:buFont typeface="Arial" pitchFamily="34" charset="0"/>
              <a:buChar char="•"/>
            </a:pPr>
            <a:r>
              <a:rPr lang="en-US" sz="2000" dirty="0" smtClean="0"/>
              <a:t> The µC/OS-II real-time kernel disable interrupts in order to access critical sections of code, and re-enable interrupts when done.</a:t>
            </a:r>
          </a:p>
          <a:p>
            <a:endParaRPr lang="en-US" sz="2000" dirty="0" smtClean="0"/>
          </a:p>
          <a:p>
            <a:pPr>
              <a:buFont typeface="Arial" pitchFamily="34" charset="0"/>
              <a:buChar char="•"/>
            </a:pPr>
            <a:r>
              <a:rPr lang="en-US" sz="2000" dirty="0" smtClean="0"/>
              <a:t> This allows µC/OS-II to protect critical code from being entered simultaneously from either multiple tasks or ISRs. </a:t>
            </a:r>
          </a:p>
          <a:p>
            <a:endParaRPr lang="en-US" sz="2000" dirty="0" smtClean="0"/>
          </a:p>
          <a:p>
            <a:pPr>
              <a:buFont typeface="Arial" pitchFamily="34" charset="0"/>
              <a:buChar char="•"/>
            </a:pPr>
            <a:r>
              <a:rPr lang="en-US" sz="2000" b="1" dirty="0" smtClean="0"/>
              <a:t>The interrupt disable time </a:t>
            </a:r>
            <a:r>
              <a:rPr lang="en-US" sz="2000" dirty="0" smtClean="0"/>
              <a:t>is one of the most important specifications because it affects the responsiveness of your system to real-time events.</a:t>
            </a:r>
          </a:p>
          <a:p>
            <a:pPr>
              <a:buFont typeface="Arial" pitchFamily="34" charset="0"/>
              <a:buChar char="•"/>
            </a:pPr>
            <a:endParaRPr lang="en-US" sz="2000" dirty="0" smtClean="0"/>
          </a:p>
          <a:p>
            <a:pPr>
              <a:buFont typeface="Arial" pitchFamily="34" charset="0"/>
              <a:buChar char="•"/>
            </a:pPr>
            <a:r>
              <a:rPr lang="en-US" sz="2000" dirty="0" smtClean="0"/>
              <a:t> </a:t>
            </a:r>
            <a:r>
              <a:rPr lang="en-US" sz="2000" b="1" dirty="0" smtClean="0"/>
              <a:t>µC/OS-II tries to keep the interrupt disable time to a minimum</a:t>
            </a:r>
            <a:r>
              <a:rPr lang="en-US" sz="2000" dirty="0" smtClean="0"/>
              <a:t>.</a:t>
            </a:r>
          </a:p>
          <a:p>
            <a:pPr>
              <a:buFont typeface="Arial" pitchFamily="34" charset="0"/>
              <a:buChar char="•"/>
            </a:pPr>
            <a:endParaRPr lang="en-US"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875270"/>
            <a:ext cx="3657600" cy="4992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7813" y="1011543"/>
            <a:ext cx="3405187" cy="5084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8722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799" y="713195"/>
            <a:ext cx="6947407" cy="5382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11433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10600" cy="7694414"/>
          </a:xfrm>
          <a:prstGeom prst="rect">
            <a:avLst/>
          </a:prstGeom>
          <a:noFill/>
        </p:spPr>
        <p:txBody>
          <a:bodyPr wrap="square" rtlCol="0">
            <a:spAutoFit/>
          </a:bodyPr>
          <a:lstStyle/>
          <a:p>
            <a:r>
              <a:rPr lang="en-US" sz="2400" dirty="0" smtClean="0"/>
              <a:t>Every processor generally provides instructions to  </a:t>
            </a:r>
            <a:r>
              <a:rPr lang="en-US" sz="2400" b="1" dirty="0" smtClean="0">
                <a:solidFill>
                  <a:srgbClr val="FF0000"/>
                </a:solidFill>
              </a:rPr>
              <a:t>disable /enable interrupts</a:t>
            </a:r>
            <a:r>
              <a:rPr lang="en-US" sz="2400" dirty="0" smtClean="0"/>
              <a:t> and your C compiler must have a mechanism to perform these operations directly from C. </a:t>
            </a:r>
          </a:p>
          <a:p>
            <a:endParaRPr lang="en-US" sz="2000" dirty="0" smtClean="0"/>
          </a:p>
          <a:p>
            <a:r>
              <a:rPr lang="en-US" sz="2400" dirty="0" smtClean="0"/>
              <a:t>It is quite easy to insert processor instructions to enable and disable interrupts.</a:t>
            </a:r>
          </a:p>
          <a:p>
            <a:endParaRPr lang="en-US" sz="2400" dirty="0" smtClean="0"/>
          </a:p>
          <a:p>
            <a:r>
              <a:rPr lang="en-US" sz="2400" dirty="0" smtClean="0"/>
              <a:t> Other compilers will actually contain language extensions to enable and disable interrupts directly from C. </a:t>
            </a:r>
          </a:p>
          <a:p>
            <a:endParaRPr lang="en-US" sz="2400" dirty="0" smtClean="0"/>
          </a:p>
          <a:p>
            <a:r>
              <a:rPr lang="en-US" sz="2400" dirty="0" smtClean="0"/>
              <a:t>The µC/OS-II defines two macros to disable and enable interrupts: </a:t>
            </a:r>
          </a:p>
          <a:p>
            <a:endParaRPr lang="en-US" sz="2400" dirty="0" smtClean="0"/>
          </a:p>
          <a:p>
            <a:pPr marL="457200" indent="-457200">
              <a:buAutoNum type="arabicPeriod"/>
            </a:pPr>
            <a:r>
              <a:rPr lang="en-US" sz="2400" b="1" dirty="0" smtClean="0">
                <a:solidFill>
                  <a:srgbClr val="FF0000"/>
                </a:solidFill>
              </a:rPr>
              <a:t>OS_ENTER_CRITICAL() and OS_EXIT_CRITICAL()</a:t>
            </a:r>
            <a:r>
              <a:rPr lang="en-US" sz="2400" dirty="0" smtClean="0"/>
              <a:t>, respectively. </a:t>
            </a:r>
          </a:p>
          <a:p>
            <a:pPr marL="457200" indent="-457200">
              <a:buAutoNum type="arabicPeriod"/>
            </a:pPr>
            <a:endParaRPr lang="en-US" sz="2400" dirty="0" smtClean="0"/>
          </a:p>
          <a:p>
            <a:pPr marL="457200" indent="-457200"/>
            <a:r>
              <a:rPr lang="en-US" sz="2400" dirty="0" smtClean="0"/>
              <a:t>Because these macros are processor specific, they are found in a file called </a:t>
            </a:r>
            <a:r>
              <a:rPr lang="en-US" sz="2400" b="1" dirty="0" smtClean="0">
                <a:solidFill>
                  <a:srgbClr val="FF0000"/>
                </a:solidFill>
              </a:rPr>
              <a:t>OS_CPU.H. </a:t>
            </a:r>
          </a:p>
          <a:p>
            <a:pPr marL="457200" indent="-457200"/>
            <a:endParaRPr lang="en-US" sz="2400" dirty="0" smtClean="0"/>
          </a:p>
          <a:p>
            <a:pPr marL="457200" indent="-457200"/>
            <a:r>
              <a:rPr lang="en-US" sz="2400" dirty="0" smtClean="0"/>
              <a:t>Each processor port will thus have its own OS_CPU.H file.</a:t>
            </a:r>
          </a:p>
          <a:p>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4727" y="-76200"/>
            <a:ext cx="8680673" cy="6804427"/>
          </a:xfrm>
          <a:prstGeom prst="rect">
            <a:avLst/>
          </a:prstGeom>
          <a:noFill/>
        </p:spPr>
        <p:txBody>
          <a:bodyPr wrap="square" rtlCol="0">
            <a:spAutoFit/>
          </a:bodyPr>
          <a:lstStyle/>
          <a:p>
            <a:pPr marL="457200" marR="351155" lvl="2" indent="-457200" algn="just">
              <a:lnSpc>
                <a:spcPts val="1400"/>
              </a:lnSpc>
              <a:spcBef>
                <a:spcPts val="330"/>
              </a:spcBef>
              <a:buClr>
                <a:srgbClr val="FF9A65"/>
              </a:buClr>
              <a:buFont typeface="Arial" pitchFamily="34" charset="0"/>
              <a:buChar char="•"/>
              <a:tabLst>
                <a:tab pos="1746250" algn="l"/>
              </a:tabLst>
            </a:pPr>
            <a:endParaRPr lang="en-US" sz="2000" dirty="0" smtClean="0"/>
          </a:p>
          <a:p>
            <a:pPr marL="457200" marR="351155" lvl="2" indent="-457200" algn="just">
              <a:spcBef>
                <a:spcPts val="330"/>
              </a:spcBef>
              <a:buClr>
                <a:srgbClr val="FF9A65"/>
              </a:buClr>
              <a:buFont typeface="Arial" pitchFamily="34" charset="0"/>
              <a:buChar char="•"/>
              <a:tabLst>
                <a:tab pos="1746250" algn="l"/>
              </a:tabLst>
            </a:pPr>
            <a:r>
              <a:rPr lang="en-US" sz="2800" dirty="0" smtClean="0"/>
              <a:t>µC/OS-II </a:t>
            </a:r>
            <a:r>
              <a:rPr lang="en-US" sz="2800" dirty="0"/>
              <a:t>is </a:t>
            </a:r>
            <a:r>
              <a:rPr lang="en-US" sz="2800" b="1" dirty="0"/>
              <a:t>a </a:t>
            </a:r>
            <a:r>
              <a:rPr lang="en-US" sz="2800" b="1" dirty="0">
                <a:solidFill>
                  <a:srgbClr val="FF0000"/>
                </a:solidFill>
              </a:rPr>
              <a:t>multitasking operating system</a:t>
            </a:r>
            <a:r>
              <a:rPr lang="en-US" sz="2800" dirty="0"/>
              <a:t>. </a:t>
            </a:r>
            <a:endParaRPr lang="en-US" sz="2800" dirty="0" smtClean="0"/>
          </a:p>
          <a:p>
            <a:pPr marL="457200" marR="351155" lvl="2" indent="-457200" algn="just">
              <a:spcBef>
                <a:spcPts val="330"/>
              </a:spcBef>
              <a:buClr>
                <a:srgbClr val="FF9A65"/>
              </a:buClr>
              <a:buFont typeface="Arial" pitchFamily="34" charset="0"/>
              <a:buChar char="•"/>
              <a:tabLst>
                <a:tab pos="1746250" algn="l"/>
              </a:tabLst>
            </a:pPr>
            <a:r>
              <a:rPr lang="en-US" sz="2800" dirty="0" smtClean="0"/>
              <a:t>Each </a:t>
            </a:r>
            <a:r>
              <a:rPr lang="en-US" sz="2800" dirty="0"/>
              <a:t>task is an infinite </a:t>
            </a:r>
            <a:r>
              <a:rPr lang="en-US" sz="2800" dirty="0" smtClean="0"/>
              <a:t>loop and  can </a:t>
            </a:r>
            <a:r>
              <a:rPr lang="en-US" sz="2800" dirty="0"/>
              <a:t>be in any one of the following </a:t>
            </a:r>
            <a:r>
              <a:rPr lang="en-US" sz="2800" dirty="0" smtClean="0"/>
              <a:t>five states</a:t>
            </a:r>
            <a:r>
              <a:rPr lang="en-US" sz="2800" dirty="0"/>
              <a:t>: </a:t>
            </a:r>
            <a:endParaRPr lang="en-US" sz="2800" dirty="0" smtClean="0"/>
          </a:p>
          <a:p>
            <a:pPr marL="91440" marR="351155" lvl="2" indent="-342900" algn="just">
              <a:spcBef>
                <a:spcPts val="330"/>
              </a:spcBef>
              <a:buClr>
                <a:srgbClr val="FF9A65"/>
              </a:buClr>
              <a:buFont typeface="Arial" pitchFamily="34" charset="0"/>
              <a:buChar char="•"/>
              <a:tabLst>
                <a:tab pos="1746250" algn="l"/>
              </a:tabLst>
            </a:pPr>
            <a:r>
              <a:rPr lang="en-US" sz="2800" b="1" dirty="0" smtClean="0">
                <a:solidFill>
                  <a:srgbClr val="FF0000"/>
                </a:solidFill>
              </a:rPr>
              <a:t>1. Dormant</a:t>
            </a:r>
            <a:r>
              <a:rPr lang="en-US" sz="2800" b="1" dirty="0">
                <a:solidFill>
                  <a:srgbClr val="FF0000"/>
                </a:solidFill>
              </a:rPr>
              <a:t>:</a:t>
            </a:r>
            <a:r>
              <a:rPr lang="en-US" sz="2800" dirty="0"/>
              <a:t> The task has been created and a </a:t>
            </a:r>
            <a:r>
              <a:rPr lang="en-US" sz="2800" dirty="0" smtClean="0"/>
              <a:t>memory </a:t>
            </a:r>
            <a:r>
              <a:rPr lang="en-US" sz="2800" dirty="0"/>
              <a:t>is allotted to its </a:t>
            </a:r>
            <a:r>
              <a:rPr lang="en-US" sz="2800" dirty="0" smtClean="0"/>
              <a:t>    structure but </a:t>
            </a:r>
            <a:r>
              <a:rPr lang="en-US" sz="2800" b="1" dirty="0">
                <a:solidFill>
                  <a:srgbClr val="00B0F0"/>
                </a:solidFill>
              </a:rPr>
              <a:t>the kernel has not scheduled this task. </a:t>
            </a:r>
            <a:endParaRPr lang="en-US" sz="2800" b="1" dirty="0" smtClean="0">
              <a:solidFill>
                <a:srgbClr val="00B0F0"/>
              </a:solidFill>
            </a:endParaRPr>
          </a:p>
          <a:p>
            <a:pPr marL="91440" marR="351155" lvl="2" indent="-342900" algn="just">
              <a:spcBef>
                <a:spcPts val="330"/>
              </a:spcBef>
              <a:buClr>
                <a:srgbClr val="FF9A65"/>
              </a:buClr>
              <a:buFont typeface="Arial" pitchFamily="34" charset="0"/>
              <a:buChar char="•"/>
              <a:tabLst>
                <a:tab pos="1746250" algn="l"/>
              </a:tabLst>
            </a:pPr>
            <a:r>
              <a:rPr lang="en-US" sz="2800" dirty="0" smtClean="0"/>
              <a:t>The dormant state corresponds to </a:t>
            </a:r>
            <a:r>
              <a:rPr lang="en-US" sz="2800" b="1" dirty="0" smtClean="0">
                <a:solidFill>
                  <a:srgbClr val="00B0F0"/>
                </a:solidFill>
              </a:rPr>
              <a:t>a task which resides in program space (ROM or RAM) but has not been made available to µC/OS-II</a:t>
            </a:r>
            <a:r>
              <a:rPr lang="en-US" sz="2800" dirty="0" smtClean="0"/>
              <a:t>.</a:t>
            </a:r>
          </a:p>
          <a:p>
            <a:pPr marL="457200" marR="351155" lvl="2" algn="just">
              <a:spcBef>
                <a:spcPts val="330"/>
              </a:spcBef>
              <a:buClr>
                <a:srgbClr val="FF9A65"/>
              </a:buClr>
              <a:tabLst>
                <a:tab pos="1746250" algn="l"/>
              </a:tabLst>
            </a:pPr>
            <a:endParaRPr lang="en-US" sz="2800" dirty="0"/>
          </a:p>
          <a:p>
            <a:pPr marL="285750" indent="-285750">
              <a:buFont typeface="Arial" pitchFamily="34" charset="0"/>
              <a:buChar char="•"/>
            </a:pPr>
            <a:r>
              <a:rPr lang="en-US" sz="2800" b="1" dirty="0" smtClean="0">
                <a:solidFill>
                  <a:srgbClr val="FF0000"/>
                </a:solidFill>
              </a:rPr>
              <a:t>2. Running: </a:t>
            </a:r>
            <a:r>
              <a:rPr lang="en-US" sz="2800" dirty="0" smtClean="0"/>
              <a:t>The </a:t>
            </a:r>
            <a:r>
              <a:rPr lang="en-US" sz="2800" dirty="0"/>
              <a:t>task which is executing currently is said to be in running state. It owns the CPU</a:t>
            </a:r>
            <a:r>
              <a:rPr lang="en-US" sz="2800" dirty="0" smtClean="0"/>
              <a:t>.</a:t>
            </a:r>
          </a:p>
          <a:p>
            <a:pPr marL="285750" indent="-285750">
              <a:buFont typeface="Arial" pitchFamily="34" charset="0"/>
              <a:buChar char="•"/>
            </a:pPr>
            <a:endParaRPr lang="en-US" sz="2000" dirty="0" smtClean="0"/>
          </a:p>
        </p:txBody>
      </p:sp>
    </p:spTree>
    <p:extLst>
      <p:ext uri="{BB962C8B-B14F-4D97-AF65-F5344CB8AC3E}">
        <p14:creationId xmlns:p14="http://schemas.microsoft.com/office/powerpoint/2010/main" val="1624025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305800" cy="5632311"/>
          </a:xfrm>
          <a:prstGeom prst="rect">
            <a:avLst/>
          </a:prstGeom>
          <a:noFill/>
        </p:spPr>
        <p:txBody>
          <a:bodyPr wrap="square" rtlCol="0">
            <a:spAutoFit/>
          </a:bodyPr>
          <a:lstStyle/>
          <a:p>
            <a:pPr marL="285750" indent="-285750">
              <a:buFont typeface="Arial" pitchFamily="34" charset="0"/>
              <a:buChar char="•"/>
            </a:pPr>
            <a:r>
              <a:rPr lang="en-US" sz="2400" b="1" dirty="0">
                <a:solidFill>
                  <a:srgbClr val="FF0000"/>
                </a:solidFill>
              </a:rPr>
              <a:t>3. Ready: </a:t>
            </a:r>
            <a:r>
              <a:rPr lang="en-US" sz="2400" dirty="0"/>
              <a:t>The task which is neither suspended </a:t>
            </a:r>
            <a:r>
              <a:rPr lang="en-US" sz="2400" dirty="0" smtClean="0"/>
              <a:t> nor </a:t>
            </a:r>
            <a:r>
              <a:rPr lang="en-US" sz="2400" dirty="0"/>
              <a:t>blocked but still not executing will be ready state. </a:t>
            </a:r>
            <a:endParaRPr lang="en-US" sz="2400" dirty="0" smtClean="0"/>
          </a:p>
          <a:p>
            <a:pPr marL="285750" indent="-285750">
              <a:buFont typeface="Arial" pitchFamily="34" charset="0"/>
              <a:buChar char="•"/>
            </a:pPr>
            <a:endParaRPr lang="en-US" sz="2400" dirty="0"/>
          </a:p>
          <a:p>
            <a:r>
              <a:rPr lang="en-US" sz="2400" dirty="0" smtClean="0"/>
              <a:t>    Its </a:t>
            </a:r>
            <a:r>
              <a:rPr lang="en-US" sz="2400" dirty="0"/>
              <a:t>not in running state because </a:t>
            </a:r>
            <a:r>
              <a:rPr lang="en-US" sz="2400" b="1" dirty="0">
                <a:solidFill>
                  <a:srgbClr val="00B0F0"/>
                </a:solidFill>
              </a:rPr>
              <a:t>either a high priority or equal priority task is executing</a:t>
            </a:r>
            <a:r>
              <a:rPr lang="en-US" sz="2400" dirty="0"/>
              <a:t>.</a:t>
            </a:r>
          </a:p>
          <a:p>
            <a:pPr marL="285750" indent="-285750">
              <a:buFont typeface="Arial" pitchFamily="34" charset="0"/>
              <a:buChar char="•"/>
            </a:pPr>
            <a:endParaRPr lang="en-US" sz="2400" dirty="0"/>
          </a:p>
          <a:p>
            <a:pPr marL="285750" indent="-285750">
              <a:buFont typeface="Arial" pitchFamily="34" charset="0"/>
              <a:buChar char="•"/>
            </a:pPr>
            <a:r>
              <a:rPr lang="en-US" sz="2400" b="1" dirty="0">
                <a:solidFill>
                  <a:srgbClr val="FF0000"/>
                </a:solidFill>
              </a:rPr>
              <a:t>4. Blocked: </a:t>
            </a:r>
            <a:r>
              <a:rPr lang="en-US" sz="2400" dirty="0"/>
              <a:t>A task will go in blocked state whenever its waiting for a event to happen. The event can be completing a delay period or availability of a resource. </a:t>
            </a:r>
          </a:p>
          <a:p>
            <a:pPr marL="285750" indent="-285750">
              <a:buFont typeface="Arial" pitchFamily="34" charset="0"/>
              <a:buChar char="•"/>
            </a:pPr>
            <a:endParaRPr lang="en-US" sz="2400" dirty="0"/>
          </a:p>
          <a:p>
            <a:pPr marL="285750" indent="-285750">
              <a:buFont typeface="Arial" pitchFamily="34" charset="0"/>
              <a:buChar char="•"/>
            </a:pPr>
            <a:r>
              <a:rPr lang="en-US" sz="2400" b="1" dirty="0">
                <a:solidFill>
                  <a:srgbClr val="FF0000"/>
                </a:solidFill>
              </a:rPr>
              <a:t>5. Suspended: </a:t>
            </a:r>
            <a:r>
              <a:rPr lang="en-US" sz="2400" dirty="0"/>
              <a:t>When </a:t>
            </a:r>
            <a:r>
              <a:rPr lang="en-US" sz="2400" b="1" dirty="0" err="1">
                <a:solidFill>
                  <a:srgbClr val="00B0F0"/>
                </a:solidFill>
              </a:rPr>
              <a:t>TaskSuspend</a:t>
            </a:r>
            <a:r>
              <a:rPr lang="en-US" sz="2400" b="1" dirty="0">
                <a:solidFill>
                  <a:srgbClr val="00B0F0"/>
                </a:solidFill>
              </a:rPr>
              <a:t>() </a:t>
            </a:r>
            <a:r>
              <a:rPr lang="en-US" sz="2400" dirty="0"/>
              <a:t>is called, the task goes in suspended state.  To resume it, </a:t>
            </a:r>
            <a:r>
              <a:rPr lang="en-US" sz="2400" b="1" dirty="0" err="1">
                <a:solidFill>
                  <a:srgbClr val="00B0F0"/>
                </a:solidFill>
              </a:rPr>
              <a:t>TaskResume</a:t>
            </a:r>
            <a:r>
              <a:rPr lang="en-US" sz="2400" b="1" dirty="0">
                <a:solidFill>
                  <a:srgbClr val="00B0F0"/>
                </a:solidFill>
              </a:rPr>
              <a:t>() </a:t>
            </a:r>
            <a:r>
              <a:rPr lang="en-US" sz="2400" dirty="0"/>
              <a:t>is called. </a:t>
            </a:r>
            <a:endParaRPr lang="en-US" sz="2400" dirty="0" smtClean="0"/>
          </a:p>
          <a:p>
            <a:pPr marL="285750" indent="-285750">
              <a:buFont typeface="Arial" pitchFamily="34" charset="0"/>
              <a:buChar char="•"/>
            </a:pPr>
            <a:endParaRPr lang="en-US" sz="2400" dirty="0"/>
          </a:p>
          <a:p>
            <a:pPr marL="285750" indent="-285750">
              <a:buFont typeface="Arial" pitchFamily="34" charset="0"/>
              <a:buChar char="•"/>
            </a:pPr>
            <a:r>
              <a:rPr lang="en-US" sz="2400" dirty="0"/>
              <a:t>The suspended tasks are also not available for scheduling.</a:t>
            </a:r>
          </a:p>
        </p:txBody>
      </p:sp>
    </p:spTree>
    <p:extLst>
      <p:ext uri="{BB962C8B-B14F-4D97-AF65-F5344CB8AC3E}">
        <p14:creationId xmlns:p14="http://schemas.microsoft.com/office/powerpoint/2010/main" val="1220291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153400" cy="1259832"/>
          </a:xfrm>
          <a:prstGeom prst="rect">
            <a:avLst/>
          </a:prstGeom>
          <a:noFill/>
        </p:spPr>
        <p:txBody>
          <a:bodyPr wrap="square" rtlCol="0">
            <a:spAutoFit/>
          </a:bodyPr>
          <a:lstStyle/>
          <a:p>
            <a:pPr marL="0" marR="768350" lvl="1" indent="-143510">
              <a:lnSpc>
                <a:spcPct val="79700"/>
              </a:lnSpc>
              <a:spcBef>
                <a:spcPts val="365"/>
              </a:spcBef>
              <a:buClr>
                <a:srgbClr val="33659A"/>
              </a:buClr>
              <a:tabLst>
                <a:tab pos="1329690" algn="l"/>
              </a:tabLst>
            </a:pPr>
            <a:endParaRPr lang="en-US" sz="2000" spc="-5" dirty="0" smtClean="0">
              <a:latin typeface="Arial MT"/>
              <a:cs typeface="Arial MT"/>
            </a:endParaRPr>
          </a:p>
          <a:p>
            <a:pPr marL="0" marR="768350" lvl="1" indent="-143510">
              <a:lnSpc>
                <a:spcPct val="79700"/>
              </a:lnSpc>
              <a:spcBef>
                <a:spcPts val="365"/>
              </a:spcBef>
              <a:buClr>
                <a:srgbClr val="33659A"/>
              </a:buClr>
              <a:tabLst>
                <a:tab pos="1329690" algn="l"/>
              </a:tabLst>
            </a:pPr>
            <a:endParaRPr lang="en-US" sz="2400" dirty="0" smtClean="0">
              <a:latin typeface="Arial"/>
              <a:cs typeface="Arial"/>
            </a:endParaRPr>
          </a:p>
          <a:p>
            <a:pPr marL="0" marR="768350" lvl="1" indent="-143510">
              <a:lnSpc>
                <a:spcPct val="79700"/>
              </a:lnSpc>
              <a:spcBef>
                <a:spcPts val="365"/>
              </a:spcBef>
              <a:buClr>
                <a:srgbClr val="33659A"/>
              </a:buClr>
              <a:tabLst>
                <a:tab pos="1329690" algn="l"/>
              </a:tabLst>
            </a:pPr>
            <a:endParaRPr lang="en-US" sz="2000" dirty="0" smtClean="0">
              <a:latin typeface="Arial MT"/>
              <a:cs typeface="Arial MT"/>
            </a:endParaRPr>
          </a:p>
          <a:p>
            <a:endParaRPr lang="en-US" dirty="0"/>
          </a:p>
        </p:txBody>
      </p:sp>
      <p:sp>
        <p:nvSpPr>
          <p:cNvPr id="3" name="TextBox 2"/>
          <p:cNvSpPr txBox="1"/>
          <p:nvPr/>
        </p:nvSpPr>
        <p:spPr>
          <a:xfrm>
            <a:off x="152401" y="152400"/>
            <a:ext cx="8686800" cy="830997"/>
          </a:xfrm>
          <a:prstGeom prst="rect">
            <a:avLst/>
          </a:prstGeom>
          <a:noFill/>
        </p:spPr>
        <p:txBody>
          <a:bodyPr wrap="square" rtlCol="0">
            <a:spAutoFit/>
          </a:bodyPr>
          <a:lstStyle/>
          <a:p>
            <a:pPr lvl="0" algn="ctr"/>
            <a:r>
              <a:rPr lang="en-US" sz="2400" b="1" dirty="0" err="1" smtClean="0">
                <a:solidFill>
                  <a:srgbClr val="00B0F0"/>
                </a:solidFill>
                <a:latin typeface="Times New Roman" pitchFamily="18" charset="0"/>
                <a:ea typeface="Times New Roman" pitchFamily="18" charset="0"/>
                <a:cs typeface="Times New Roman" pitchFamily="18" charset="0"/>
              </a:rPr>
              <a:t>μCOS</a:t>
            </a:r>
            <a:r>
              <a:rPr lang="en-US" sz="2400" b="1" dirty="0" smtClean="0">
                <a:solidFill>
                  <a:srgbClr val="00B0F0"/>
                </a:solidFill>
                <a:latin typeface="Times New Roman" pitchFamily="18" charset="0"/>
                <a:ea typeface="Times New Roman" pitchFamily="18" charset="0"/>
                <a:cs typeface="Times New Roman" pitchFamily="18" charset="0"/>
              </a:rPr>
              <a:t> II RTOS services : </a:t>
            </a:r>
            <a:r>
              <a:rPr lang="en-US" sz="2400" b="1" dirty="0" smtClean="0">
                <a:solidFill>
                  <a:srgbClr val="FF0000"/>
                </a:solidFill>
                <a:latin typeface="Times New Roman" pitchFamily="18" charset="0"/>
                <a:ea typeface="Times New Roman" pitchFamily="18" charset="0"/>
                <a:cs typeface="Times New Roman" pitchFamily="18" charset="0"/>
              </a:rPr>
              <a:t>Task management</a:t>
            </a:r>
          </a:p>
          <a:p>
            <a:pPr algn="ctr"/>
            <a:r>
              <a:rPr lang="en-US" sz="2400" b="1" dirty="0" smtClean="0">
                <a:solidFill>
                  <a:srgbClr val="FF0000"/>
                </a:solidFill>
              </a:rPr>
              <a:t>The state transition diagram for tasks under µC/OS-II. </a:t>
            </a:r>
            <a:endParaRPr lang="en-US" sz="2400" b="1"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304801" y="1066800"/>
            <a:ext cx="8677222" cy="571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0"/>
            <a:ext cx="8915400" cy="3785652"/>
          </a:xfrm>
          <a:prstGeom prst="rect">
            <a:avLst/>
          </a:prstGeom>
          <a:noFill/>
        </p:spPr>
        <p:txBody>
          <a:bodyPr wrap="square" rtlCol="0">
            <a:spAutoFit/>
          </a:bodyPr>
          <a:lstStyle/>
          <a:p>
            <a:pPr>
              <a:buFont typeface="Arial" pitchFamily="34" charset="0"/>
              <a:buChar char="•"/>
            </a:pPr>
            <a:r>
              <a:rPr lang="en-US" sz="2000" dirty="0" smtClean="0"/>
              <a:t>A task is made available to µC/OS-II by calling either </a:t>
            </a:r>
            <a:r>
              <a:rPr lang="en-US" sz="2000" b="1" dirty="0" err="1" smtClean="0">
                <a:solidFill>
                  <a:srgbClr val="FF0000"/>
                </a:solidFill>
              </a:rPr>
              <a:t>OSTaskCreate</a:t>
            </a:r>
            <a:r>
              <a:rPr lang="en-US" sz="2000" b="1" dirty="0" smtClean="0">
                <a:solidFill>
                  <a:srgbClr val="FF0000"/>
                </a:solidFill>
              </a:rPr>
              <a:t>()</a:t>
            </a:r>
          </a:p>
          <a:p>
            <a:r>
              <a:rPr lang="en-US" sz="2000" b="1" dirty="0" smtClean="0">
                <a:solidFill>
                  <a:srgbClr val="FF0000"/>
                </a:solidFill>
              </a:rPr>
              <a:t> or 		     				</a:t>
            </a:r>
            <a:r>
              <a:rPr lang="en-US" sz="2000" b="1" dirty="0" err="1" smtClean="0">
                <a:solidFill>
                  <a:srgbClr val="FF0000"/>
                </a:solidFill>
              </a:rPr>
              <a:t>OSTaskCreateExt</a:t>
            </a:r>
            <a:r>
              <a:rPr lang="en-US" sz="2000" b="1" dirty="0" smtClean="0">
                <a:solidFill>
                  <a:srgbClr val="FF0000"/>
                </a:solidFill>
              </a:rPr>
              <a:t>()</a:t>
            </a:r>
            <a:r>
              <a:rPr lang="en-US" sz="2000" dirty="0" smtClean="0"/>
              <a:t>. </a:t>
            </a:r>
          </a:p>
          <a:p>
            <a:pPr>
              <a:buFont typeface="Arial" pitchFamily="34" charset="0"/>
              <a:buChar char="•"/>
            </a:pPr>
            <a:r>
              <a:rPr lang="en-US" sz="2000" dirty="0" smtClean="0"/>
              <a:t>When a task is created, it is made READY to run. </a:t>
            </a:r>
          </a:p>
          <a:p>
            <a:endParaRPr lang="en-US" sz="2000" dirty="0" smtClean="0"/>
          </a:p>
          <a:p>
            <a:pPr>
              <a:buFont typeface="Arial" pitchFamily="34" charset="0"/>
              <a:buChar char="•"/>
            </a:pPr>
            <a:r>
              <a:rPr lang="en-US" sz="2000" dirty="0" smtClean="0"/>
              <a:t>Tasks may be created before multitasking starts or dynamically by a running task.</a:t>
            </a:r>
          </a:p>
          <a:p>
            <a:pPr>
              <a:buFont typeface="Arial" pitchFamily="34" charset="0"/>
              <a:buChar char="•"/>
            </a:pPr>
            <a:endParaRPr lang="en-US" sz="2000" dirty="0" smtClean="0"/>
          </a:p>
          <a:p>
            <a:pPr>
              <a:buFont typeface="Arial" pitchFamily="34" charset="0"/>
              <a:buChar char="•"/>
            </a:pPr>
            <a:r>
              <a:rPr lang="en-US" sz="2000" dirty="0" smtClean="0"/>
              <a:t> When created by a task, if the created task has a higher priority than its creator, the created task is immediately given control of the CPU. </a:t>
            </a:r>
          </a:p>
          <a:p>
            <a:pPr>
              <a:buFont typeface="Arial" pitchFamily="34" charset="0"/>
              <a:buChar char="•"/>
            </a:pPr>
            <a:endParaRPr lang="en-US" sz="2000" dirty="0" smtClean="0"/>
          </a:p>
          <a:p>
            <a:pPr>
              <a:buFont typeface="Arial" pitchFamily="34" charset="0"/>
              <a:buChar char="•"/>
            </a:pPr>
            <a:r>
              <a:rPr lang="en-US" sz="2000" dirty="0" smtClean="0"/>
              <a:t>A task can return itself or another task to the dormant state by calling </a:t>
            </a:r>
            <a:r>
              <a:rPr lang="en-US" sz="2000" b="1" dirty="0" err="1" smtClean="0">
                <a:solidFill>
                  <a:srgbClr val="FF0000"/>
                </a:solidFill>
              </a:rPr>
              <a:t>OSTaskDel</a:t>
            </a:r>
            <a:r>
              <a:rPr lang="en-US" sz="2000" b="1" dirty="0" smtClean="0">
                <a:solidFill>
                  <a:srgbClr val="FF0000"/>
                </a:solidFill>
              </a:rPr>
              <a:t>().</a:t>
            </a:r>
            <a:endParaRPr lang="en-US" sz="2000" b="1" dirty="0">
              <a:solidFill>
                <a:srgbClr val="FF0000"/>
              </a:solidFill>
            </a:endParaRPr>
          </a:p>
        </p:txBody>
      </p:sp>
      <p:pic>
        <p:nvPicPr>
          <p:cNvPr id="2050" name="Picture 2"/>
          <p:cNvPicPr>
            <a:picLocks noChangeAspect="1" noChangeArrowheads="1"/>
          </p:cNvPicPr>
          <p:nvPr/>
        </p:nvPicPr>
        <p:blipFill>
          <a:blip r:embed="rId2" cstate="print"/>
          <a:srcRect/>
          <a:stretch>
            <a:fillRect/>
          </a:stretch>
        </p:blipFill>
        <p:spPr bwMode="auto">
          <a:xfrm>
            <a:off x="3429000" y="3505200"/>
            <a:ext cx="57150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458200" cy="6586418"/>
          </a:xfrm>
          <a:prstGeom prst="rect">
            <a:avLst/>
          </a:prstGeom>
          <a:noFill/>
        </p:spPr>
        <p:txBody>
          <a:bodyPr wrap="square" rtlCol="0">
            <a:spAutoFit/>
          </a:bodyPr>
          <a:lstStyle/>
          <a:p>
            <a:pPr lvl="0" algn="ctr" eaLnBrk="0" fontAlgn="base" hangingPunct="0">
              <a:spcBef>
                <a:spcPct val="0"/>
              </a:spcBef>
              <a:spcAft>
                <a:spcPct val="0"/>
              </a:spcAft>
            </a:pPr>
            <a:r>
              <a:rPr kumimoji="0" lang="en-I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CONTENTS</a:t>
            </a:r>
          </a:p>
          <a:p>
            <a:pPr lvl="0" eaLnBrk="0" fontAlgn="base" hangingPunct="0">
              <a:spcBef>
                <a:spcPct val="0"/>
              </a:spcBef>
              <a:spcAft>
                <a:spcPct val="0"/>
              </a:spcAft>
            </a:pP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Features of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μCOS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II. </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Kernel structure. </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μCOS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II RTOS services: Task management</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Memory management</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Time management</a:t>
            </a:r>
          </a:p>
          <a:p>
            <a:pPr lvl="0" eaLnBrk="0" fontAlgn="base" hangingPunct="0">
              <a:spcBef>
                <a:spcPct val="0"/>
              </a:spcBef>
              <a:spcAft>
                <a:spcPct val="0"/>
              </a:spcAft>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Task Scheduling</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Intertask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Communication</a:t>
            </a:r>
          </a:p>
          <a:p>
            <a:pPr lvl="0" eaLnBrk="0" fontAlgn="base" hangingPunct="0">
              <a:spcBef>
                <a:spcPct val="0"/>
              </a:spcBef>
              <a:spcAft>
                <a:spcPct val="0"/>
              </a:spcAft>
              <a:buFont typeface="Arial" pitchFamily="34" charset="0"/>
              <a:buChar char="•"/>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buFont typeface="Arial" pitchFamily="34" charset="0"/>
              <a:buChar char="•"/>
            </a:pPr>
            <a:r>
              <a:rPr lang="en-US" sz="2400" dirty="0">
                <a:latin typeface="Times New Roman" pitchFamily="18" charset="0"/>
                <a:ea typeface="Times New Roman" pitchFamily="18" charset="0"/>
                <a:cs typeface="Times New Roman" pitchFamily="18" charset="0"/>
              </a:rPr>
              <a:t>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ynchronization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184731" cy="646331"/>
          </a:xfrm>
          <a:prstGeom prst="rect">
            <a:avLst/>
          </a:prstGeom>
          <a:noFill/>
        </p:spPr>
        <p:txBody>
          <a:bodyPr wrap="none" rtlCol="0">
            <a:spAutoFit/>
          </a:bodyPr>
          <a:lstStyle/>
          <a:p>
            <a:endParaRPr lang="en-US" dirty="0" smtClean="0">
              <a:latin typeface="Arial"/>
              <a:cs typeface="Arial"/>
            </a:endParaRPr>
          </a:p>
          <a:p>
            <a:endParaRPr lang="en-US" dirty="0"/>
          </a:p>
        </p:txBody>
      </p:sp>
      <p:sp>
        <p:nvSpPr>
          <p:cNvPr id="3" name="Rectangle 2"/>
          <p:cNvSpPr/>
          <p:nvPr/>
        </p:nvSpPr>
        <p:spPr>
          <a:xfrm>
            <a:off x="152400" y="76200"/>
            <a:ext cx="8839200" cy="5940088"/>
          </a:xfrm>
          <a:prstGeom prst="rect">
            <a:avLst/>
          </a:prstGeom>
        </p:spPr>
        <p:txBody>
          <a:bodyPr wrap="square">
            <a:spAutoFit/>
          </a:bodyPr>
          <a:lstStyle/>
          <a:p>
            <a:r>
              <a:rPr lang="en-US" sz="2000" dirty="0" smtClean="0"/>
              <a:t>Multitasking is started by calling </a:t>
            </a:r>
            <a:r>
              <a:rPr lang="en-US" sz="2000" b="1" dirty="0" err="1" smtClean="0">
                <a:solidFill>
                  <a:srgbClr val="FF0000"/>
                </a:solidFill>
              </a:rPr>
              <a:t>OSStart</a:t>
            </a:r>
            <a:r>
              <a:rPr lang="en-US" sz="2000" b="1" dirty="0" smtClean="0">
                <a:solidFill>
                  <a:srgbClr val="FF0000"/>
                </a:solidFill>
              </a:rPr>
              <a:t>(). </a:t>
            </a:r>
          </a:p>
          <a:p>
            <a:endParaRPr lang="en-US" sz="2000" dirty="0" smtClean="0"/>
          </a:p>
          <a:p>
            <a:r>
              <a:rPr lang="en-US" sz="2000" b="1" dirty="0" err="1" smtClean="0">
                <a:solidFill>
                  <a:srgbClr val="FF0000"/>
                </a:solidFill>
              </a:rPr>
              <a:t>OSStart</a:t>
            </a:r>
            <a:r>
              <a:rPr lang="en-US" sz="2000" b="1" dirty="0" smtClean="0">
                <a:solidFill>
                  <a:srgbClr val="FF0000"/>
                </a:solidFill>
              </a:rPr>
              <a:t>() </a:t>
            </a:r>
            <a:r>
              <a:rPr lang="en-US" sz="2000" dirty="0" smtClean="0"/>
              <a:t>runs the highest priority task that is READY to run. </a:t>
            </a:r>
          </a:p>
          <a:p>
            <a:endParaRPr lang="en-US" sz="2000" dirty="0" smtClean="0"/>
          </a:p>
          <a:p>
            <a:r>
              <a:rPr lang="en-US" sz="2000" dirty="0" smtClean="0"/>
              <a:t>Only one task can be running at any given time. </a:t>
            </a:r>
          </a:p>
          <a:p>
            <a:endParaRPr lang="en-US" sz="2000" dirty="0" smtClean="0"/>
          </a:p>
          <a:p>
            <a:r>
              <a:rPr lang="en-US" sz="2000" dirty="0" smtClean="0"/>
              <a:t>A ready task will not run until all higher priority</a:t>
            </a:r>
          </a:p>
          <a:p>
            <a:r>
              <a:rPr lang="en-US" sz="2000" dirty="0" smtClean="0"/>
              <a:t> tasks  are either placed in the wait state or are</a:t>
            </a:r>
          </a:p>
          <a:p>
            <a:r>
              <a:rPr lang="en-US" sz="2000" dirty="0" smtClean="0"/>
              <a:t> deleted. </a:t>
            </a:r>
          </a:p>
          <a:p>
            <a:endParaRPr lang="en-IN" sz="2000" dirty="0" smtClean="0"/>
          </a:p>
          <a:p>
            <a:r>
              <a:rPr lang="en-US" sz="2000" dirty="0" smtClean="0"/>
              <a:t>The running task may delay itself for a certain</a:t>
            </a:r>
          </a:p>
          <a:p>
            <a:r>
              <a:rPr lang="en-US" sz="2000" dirty="0" smtClean="0"/>
              <a:t> amount  of time by either calling </a:t>
            </a:r>
            <a:r>
              <a:rPr lang="en-US" sz="2000" b="1" dirty="0" err="1" smtClean="0">
                <a:solidFill>
                  <a:srgbClr val="FF0000"/>
                </a:solidFill>
              </a:rPr>
              <a:t>OSTimeDly</a:t>
            </a:r>
            <a:r>
              <a:rPr lang="en-US" sz="2000" b="1" dirty="0" smtClean="0">
                <a:solidFill>
                  <a:srgbClr val="FF0000"/>
                </a:solidFill>
              </a:rPr>
              <a:t>() </a:t>
            </a:r>
          </a:p>
          <a:p>
            <a:r>
              <a:rPr lang="en-US" sz="2000" b="1" dirty="0" smtClean="0">
                <a:solidFill>
                  <a:srgbClr val="FF0000"/>
                </a:solidFill>
              </a:rPr>
              <a:t>or  </a:t>
            </a:r>
            <a:r>
              <a:rPr lang="en-US" sz="2000" b="1" dirty="0" err="1" smtClean="0">
                <a:solidFill>
                  <a:srgbClr val="FF0000"/>
                </a:solidFill>
              </a:rPr>
              <a:t>OSTimeDlyHMSM</a:t>
            </a:r>
            <a:r>
              <a:rPr lang="en-US" sz="2000" b="1" dirty="0" smtClean="0">
                <a:solidFill>
                  <a:srgbClr val="FF0000"/>
                </a:solidFill>
              </a:rPr>
              <a:t>(). </a:t>
            </a:r>
          </a:p>
          <a:p>
            <a:endParaRPr lang="en-US" sz="2000" b="1" dirty="0" smtClean="0">
              <a:solidFill>
                <a:srgbClr val="FF0000"/>
              </a:solidFill>
            </a:endParaRPr>
          </a:p>
          <a:p>
            <a:r>
              <a:rPr lang="en-US" sz="2000" dirty="0" smtClean="0"/>
              <a:t>This task is thus WAITING for some time to </a:t>
            </a:r>
          </a:p>
          <a:p>
            <a:r>
              <a:rPr lang="en-US" sz="2000" dirty="0" smtClean="0"/>
              <a:t>expire and the next highest priority task that</a:t>
            </a:r>
          </a:p>
          <a:p>
            <a:r>
              <a:rPr lang="en-US" sz="2000" dirty="0" smtClean="0"/>
              <a:t> is  ready-to-run is immediately given control of</a:t>
            </a:r>
          </a:p>
          <a:p>
            <a:r>
              <a:rPr lang="en-US" sz="2000" dirty="0" smtClean="0"/>
              <a:t> the CPU. </a:t>
            </a:r>
          </a:p>
          <a:p>
            <a:r>
              <a:rPr lang="en-US" sz="2000" dirty="0" smtClean="0"/>
              <a:t>. </a:t>
            </a:r>
            <a:endParaRPr lang="en-US" sz="2000" dirty="0"/>
          </a:p>
        </p:txBody>
      </p:sp>
      <p:pic>
        <p:nvPicPr>
          <p:cNvPr id="3074" name="Picture 2"/>
          <p:cNvPicPr>
            <a:picLocks noChangeAspect="1" noChangeArrowheads="1"/>
          </p:cNvPicPr>
          <p:nvPr/>
        </p:nvPicPr>
        <p:blipFill>
          <a:blip r:embed="rId2" cstate="print"/>
          <a:srcRect/>
          <a:stretch>
            <a:fillRect/>
          </a:stretch>
        </p:blipFill>
        <p:spPr bwMode="auto">
          <a:xfrm>
            <a:off x="5752471" y="1066800"/>
            <a:ext cx="3239129" cy="5410200"/>
          </a:xfrm>
          <a:prstGeom prst="rect">
            <a:avLst/>
          </a:prstGeom>
          <a:noFill/>
          <a:ln w="9525">
            <a:noFill/>
            <a:miter lim="800000"/>
            <a:headEnd/>
            <a:tailEnd/>
          </a:ln>
        </p:spPr>
      </p:pic>
      <p:sp>
        <p:nvSpPr>
          <p:cNvPr id="7" name="Freeform 6"/>
          <p:cNvSpPr/>
          <p:nvPr/>
        </p:nvSpPr>
        <p:spPr>
          <a:xfrm>
            <a:off x="5638800" y="4267200"/>
            <a:ext cx="1322552" cy="1220696"/>
          </a:xfrm>
          <a:custGeom>
            <a:avLst/>
            <a:gdLst>
              <a:gd name="connsiteX0" fmla="*/ 126798 w 1322552"/>
              <a:gd name="connsiteY0" fmla="*/ 268728 h 1220696"/>
              <a:gd name="connsiteX1" fmla="*/ 140866 w 1322552"/>
              <a:gd name="connsiteY1" fmla="*/ 226525 h 1220696"/>
              <a:gd name="connsiteX2" fmla="*/ 253407 w 1322552"/>
              <a:gd name="connsiteY2" fmla="*/ 128051 h 1220696"/>
              <a:gd name="connsiteX3" fmla="*/ 281543 w 1322552"/>
              <a:gd name="connsiteY3" fmla="*/ 99916 h 1220696"/>
              <a:gd name="connsiteX4" fmla="*/ 436287 w 1322552"/>
              <a:gd name="connsiteY4" fmla="*/ 71780 h 1220696"/>
              <a:gd name="connsiteX5" fmla="*/ 661370 w 1322552"/>
              <a:gd name="connsiteY5" fmla="*/ 57713 h 1220696"/>
              <a:gd name="connsiteX6" fmla="*/ 745776 w 1322552"/>
              <a:gd name="connsiteY6" fmla="*/ 85848 h 1220696"/>
              <a:gd name="connsiteX7" fmla="*/ 773912 w 1322552"/>
              <a:gd name="connsiteY7" fmla="*/ 113983 h 1220696"/>
              <a:gd name="connsiteX8" fmla="*/ 956792 w 1322552"/>
              <a:gd name="connsiteY8" fmla="*/ 142119 h 1220696"/>
              <a:gd name="connsiteX9" fmla="*/ 1041198 w 1322552"/>
              <a:gd name="connsiteY9" fmla="*/ 198389 h 1220696"/>
              <a:gd name="connsiteX10" fmla="*/ 1055266 w 1322552"/>
              <a:gd name="connsiteY10" fmla="*/ 240593 h 1220696"/>
              <a:gd name="connsiteX11" fmla="*/ 1125604 w 1322552"/>
              <a:gd name="connsiteY11" fmla="*/ 339066 h 1220696"/>
              <a:gd name="connsiteX12" fmla="*/ 1167807 w 1322552"/>
              <a:gd name="connsiteY12" fmla="*/ 381269 h 1220696"/>
              <a:gd name="connsiteX13" fmla="*/ 1195943 w 1322552"/>
              <a:gd name="connsiteY13" fmla="*/ 423473 h 1220696"/>
              <a:gd name="connsiteX14" fmla="*/ 1210010 w 1322552"/>
              <a:gd name="connsiteY14" fmla="*/ 479743 h 1220696"/>
              <a:gd name="connsiteX15" fmla="*/ 1252213 w 1322552"/>
              <a:gd name="connsiteY15" fmla="*/ 550082 h 1220696"/>
              <a:gd name="connsiteX16" fmla="*/ 1266281 w 1322552"/>
              <a:gd name="connsiteY16" fmla="*/ 620420 h 1220696"/>
              <a:gd name="connsiteX17" fmla="*/ 1294416 w 1322552"/>
              <a:gd name="connsiteY17" fmla="*/ 761097 h 1220696"/>
              <a:gd name="connsiteX18" fmla="*/ 1322552 w 1322552"/>
              <a:gd name="connsiteY18" fmla="*/ 803300 h 1220696"/>
              <a:gd name="connsiteX19" fmla="*/ 1294416 w 1322552"/>
              <a:gd name="connsiteY19" fmla="*/ 986180 h 1220696"/>
              <a:gd name="connsiteX20" fmla="*/ 1224078 w 1322552"/>
              <a:gd name="connsiteY20" fmla="*/ 1042451 h 1220696"/>
              <a:gd name="connsiteX21" fmla="*/ 1167807 w 1322552"/>
              <a:gd name="connsiteY21" fmla="*/ 1070586 h 1220696"/>
              <a:gd name="connsiteX22" fmla="*/ 1125604 w 1322552"/>
              <a:gd name="connsiteY22" fmla="*/ 1098722 h 1220696"/>
              <a:gd name="connsiteX23" fmla="*/ 956792 w 1322552"/>
              <a:gd name="connsiteY23" fmla="*/ 1126857 h 1220696"/>
              <a:gd name="connsiteX24" fmla="*/ 928656 w 1322552"/>
              <a:gd name="connsiteY24" fmla="*/ 1154993 h 1220696"/>
              <a:gd name="connsiteX25" fmla="*/ 689506 w 1322552"/>
              <a:gd name="connsiteY25" fmla="*/ 1169060 h 1220696"/>
              <a:gd name="connsiteX26" fmla="*/ 605100 w 1322552"/>
              <a:gd name="connsiteY26" fmla="*/ 1112789 h 1220696"/>
              <a:gd name="connsiteX27" fmla="*/ 576964 w 1322552"/>
              <a:gd name="connsiteY27" fmla="*/ 1056519 h 1220696"/>
              <a:gd name="connsiteX28" fmla="*/ 520693 w 1322552"/>
              <a:gd name="connsiteY28" fmla="*/ 1028383 h 1220696"/>
              <a:gd name="connsiteX29" fmla="*/ 408152 w 1322552"/>
              <a:gd name="connsiteY29" fmla="*/ 958045 h 1220696"/>
              <a:gd name="connsiteX30" fmla="*/ 323746 w 1322552"/>
              <a:gd name="connsiteY30" fmla="*/ 901774 h 1220696"/>
              <a:gd name="connsiteX31" fmla="*/ 295610 w 1322552"/>
              <a:gd name="connsiteY31" fmla="*/ 873639 h 1220696"/>
              <a:gd name="connsiteX32" fmla="*/ 225272 w 1322552"/>
              <a:gd name="connsiteY32" fmla="*/ 859571 h 1220696"/>
              <a:gd name="connsiteX33" fmla="*/ 42392 w 1322552"/>
              <a:gd name="connsiteY33" fmla="*/ 845503 h 1220696"/>
              <a:gd name="connsiteX34" fmla="*/ 42392 w 1322552"/>
              <a:gd name="connsiteY34" fmla="*/ 521946 h 1220696"/>
              <a:gd name="connsiteX35" fmla="*/ 56460 w 1322552"/>
              <a:gd name="connsiteY35" fmla="*/ 479743 h 1220696"/>
              <a:gd name="connsiteX36" fmla="*/ 112730 w 1322552"/>
              <a:gd name="connsiteY36" fmla="*/ 367202 h 1220696"/>
              <a:gd name="connsiteX37" fmla="*/ 140866 w 1322552"/>
              <a:gd name="connsiteY37" fmla="*/ 282796 h 1220696"/>
              <a:gd name="connsiteX38" fmla="*/ 169001 w 1322552"/>
              <a:gd name="connsiteY38" fmla="*/ 212457 h 1220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322552" h="1220696">
                <a:moveTo>
                  <a:pt x="126798" y="268728"/>
                </a:moveTo>
                <a:cubicBezTo>
                  <a:pt x="131487" y="254660"/>
                  <a:pt x="131969" y="238388"/>
                  <a:pt x="140866" y="226525"/>
                </a:cubicBezTo>
                <a:cubicBezTo>
                  <a:pt x="205944" y="139754"/>
                  <a:pt x="192393" y="176861"/>
                  <a:pt x="253407" y="128051"/>
                </a:cubicBezTo>
                <a:cubicBezTo>
                  <a:pt x="263764" y="119766"/>
                  <a:pt x="270170" y="106740"/>
                  <a:pt x="281543" y="99916"/>
                </a:cubicBezTo>
                <a:cubicBezTo>
                  <a:pt x="315785" y="79371"/>
                  <a:pt x="420767" y="73720"/>
                  <a:pt x="436287" y="71780"/>
                </a:cubicBezTo>
                <a:cubicBezTo>
                  <a:pt x="508069" y="0"/>
                  <a:pt x="465554" y="28340"/>
                  <a:pt x="661370" y="57713"/>
                </a:cubicBezTo>
                <a:cubicBezTo>
                  <a:pt x="690699" y="62112"/>
                  <a:pt x="745776" y="85848"/>
                  <a:pt x="745776" y="85848"/>
                </a:cubicBezTo>
                <a:cubicBezTo>
                  <a:pt x="755155" y="95226"/>
                  <a:pt x="761045" y="110766"/>
                  <a:pt x="773912" y="113983"/>
                </a:cubicBezTo>
                <a:cubicBezTo>
                  <a:pt x="804777" y="121699"/>
                  <a:pt x="909077" y="115611"/>
                  <a:pt x="956792" y="142119"/>
                </a:cubicBezTo>
                <a:cubicBezTo>
                  <a:pt x="986351" y="158541"/>
                  <a:pt x="1041198" y="198389"/>
                  <a:pt x="1041198" y="198389"/>
                </a:cubicBezTo>
                <a:cubicBezTo>
                  <a:pt x="1045887" y="212457"/>
                  <a:pt x="1048634" y="227330"/>
                  <a:pt x="1055266" y="240593"/>
                </a:cubicBezTo>
                <a:cubicBezTo>
                  <a:pt x="1064174" y="258409"/>
                  <a:pt x="1117955" y="330142"/>
                  <a:pt x="1125604" y="339066"/>
                </a:cubicBezTo>
                <a:cubicBezTo>
                  <a:pt x="1138551" y="354171"/>
                  <a:pt x="1155071" y="365985"/>
                  <a:pt x="1167807" y="381269"/>
                </a:cubicBezTo>
                <a:cubicBezTo>
                  <a:pt x="1178631" y="394258"/>
                  <a:pt x="1186564" y="409405"/>
                  <a:pt x="1195943" y="423473"/>
                </a:cubicBezTo>
                <a:cubicBezTo>
                  <a:pt x="1200632" y="442230"/>
                  <a:pt x="1201364" y="462450"/>
                  <a:pt x="1210010" y="479743"/>
                </a:cubicBezTo>
                <a:cubicBezTo>
                  <a:pt x="1259776" y="579275"/>
                  <a:pt x="1221492" y="427198"/>
                  <a:pt x="1252213" y="550082"/>
                </a:cubicBezTo>
                <a:cubicBezTo>
                  <a:pt x="1258012" y="573278"/>
                  <a:pt x="1262350" y="596835"/>
                  <a:pt x="1266281" y="620420"/>
                </a:cubicBezTo>
                <a:cubicBezTo>
                  <a:pt x="1272760" y="659293"/>
                  <a:pt x="1274196" y="720656"/>
                  <a:pt x="1294416" y="761097"/>
                </a:cubicBezTo>
                <a:cubicBezTo>
                  <a:pt x="1301977" y="776219"/>
                  <a:pt x="1313173" y="789232"/>
                  <a:pt x="1322552" y="803300"/>
                </a:cubicBezTo>
                <a:cubicBezTo>
                  <a:pt x="1321739" y="811427"/>
                  <a:pt x="1318752" y="945620"/>
                  <a:pt x="1294416" y="986180"/>
                </a:cubicBezTo>
                <a:cubicBezTo>
                  <a:pt x="1282359" y="1006275"/>
                  <a:pt x="1241582" y="1032449"/>
                  <a:pt x="1224078" y="1042451"/>
                </a:cubicBezTo>
                <a:cubicBezTo>
                  <a:pt x="1205870" y="1052855"/>
                  <a:pt x="1186015" y="1060182"/>
                  <a:pt x="1167807" y="1070586"/>
                </a:cubicBezTo>
                <a:cubicBezTo>
                  <a:pt x="1153127" y="1078974"/>
                  <a:pt x="1141144" y="1092062"/>
                  <a:pt x="1125604" y="1098722"/>
                </a:cubicBezTo>
                <a:cubicBezTo>
                  <a:pt x="1087336" y="1115123"/>
                  <a:pt x="981598" y="1123756"/>
                  <a:pt x="956792" y="1126857"/>
                </a:cubicBezTo>
                <a:cubicBezTo>
                  <a:pt x="947413" y="1136236"/>
                  <a:pt x="939013" y="1146707"/>
                  <a:pt x="928656" y="1154993"/>
                </a:cubicBezTo>
                <a:cubicBezTo>
                  <a:pt x="846527" y="1220696"/>
                  <a:pt x="845560" y="1180207"/>
                  <a:pt x="689506" y="1169060"/>
                </a:cubicBezTo>
                <a:cubicBezTo>
                  <a:pt x="661371" y="1150303"/>
                  <a:pt x="620223" y="1143033"/>
                  <a:pt x="605100" y="1112789"/>
                </a:cubicBezTo>
                <a:cubicBezTo>
                  <a:pt x="595721" y="1094032"/>
                  <a:pt x="591793" y="1071347"/>
                  <a:pt x="576964" y="1056519"/>
                </a:cubicBezTo>
                <a:cubicBezTo>
                  <a:pt x="562135" y="1041690"/>
                  <a:pt x="537758" y="1040572"/>
                  <a:pt x="520693" y="1028383"/>
                </a:cubicBezTo>
                <a:cubicBezTo>
                  <a:pt x="406037" y="946485"/>
                  <a:pt x="566261" y="1021288"/>
                  <a:pt x="408152" y="958045"/>
                </a:cubicBezTo>
                <a:cubicBezTo>
                  <a:pt x="343643" y="893536"/>
                  <a:pt x="425943" y="969905"/>
                  <a:pt x="323746" y="901774"/>
                </a:cubicBezTo>
                <a:cubicBezTo>
                  <a:pt x="312710" y="894417"/>
                  <a:pt x="307801" y="878864"/>
                  <a:pt x="295610" y="873639"/>
                </a:cubicBezTo>
                <a:cubicBezTo>
                  <a:pt x="273633" y="864220"/>
                  <a:pt x="249036" y="862212"/>
                  <a:pt x="225272" y="859571"/>
                </a:cubicBezTo>
                <a:cubicBezTo>
                  <a:pt x="164506" y="852819"/>
                  <a:pt x="103352" y="850192"/>
                  <a:pt x="42392" y="845503"/>
                </a:cubicBezTo>
                <a:cubicBezTo>
                  <a:pt x="0" y="718330"/>
                  <a:pt x="18903" y="792068"/>
                  <a:pt x="42392" y="521946"/>
                </a:cubicBezTo>
                <a:cubicBezTo>
                  <a:pt x="43677" y="507173"/>
                  <a:pt x="50324" y="493243"/>
                  <a:pt x="56460" y="479743"/>
                </a:cubicBezTo>
                <a:cubicBezTo>
                  <a:pt x="73815" y="441561"/>
                  <a:pt x="99467" y="406991"/>
                  <a:pt x="112730" y="367202"/>
                </a:cubicBezTo>
                <a:cubicBezTo>
                  <a:pt x="122109" y="339067"/>
                  <a:pt x="124415" y="307472"/>
                  <a:pt x="140866" y="282796"/>
                </a:cubicBezTo>
                <a:cubicBezTo>
                  <a:pt x="174203" y="232789"/>
                  <a:pt x="169001" y="257500"/>
                  <a:pt x="169001" y="212457"/>
                </a:cubicBezTo>
              </a:path>
            </a:pathLst>
          </a:cu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76200"/>
            <a:ext cx="5105400" cy="5324535"/>
          </a:xfrm>
          <a:prstGeom prst="rect">
            <a:avLst/>
          </a:prstGeom>
          <a:noFill/>
        </p:spPr>
        <p:txBody>
          <a:bodyPr wrap="square" rtlCol="0">
            <a:spAutoFit/>
          </a:bodyPr>
          <a:lstStyle/>
          <a:p>
            <a:r>
              <a:rPr lang="en-US" sz="2000" dirty="0" smtClean="0"/>
              <a:t>The running task may also need to wait until </a:t>
            </a:r>
          </a:p>
          <a:p>
            <a:r>
              <a:rPr lang="en-US" sz="2000" dirty="0" smtClean="0"/>
              <a:t>an event occurs, by calling either </a:t>
            </a:r>
            <a:r>
              <a:rPr lang="en-US" sz="2000" dirty="0" err="1" smtClean="0">
                <a:solidFill>
                  <a:srgbClr val="FF0000"/>
                </a:solidFill>
              </a:rPr>
              <a:t>OSSemPend</a:t>
            </a:r>
            <a:r>
              <a:rPr lang="en-US" sz="2000" dirty="0" smtClean="0">
                <a:solidFill>
                  <a:srgbClr val="FF0000"/>
                </a:solidFill>
              </a:rPr>
              <a:t>(), </a:t>
            </a:r>
          </a:p>
          <a:p>
            <a:r>
              <a:rPr lang="en-US" sz="2000" dirty="0" err="1" smtClean="0">
                <a:solidFill>
                  <a:srgbClr val="FF0000"/>
                </a:solidFill>
              </a:rPr>
              <a:t>OSMboxPend</a:t>
            </a:r>
            <a:r>
              <a:rPr lang="en-US" sz="2000" dirty="0" smtClean="0">
                <a:solidFill>
                  <a:srgbClr val="FF0000"/>
                </a:solidFill>
              </a:rPr>
              <a:t>() or </a:t>
            </a:r>
            <a:r>
              <a:rPr lang="en-US" sz="2000" dirty="0" err="1" smtClean="0">
                <a:solidFill>
                  <a:srgbClr val="FF0000"/>
                </a:solidFill>
              </a:rPr>
              <a:t>OSQPend</a:t>
            </a:r>
            <a:r>
              <a:rPr lang="en-US" sz="2000" dirty="0" smtClean="0">
                <a:solidFill>
                  <a:srgbClr val="FF0000"/>
                </a:solidFill>
              </a:rPr>
              <a:t>().</a:t>
            </a:r>
            <a:r>
              <a:rPr lang="en-US" sz="2000" dirty="0" smtClean="0"/>
              <a:t> </a:t>
            </a:r>
          </a:p>
          <a:p>
            <a:endParaRPr lang="en-US" sz="2000" dirty="0" smtClean="0"/>
          </a:p>
          <a:p>
            <a:r>
              <a:rPr lang="en-US" sz="2000" dirty="0" smtClean="0"/>
              <a:t>The task is thus WAITING for the occurrence of the  event. </a:t>
            </a:r>
          </a:p>
          <a:p>
            <a:endParaRPr lang="en-US" sz="2000" dirty="0" smtClean="0"/>
          </a:p>
          <a:p>
            <a:r>
              <a:rPr lang="en-US" sz="2000" dirty="0" smtClean="0"/>
              <a:t>When a task </a:t>
            </a:r>
            <a:r>
              <a:rPr lang="en-US" sz="2000" dirty="0" err="1" smtClean="0"/>
              <a:t>pends</a:t>
            </a:r>
            <a:r>
              <a:rPr lang="en-US" sz="2000" dirty="0" smtClean="0"/>
              <a:t> on an event, the next highest  priority task is immediately given control of the  CPU. </a:t>
            </a:r>
          </a:p>
          <a:p>
            <a:endParaRPr lang="en-US" sz="2000" dirty="0" smtClean="0"/>
          </a:p>
          <a:p>
            <a:r>
              <a:rPr lang="en-US" sz="2000" dirty="0" smtClean="0"/>
              <a:t>The task is made ready when the event occurs.</a:t>
            </a:r>
          </a:p>
          <a:p>
            <a:r>
              <a:rPr lang="en-US" sz="2000" dirty="0" smtClean="0"/>
              <a:t> The occurrence of an event may be signaled by either another task or an ISR.</a:t>
            </a:r>
            <a:endParaRPr lang="en-US" sz="2000" dirty="0"/>
          </a:p>
        </p:txBody>
      </p:sp>
      <p:pic>
        <p:nvPicPr>
          <p:cNvPr id="3" name="Picture 2"/>
          <p:cNvPicPr>
            <a:picLocks noChangeAspect="1" noChangeArrowheads="1"/>
          </p:cNvPicPr>
          <p:nvPr/>
        </p:nvPicPr>
        <p:blipFill>
          <a:blip r:embed="rId2" cstate="print"/>
          <a:srcRect/>
          <a:stretch>
            <a:fillRect/>
          </a:stretch>
        </p:blipFill>
        <p:spPr bwMode="auto">
          <a:xfrm>
            <a:off x="5105400" y="240569"/>
            <a:ext cx="3886201" cy="6490981"/>
          </a:xfrm>
          <a:prstGeom prst="rect">
            <a:avLst/>
          </a:prstGeom>
          <a:noFill/>
          <a:ln w="9525">
            <a:noFill/>
            <a:miter lim="800000"/>
            <a:headEnd/>
            <a:tailEnd/>
          </a:ln>
        </p:spPr>
      </p:pic>
      <p:sp>
        <p:nvSpPr>
          <p:cNvPr id="4" name="Freeform 3"/>
          <p:cNvSpPr/>
          <p:nvPr/>
        </p:nvSpPr>
        <p:spPr>
          <a:xfrm>
            <a:off x="5747820" y="2147054"/>
            <a:ext cx="1679922" cy="1177610"/>
          </a:xfrm>
          <a:custGeom>
            <a:avLst/>
            <a:gdLst>
              <a:gd name="connsiteX0" fmla="*/ 470100 w 1679922"/>
              <a:gd name="connsiteY0" fmla="*/ 33438 h 1177610"/>
              <a:gd name="connsiteX1" fmla="*/ 315355 w 1679922"/>
              <a:gd name="connsiteY1" fmla="*/ 61574 h 1177610"/>
              <a:gd name="connsiteX2" fmla="*/ 273152 w 1679922"/>
              <a:gd name="connsiteY2" fmla="*/ 75641 h 1177610"/>
              <a:gd name="connsiteX3" fmla="*/ 188746 w 1679922"/>
              <a:gd name="connsiteY3" fmla="*/ 131912 h 1177610"/>
              <a:gd name="connsiteX4" fmla="*/ 146543 w 1679922"/>
              <a:gd name="connsiteY4" fmla="*/ 160048 h 1177610"/>
              <a:gd name="connsiteX5" fmla="*/ 104340 w 1679922"/>
              <a:gd name="connsiteY5" fmla="*/ 188183 h 1177610"/>
              <a:gd name="connsiteX6" fmla="*/ 62137 w 1679922"/>
              <a:gd name="connsiteY6" fmla="*/ 230386 h 1177610"/>
              <a:gd name="connsiteX7" fmla="*/ 48069 w 1679922"/>
              <a:gd name="connsiteY7" fmla="*/ 272589 h 1177610"/>
              <a:gd name="connsiteX8" fmla="*/ 19934 w 1679922"/>
              <a:gd name="connsiteY8" fmla="*/ 314792 h 1177610"/>
              <a:gd name="connsiteX9" fmla="*/ 5866 w 1679922"/>
              <a:gd name="connsiteY9" fmla="*/ 371063 h 1177610"/>
              <a:gd name="connsiteX10" fmla="*/ 19934 w 1679922"/>
              <a:gd name="connsiteY10" fmla="*/ 722755 h 1177610"/>
              <a:gd name="connsiteX11" fmla="*/ 76205 w 1679922"/>
              <a:gd name="connsiteY11" fmla="*/ 779026 h 1177610"/>
              <a:gd name="connsiteX12" fmla="*/ 132475 w 1679922"/>
              <a:gd name="connsiteY12" fmla="*/ 835297 h 1177610"/>
              <a:gd name="connsiteX13" fmla="*/ 146543 w 1679922"/>
              <a:gd name="connsiteY13" fmla="*/ 877500 h 1177610"/>
              <a:gd name="connsiteX14" fmla="*/ 230949 w 1679922"/>
              <a:gd name="connsiteY14" fmla="*/ 975974 h 1177610"/>
              <a:gd name="connsiteX15" fmla="*/ 259085 w 1679922"/>
              <a:gd name="connsiteY15" fmla="*/ 1004109 h 1177610"/>
              <a:gd name="connsiteX16" fmla="*/ 287220 w 1679922"/>
              <a:gd name="connsiteY16" fmla="*/ 1046312 h 1177610"/>
              <a:gd name="connsiteX17" fmla="*/ 329423 w 1679922"/>
              <a:gd name="connsiteY17" fmla="*/ 1060380 h 1177610"/>
              <a:gd name="connsiteX18" fmla="*/ 371626 w 1679922"/>
              <a:gd name="connsiteY18" fmla="*/ 1088515 h 1177610"/>
              <a:gd name="connsiteX19" fmla="*/ 456032 w 1679922"/>
              <a:gd name="connsiteY19" fmla="*/ 1116651 h 1177610"/>
              <a:gd name="connsiteX20" fmla="*/ 667048 w 1679922"/>
              <a:gd name="connsiteY20" fmla="*/ 1158854 h 1177610"/>
              <a:gd name="connsiteX21" fmla="*/ 737386 w 1679922"/>
              <a:gd name="connsiteY21" fmla="*/ 1172921 h 1177610"/>
              <a:gd name="connsiteX22" fmla="*/ 1271958 w 1679922"/>
              <a:gd name="connsiteY22" fmla="*/ 1158854 h 1177610"/>
              <a:gd name="connsiteX23" fmla="*/ 1328229 w 1679922"/>
              <a:gd name="connsiteY23" fmla="*/ 1144786 h 1177610"/>
              <a:gd name="connsiteX24" fmla="*/ 1525177 w 1679922"/>
              <a:gd name="connsiteY24" fmla="*/ 1158854 h 1177610"/>
              <a:gd name="connsiteX25" fmla="*/ 1567380 w 1679922"/>
              <a:gd name="connsiteY25" fmla="*/ 1172921 h 1177610"/>
              <a:gd name="connsiteX26" fmla="*/ 1623651 w 1679922"/>
              <a:gd name="connsiteY26" fmla="*/ 1032244 h 1177610"/>
              <a:gd name="connsiteX27" fmla="*/ 1665854 w 1679922"/>
              <a:gd name="connsiteY27" fmla="*/ 961906 h 1177610"/>
              <a:gd name="connsiteX28" fmla="*/ 1679922 w 1679922"/>
              <a:gd name="connsiteY28" fmla="*/ 863432 h 1177610"/>
              <a:gd name="connsiteX29" fmla="*/ 1651786 w 1679922"/>
              <a:gd name="connsiteY29" fmla="*/ 497672 h 1177610"/>
              <a:gd name="connsiteX30" fmla="*/ 1665854 w 1679922"/>
              <a:gd name="connsiteY30" fmla="*/ 371063 h 1177610"/>
              <a:gd name="connsiteX31" fmla="*/ 1651786 w 1679922"/>
              <a:gd name="connsiteY31" fmla="*/ 286657 h 1177610"/>
              <a:gd name="connsiteX32" fmla="*/ 1637718 w 1679922"/>
              <a:gd name="connsiteY32" fmla="*/ 216318 h 1177610"/>
              <a:gd name="connsiteX33" fmla="*/ 1567380 w 1679922"/>
              <a:gd name="connsiteY33" fmla="*/ 145980 h 1177610"/>
              <a:gd name="connsiteX34" fmla="*/ 1356365 w 1679922"/>
              <a:gd name="connsiteY34" fmla="*/ 117844 h 1177610"/>
              <a:gd name="connsiteX35" fmla="*/ 1300094 w 1679922"/>
              <a:gd name="connsiteY35" fmla="*/ 103777 h 1177610"/>
              <a:gd name="connsiteX36" fmla="*/ 1201620 w 1679922"/>
              <a:gd name="connsiteY36" fmla="*/ 75641 h 1177610"/>
              <a:gd name="connsiteX37" fmla="*/ 1075011 w 1679922"/>
              <a:gd name="connsiteY37" fmla="*/ 61574 h 1177610"/>
              <a:gd name="connsiteX38" fmla="*/ 1032808 w 1679922"/>
              <a:gd name="connsiteY38" fmla="*/ 47506 h 1177610"/>
              <a:gd name="connsiteX39" fmla="*/ 667048 w 1679922"/>
              <a:gd name="connsiteY39" fmla="*/ 5303 h 1177610"/>
              <a:gd name="connsiteX40" fmla="*/ 484168 w 1679922"/>
              <a:gd name="connsiteY40" fmla="*/ 33438 h 1177610"/>
              <a:gd name="connsiteX41" fmla="*/ 441965 w 1679922"/>
              <a:gd name="connsiteY41" fmla="*/ 47506 h 1177610"/>
              <a:gd name="connsiteX42" fmla="*/ 413829 w 1679922"/>
              <a:gd name="connsiteY42" fmla="*/ 89709 h 11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679922" h="1177610">
                <a:moveTo>
                  <a:pt x="470100" y="33438"/>
                </a:moveTo>
                <a:cubicBezTo>
                  <a:pt x="418518" y="42817"/>
                  <a:pt x="366619" y="50589"/>
                  <a:pt x="315355" y="61574"/>
                </a:cubicBezTo>
                <a:cubicBezTo>
                  <a:pt x="300856" y="64681"/>
                  <a:pt x="286115" y="68440"/>
                  <a:pt x="273152" y="75641"/>
                </a:cubicBezTo>
                <a:cubicBezTo>
                  <a:pt x="243593" y="92063"/>
                  <a:pt x="216881" y="113155"/>
                  <a:pt x="188746" y="131912"/>
                </a:cubicBezTo>
                <a:lnTo>
                  <a:pt x="146543" y="160048"/>
                </a:lnTo>
                <a:cubicBezTo>
                  <a:pt x="132475" y="169426"/>
                  <a:pt x="116295" y="176228"/>
                  <a:pt x="104340" y="188183"/>
                </a:cubicBezTo>
                <a:lnTo>
                  <a:pt x="62137" y="230386"/>
                </a:lnTo>
                <a:cubicBezTo>
                  <a:pt x="57448" y="244454"/>
                  <a:pt x="54701" y="259326"/>
                  <a:pt x="48069" y="272589"/>
                </a:cubicBezTo>
                <a:cubicBezTo>
                  <a:pt x="40508" y="287711"/>
                  <a:pt x="26594" y="299252"/>
                  <a:pt x="19934" y="314792"/>
                </a:cubicBezTo>
                <a:cubicBezTo>
                  <a:pt x="12318" y="332563"/>
                  <a:pt x="10555" y="352306"/>
                  <a:pt x="5866" y="371063"/>
                </a:cubicBezTo>
                <a:cubicBezTo>
                  <a:pt x="10555" y="488294"/>
                  <a:pt x="0" y="607136"/>
                  <a:pt x="19934" y="722755"/>
                </a:cubicBezTo>
                <a:cubicBezTo>
                  <a:pt x="24441" y="748896"/>
                  <a:pt x="76205" y="779026"/>
                  <a:pt x="76205" y="779026"/>
                </a:cubicBezTo>
                <a:cubicBezTo>
                  <a:pt x="113716" y="891565"/>
                  <a:pt x="57449" y="760271"/>
                  <a:pt x="132475" y="835297"/>
                </a:cubicBezTo>
                <a:cubicBezTo>
                  <a:pt x="142960" y="845782"/>
                  <a:pt x="139911" y="864237"/>
                  <a:pt x="146543" y="877500"/>
                </a:cubicBezTo>
                <a:cubicBezTo>
                  <a:pt x="167968" y="920350"/>
                  <a:pt x="196336" y="941361"/>
                  <a:pt x="230949" y="975974"/>
                </a:cubicBezTo>
                <a:cubicBezTo>
                  <a:pt x="240328" y="985352"/>
                  <a:pt x="251728" y="993073"/>
                  <a:pt x="259085" y="1004109"/>
                </a:cubicBezTo>
                <a:cubicBezTo>
                  <a:pt x="268463" y="1018177"/>
                  <a:pt x="274018" y="1035750"/>
                  <a:pt x="287220" y="1046312"/>
                </a:cubicBezTo>
                <a:cubicBezTo>
                  <a:pt x="298799" y="1055575"/>
                  <a:pt x="316160" y="1053748"/>
                  <a:pt x="329423" y="1060380"/>
                </a:cubicBezTo>
                <a:cubicBezTo>
                  <a:pt x="344545" y="1067941"/>
                  <a:pt x="356176" y="1081648"/>
                  <a:pt x="371626" y="1088515"/>
                </a:cubicBezTo>
                <a:cubicBezTo>
                  <a:pt x="398727" y="1100560"/>
                  <a:pt x="427897" y="1107273"/>
                  <a:pt x="456032" y="1116651"/>
                </a:cubicBezTo>
                <a:cubicBezTo>
                  <a:pt x="564259" y="1152727"/>
                  <a:pt x="437811" y="1113009"/>
                  <a:pt x="667048" y="1158854"/>
                </a:cubicBezTo>
                <a:lnTo>
                  <a:pt x="737386" y="1172921"/>
                </a:lnTo>
                <a:cubicBezTo>
                  <a:pt x="915577" y="1168232"/>
                  <a:pt x="1093907" y="1167332"/>
                  <a:pt x="1271958" y="1158854"/>
                </a:cubicBezTo>
                <a:cubicBezTo>
                  <a:pt x="1291270" y="1157934"/>
                  <a:pt x="1308895" y="1144786"/>
                  <a:pt x="1328229" y="1144786"/>
                </a:cubicBezTo>
                <a:cubicBezTo>
                  <a:pt x="1394046" y="1144786"/>
                  <a:pt x="1459528" y="1154165"/>
                  <a:pt x="1525177" y="1158854"/>
                </a:cubicBezTo>
                <a:cubicBezTo>
                  <a:pt x="1539245" y="1163543"/>
                  <a:pt x="1553312" y="1177610"/>
                  <a:pt x="1567380" y="1172921"/>
                </a:cubicBezTo>
                <a:cubicBezTo>
                  <a:pt x="1627991" y="1152717"/>
                  <a:pt x="1615166" y="1074671"/>
                  <a:pt x="1623651" y="1032244"/>
                </a:cubicBezTo>
                <a:cubicBezTo>
                  <a:pt x="1632782" y="986588"/>
                  <a:pt x="1635399" y="992360"/>
                  <a:pt x="1665854" y="961906"/>
                </a:cubicBezTo>
                <a:cubicBezTo>
                  <a:pt x="1670543" y="929081"/>
                  <a:pt x="1679922" y="896590"/>
                  <a:pt x="1679922" y="863432"/>
                </a:cubicBezTo>
                <a:cubicBezTo>
                  <a:pt x="1679922" y="646542"/>
                  <a:pt x="1676586" y="646467"/>
                  <a:pt x="1651786" y="497672"/>
                </a:cubicBezTo>
                <a:cubicBezTo>
                  <a:pt x="1656475" y="455469"/>
                  <a:pt x="1665854" y="413526"/>
                  <a:pt x="1665854" y="371063"/>
                </a:cubicBezTo>
                <a:cubicBezTo>
                  <a:pt x="1665854" y="342540"/>
                  <a:pt x="1656889" y="314720"/>
                  <a:pt x="1651786" y="286657"/>
                </a:cubicBezTo>
                <a:cubicBezTo>
                  <a:pt x="1647509" y="263132"/>
                  <a:pt x="1646114" y="238706"/>
                  <a:pt x="1637718" y="216318"/>
                </a:cubicBezTo>
                <a:cubicBezTo>
                  <a:pt x="1624732" y="181689"/>
                  <a:pt x="1599123" y="161852"/>
                  <a:pt x="1567380" y="145980"/>
                </a:cubicBezTo>
                <a:cubicBezTo>
                  <a:pt x="1509916" y="117248"/>
                  <a:pt x="1394087" y="120988"/>
                  <a:pt x="1356365" y="117844"/>
                </a:cubicBezTo>
                <a:cubicBezTo>
                  <a:pt x="1337608" y="113155"/>
                  <a:pt x="1318684" y="109088"/>
                  <a:pt x="1300094" y="103777"/>
                </a:cubicBezTo>
                <a:cubicBezTo>
                  <a:pt x="1257197" y="91521"/>
                  <a:pt x="1249266" y="82971"/>
                  <a:pt x="1201620" y="75641"/>
                </a:cubicBezTo>
                <a:cubicBezTo>
                  <a:pt x="1159651" y="69184"/>
                  <a:pt x="1117214" y="66263"/>
                  <a:pt x="1075011" y="61574"/>
                </a:cubicBezTo>
                <a:cubicBezTo>
                  <a:pt x="1060943" y="56885"/>
                  <a:pt x="1047114" y="51408"/>
                  <a:pt x="1032808" y="47506"/>
                </a:cubicBezTo>
                <a:cubicBezTo>
                  <a:pt x="858617" y="0"/>
                  <a:pt x="914357" y="19043"/>
                  <a:pt x="667048" y="5303"/>
                </a:cubicBezTo>
                <a:cubicBezTo>
                  <a:pt x="598724" y="13844"/>
                  <a:pt x="548607" y="17328"/>
                  <a:pt x="484168" y="33438"/>
                </a:cubicBezTo>
                <a:cubicBezTo>
                  <a:pt x="469782" y="37034"/>
                  <a:pt x="456033" y="42817"/>
                  <a:pt x="441965" y="47506"/>
                </a:cubicBezTo>
                <a:cubicBezTo>
                  <a:pt x="426414" y="94158"/>
                  <a:pt x="442726" y="89709"/>
                  <a:pt x="413829" y="89709"/>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763000" cy="6247864"/>
          </a:xfrm>
          <a:prstGeom prst="rect">
            <a:avLst/>
          </a:prstGeom>
          <a:noFill/>
        </p:spPr>
        <p:txBody>
          <a:bodyPr wrap="square" rtlCol="0">
            <a:spAutoFit/>
          </a:bodyPr>
          <a:lstStyle/>
          <a:p>
            <a:r>
              <a:rPr lang="en-US" sz="2000" dirty="0" smtClean="0"/>
              <a:t>A running task can always be interrupted, unless the</a:t>
            </a:r>
          </a:p>
          <a:p>
            <a:r>
              <a:rPr lang="en-US" sz="2000" dirty="0" smtClean="0"/>
              <a:t> task or µC/OS-II disables interrupts. (preemptive)</a:t>
            </a:r>
          </a:p>
          <a:p>
            <a:endParaRPr lang="en-US" sz="2000" dirty="0" smtClean="0"/>
          </a:p>
          <a:p>
            <a:r>
              <a:rPr lang="en-US" sz="2000" dirty="0" smtClean="0"/>
              <a:t> The task thus enters the ISR state. </a:t>
            </a:r>
          </a:p>
          <a:p>
            <a:endParaRPr lang="en-US" sz="2000" dirty="0" smtClean="0"/>
          </a:p>
          <a:p>
            <a:r>
              <a:rPr lang="en-US" sz="2000" dirty="0" smtClean="0"/>
              <a:t>When an interrupt occurs, execution of the task </a:t>
            </a:r>
          </a:p>
          <a:p>
            <a:r>
              <a:rPr lang="en-US" sz="2000" dirty="0" smtClean="0"/>
              <a:t>is suspended and the ISR takes control of the CPU.</a:t>
            </a:r>
          </a:p>
          <a:p>
            <a:endParaRPr lang="en-US" sz="2000" dirty="0" smtClean="0"/>
          </a:p>
          <a:p>
            <a:r>
              <a:rPr lang="en-US" sz="2000" dirty="0" smtClean="0"/>
              <a:t> The ISR may make one or more tasks ready to run by signaling one or more events.</a:t>
            </a:r>
          </a:p>
          <a:p>
            <a:endParaRPr lang="en-US" sz="2000" dirty="0" smtClean="0"/>
          </a:p>
          <a:p>
            <a:r>
              <a:rPr lang="en-US" sz="2000" dirty="0" smtClean="0"/>
              <a:t> In this case, before returning from the ISR, µC/OS-II determines if the interrupted task is still the highest priority task ready to run.</a:t>
            </a:r>
          </a:p>
          <a:p>
            <a:endParaRPr lang="en-US" sz="2000" dirty="0" smtClean="0"/>
          </a:p>
          <a:p>
            <a:r>
              <a:rPr lang="en-US" sz="2000" dirty="0" smtClean="0"/>
              <a:t> If a higher priority task is made ready to run by the ISR then the new highest priority task is resumed. </a:t>
            </a:r>
          </a:p>
          <a:p>
            <a:endParaRPr lang="en-US" sz="2000" dirty="0" smtClean="0"/>
          </a:p>
          <a:p>
            <a:r>
              <a:rPr lang="en-US" sz="2000" dirty="0" smtClean="0"/>
              <a:t>Otherwise, the interrupted task is resumed.</a:t>
            </a:r>
          </a:p>
          <a:p>
            <a:endParaRPr lang="en-IN" sz="2000" dirty="0" smtClean="0"/>
          </a:p>
          <a:p>
            <a:r>
              <a:rPr lang="en-US" sz="2000" dirty="0" smtClean="0"/>
              <a:t>When all tasks are either waiting for events or for time to expire then µC/OS-II executes the idle task, </a:t>
            </a:r>
            <a:r>
              <a:rPr lang="en-US" sz="2000" b="1" dirty="0" err="1" smtClean="0">
                <a:solidFill>
                  <a:srgbClr val="FF0000"/>
                </a:solidFill>
              </a:rPr>
              <a:t>OSTaskIdle</a:t>
            </a:r>
            <a:r>
              <a:rPr lang="en-US" sz="2000" b="1" dirty="0" smtClean="0">
                <a:solidFill>
                  <a:srgbClr val="FF0000"/>
                </a:solidFill>
              </a:rPr>
              <a:t>().</a:t>
            </a:r>
            <a:endParaRPr lang="en-US" sz="2000" b="1"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5810249" y="666750"/>
            <a:ext cx="3265045" cy="2076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4721826" y="2971800"/>
            <a:ext cx="4269773" cy="3886200"/>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531083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610600" cy="5078313"/>
          </a:xfrm>
          <a:prstGeom prst="rect">
            <a:avLst/>
          </a:prstGeom>
        </p:spPr>
        <p:txBody>
          <a:bodyPr wrap="square">
            <a:spAutoFit/>
          </a:bodyPr>
          <a:lstStyle/>
          <a:p>
            <a:pPr lvl="0" algn="ctr" fontAlgn="base"/>
            <a:r>
              <a:rPr lang="en-US" sz="2400" b="1" dirty="0" smtClean="0">
                <a:solidFill>
                  <a:srgbClr val="FF0000"/>
                </a:solidFill>
                <a:latin typeface="Times New Roman" pitchFamily="18" charset="0"/>
                <a:ea typeface="Times New Roman" pitchFamily="18" charset="0"/>
                <a:cs typeface="Times New Roman" pitchFamily="18" charset="0"/>
              </a:rPr>
              <a:t>Memory management</a:t>
            </a:r>
          </a:p>
          <a:p>
            <a:pPr fontAlgn="base"/>
            <a:r>
              <a:rPr lang="en-US" sz="2000" dirty="0" smtClean="0"/>
              <a:t>Following are the important memory management techniques:</a:t>
            </a:r>
          </a:p>
          <a:p>
            <a:pPr fontAlgn="base"/>
            <a:r>
              <a:rPr lang="en-US" sz="2000" b="1" dirty="0" smtClean="0">
                <a:solidFill>
                  <a:srgbClr val="FF0000"/>
                </a:solidFill>
              </a:rPr>
              <a:t>1. Single Contiguous Allocation</a:t>
            </a:r>
          </a:p>
          <a:p>
            <a:pPr fontAlgn="base"/>
            <a:r>
              <a:rPr lang="en-US" sz="2000" dirty="0" smtClean="0"/>
              <a:t>This is the easiest memory management technique where all types of computer memories except the one reserved for the OS are available for one application.</a:t>
            </a:r>
          </a:p>
          <a:p>
            <a:pPr fontAlgn="base"/>
            <a:endParaRPr lang="en-US" sz="2000" dirty="0" smtClean="0"/>
          </a:p>
          <a:p>
            <a:pPr fontAlgn="base"/>
            <a:endParaRPr lang="en-US" sz="2000" dirty="0" smtClean="0"/>
          </a:p>
          <a:p>
            <a:pPr fontAlgn="base"/>
            <a:endParaRPr lang="en-US" sz="2000" b="1" dirty="0" smtClean="0">
              <a:solidFill>
                <a:srgbClr val="FF0000"/>
              </a:solidFill>
            </a:endParaRPr>
          </a:p>
          <a:p>
            <a:pPr fontAlgn="base"/>
            <a:endParaRPr lang="en-US" sz="2000" b="1" dirty="0">
              <a:solidFill>
                <a:srgbClr val="FF0000"/>
              </a:solidFill>
            </a:endParaRPr>
          </a:p>
          <a:p>
            <a:pPr fontAlgn="base"/>
            <a:endParaRPr lang="en-US" sz="2000" b="1" dirty="0" smtClean="0">
              <a:solidFill>
                <a:srgbClr val="FF0000"/>
              </a:solidFill>
            </a:endParaRPr>
          </a:p>
          <a:p>
            <a:pPr fontAlgn="base"/>
            <a:endParaRPr lang="en-US" sz="2000" b="1" dirty="0">
              <a:solidFill>
                <a:srgbClr val="FF0000"/>
              </a:solidFill>
            </a:endParaRPr>
          </a:p>
          <a:p>
            <a:pPr fontAlgn="base"/>
            <a:endParaRPr lang="en-US" sz="2000" b="1" dirty="0" smtClean="0">
              <a:solidFill>
                <a:srgbClr val="FF0000"/>
              </a:solidFill>
            </a:endParaRPr>
          </a:p>
          <a:p>
            <a:pPr fontAlgn="base"/>
            <a:endParaRPr lang="en-US" sz="2000" b="1" dirty="0">
              <a:solidFill>
                <a:srgbClr val="FF0000"/>
              </a:solidFill>
            </a:endParaRPr>
          </a:p>
          <a:p>
            <a:pPr fontAlgn="base"/>
            <a:endParaRPr lang="en-US" sz="2000" b="1" dirty="0">
              <a:solidFill>
                <a:srgbClr val="FF0000"/>
              </a:solidFill>
            </a:endParaRPr>
          </a:p>
          <a:p>
            <a:pPr fontAlgn="base"/>
            <a:endParaRPr lang="en-US" sz="2000" b="1"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1" y="2057400"/>
            <a:ext cx="4876800" cy="4339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4523" y="2435844"/>
            <a:ext cx="6610277" cy="4020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09600" y="254675"/>
            <a:ext cx="8153400" cy="2123658"/>
          </a:xfrm>
          <a:prstGeom prst="rect">
            <a:avLst/>
          </a:prstGeom>
        </p:spPr>
        <p:txBody>
          <a:bodyPr wrap="square">
            <a:spAutoFit/>
          </a:bodyPr>
          <a:lstStyle/>
          <a:p>
            <a:pPr fontAlgn="base"/>
            <a:r>
              <a:rPr lang="en-US" sz="2200" b="1" dirty="0">
                <a:solidFill>
                  <a:srgbClr val="FF0000"/>
                </a:solidFill>
              </a:rPr>
              <a:t>2. </a:t>
            </a:r>
            <a:r>
              <a:rPr lang="en-US" sz="2200" b="1" dirty="0" smtClean="0">
                <a:solidFill>
                  <a:srgbClr val="FF0000"/>
                </a:solidFill>
              </a:rPr>
              <a:t>Partition </a:t>
            </a:r>
            <a:r>
              <a:rPr lang="en-US" sz="2200" b="1" dirty="0">
                <a:solidFill>
                  <a:srgbClr val="FF0000"/>
                </a:solidFill>
              </a:rPr>
              <a:t>Allocation</a:t>
            </a:r>
          </a:p>
          <a:p>
            <a:pPr fontAlgn="base"/>
            <a:r>
              <a:rPr lang="en-US" sz="2200" dirty="0"/>
              <a:t>In this allocation, the primary memory is divided into various memory partitions . </a:t>
            </a:r>
            <a:endParaRPr lang="en-US" sz="2200" dirty="0" smtClean="0"/>
          </a:p>
          <a:p>
            <a:pPr fontAlgn="base"/>
            <a:r>
              <a:rPr lang="en-US" sz="2200" dirty="0" smtClean="0"/>
              <a:t>Each </a:t>
            </a:r>
            <a:r>
              <a:rPr lang="en-US" sz="2200" dirty="0"/>
              <a:t>partition stores the information for a specific job. </a:t>
            </a:r>
            <a:endParaRPr lang="en-US" sz="2200" dirty="0" smtClean="0"/>
          </a:p>
          <a:p>
            <a:pPr fontAlgn="base"/>
            <a:r>
              <a:rPr lang="en-US" sz="2200" dirty="0" smtClean="0"/>
              <a:t>A </a:t>
            </a:r>
            <a:r>
              <a:rPr lang="en-US" sz="2200" dirty="0"/>
              <a:t>job is given a partition when it starts executing and the partition is taken away after the job finishes execution.</a:t>
            </a:r>
          </a:p>
        </p:txBody>
      </p:sp>
    </p:spTree>
    <p:extLst>
      <p:ext uri="{BB962C8B-B14F-4D97-AF65-F5344CB8AC3E}">
        <p14:creationId xmlns:p14="http://schemas.microsoft.com/office/powerpoint/2010/main" val="5280264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382000" cy="1477328"/>
          </a:xfrm>
          <a:prstGeom prst="rect">
            <a:avLst/>
          </a:prstGeom>
          <a:noFill/>
        </p:spPr>
        <p:txBody>
          <a:bodyPr wrap="square" rtlCol="0">
            <a:spAutoFit/>
          </a:bodyPr>
          <a:lstStyle/>
          <a:p>
            <a:pPr fontAlgn="base"/>
            <a:r>
              <a:rPr lang="en-US" b="1" dirty="0">
                <a:solidFill>
                  <a:srgbClr val="FF0000"/>
                </a:solidFill>
              </a:rPr>
              <a:t>3. Paged Memory Management</a:t>
            </a:r>
          </a:p>
          <a:p>
            <a:pPr fontAlgn="base"/>
            <a:r>
              <a:rPr lang="en-US" dirty="0"/>
              <a:t>In this method, page frames are created which are fixed-size units formed after dividing the system memory</a:t>
            </a:r>
            <a:r>
              <a:rPr lang="en-US" dirty="0" smtClean="0"/>
              <a:t>.</a:t>
            </a:r>
          </a:p>
          <a:p>
            <a:pPr fontAlgn="base"/>
            <a:endParaRPr lang="en-US" dirty="0"/>
          </a:p>
          <a:p>
            <a:pPr fontAlgn="base"/>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308652"/>
            <a:ext cx="6858000" cy="5168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81456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04800"/>
            <a:ext cx="7848600" cy="1477328"/>
          </a:xfrm>
          <a:prstGeom prst="rect">
            <a:avLst/>
          </a:prstGeom>
        </p:spPr>
        <p:txBody>
          <a:bodyPr wrap="square">
            <a:spAutoFit/>
          </a:bodyPr>
          <a:lstStyle/>
          <a:p>
            <a:pPr fontAlgn="base"/>
            <a:r>
              <a:rPr lang="en-US" b="1" dirty="0">
                <a:solidFill>
                  <a:srgbClr val="FF0000"/>
                </a:solidFill>
              </a:rPr>
              <a:t>4. Segmented Memory Management</a:t>
            </a:r>
          </a:p>
          <a:p>
            <a:pPr fontAlgn="base"/>
            <a:r>
              <a:rPr lang="en-US" dirty="0"/>
              <a:t>This method is similar to the one above. It does not provide a linear and contiguous address space for a user program. Instead, there is a segment table that contains the physical address, size, and other data about the memory</a:t>
            </a:r>
            <a:r>
              <a:rPr lang="en-US" dirty="0" smtClean="0"/>
              <a:t>.</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703460"/>
            <a:ext cx="5791199" cy="4621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89560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5940088"/>
          </a:xfrm>
          <a:prstGeom prst="rect">
            <a:avLst/>
          </a:prstGeom>
          <a:noFill/>
        </p:spPr>
        <p:txBody>
          <a:bodyPr wrap="square" rtlCol="0">
            <a:spAutoFit/>
          </a:bodyPr>
          <a:lstStyle/>
          <a:p>
            <a:pPr fontAlgn="base"/>
            <a:r>
              <a:rPr lang="en-US" sz="2000" dirty="0" smtClean="0"/>
              <a:t>This is a set of logical addresses that a process mentions in its code. The OS maps the logical address to the physical address during memory allocation. Three types of addresses are used during allocation:</a:t>
            </a:r>
          </a:p>
          <a:p>
            <a:pPr fontAlgn="base"/>
            <a:endParaRPr lang="en-US" sz="2000" dirty="0" smtClean="0"/>
          </a:p>
          <a:p>
            <a:pPr marL="457200" indent="-457200" fontAlgn="base">
              <a:buAutoNum type="arabicPeriod"/>
            </a:pPr>
            <a:r>
              <a:rPr lang="en-US" sz="2000" b="1" dirty="0" smtClean="0"/>
              <a:t>Symbolic address:</a:t>
            </a:r>
            <a:r>
              <a:rPr lang="en-US" sz="2000" dirty="0" smtClean="0"/>
              <a:t> This address is used in a source code. The basic elements of this address space are variable names, constants, and instruction labels.</a:t>
            </a:r>
          </a:p>
          <a:p>
            <a:pPr marL="457200" indent="-457200" fontAlgn="base">
              <a:buAutoNum type="arabicPeriod"/>
            </a:pPr>
            <a:endParaRPr lang="en-US" sz="2000" dirty="0" smtClean="0"/>
          </a:p>
          <a:p>
            <a:pPr fontAlgn="base"/>
            <a:r>
              <a:rPr lang="en-US" sz="2000" b="1" dirty="0" smtClean="0"/>
              <a:t>2. Relative address:</a:t>
            </a:r>
            <a:r>
              <a:rPr lang="en-US" sz="2000" dirty="0" smtClean="0"/>
              <a:t> During compilation, the compiler converts symbolic address to relative address.</a:t>
            </a:r>
          </a:p>
          <a:p>
            <a:pPr fontAlgn="base"/>
            <a:endParaRPr lang="en-US" sz="2000" dirty="0" smtClean="0"/>
          </a:p>
          <a:p>
            <a:pPr fontAlgn="base"/>
            <a:r>
              <a:rPr lang="en-US" sz="2000" b="1" dirty="0" smtClean="0"/>
              <a:t>3. Physical address:</a:t>
            </a:r>
            <a:r>
              <a:rPr lang="en-US" sz="2000" dirty="0" smtClean="0"/>
              <a:t> The loader generates a physical address when a program is being loaded into main memory.</a:t>
            </a:r>
          </a:p>
          <a:p>
            <a:pPr fontAlgn="base"/>
            <a:endParaRPr lang="en-US" sz="2000" dirty="0" smtClean="0"/>
          </a:p>
          <a:p>
            <a:pPr fontAlgn="base"/>
            <a:r>
              <a:rPr lang="en-US" sz="2000" dirty="0" smtClean="0"/>
              <a:t>Virtual addresses and physical addresses are similar.</a:t>
            </a:r>
          </a:p>
          <a:p>
            <a:pPr fontAlgn="base"/>
            <a:endParaRPr lang="en-US" sz="2000" dirty="0" smtClean="0"/>
          </a:p>
          <a:p>
            <a:pPr fontAlgn="base"/>
            <a:r>
              <a:rPr lang="en-US" sz="2000" dirty="0" smtClean="0"/>
              <a:t>A set of logical addresses generated by a program is known as logical address space. Physical address space comprises of the set of physical addresses corresponding to logical addresses. Memory management unit (MMU) does the runtime mapping from virtual to physical address.</a:t>
            </a:r>
            <a:endParaRPr 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305800" cy="5078313"/>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Memory management</a:t>
            </a:r>
          </a:p>
          <a:p>
            <a:pPr lvl="0" algn="ctr" eaLnBrk="0" fontAlgn="base" hangingPunct="0">
              <a:spcBef>
                <a:spcPct val="0"/>
              </a:spcBef>
              <a:spcAft>
                <a:spcPct val="0"/>
              </a:spcAft>
            </a:pPr>
            <a:endPar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r>
              <a:rPr lang="en-US" sz="2400" dirty="0" smtClean="0"/>
              <a:t>Your application can allocate and free dynamic memory using any ANSI C compiler’s </a:t>
            </a:r>
            <a:r>
              <a:rPr lang="en-US" sz="2400" b="1" dirty="0" err="1" smtClean="0">
                <a:solidFill>
                  <a:srgbClr val="FF0000"/>
                </a:solidFill>
              </a:rPr>
              <a:t>malloc</a:t>
            </a:r>
            <a:r>
              <a:rPr lang="en-US" sz="2400" b="1" dirty="0" smtClean="0">
                <a:solidFill>
                  <a:srgbClr val="FF0000"/>
                </a:solidFill>
              </a:rPr>
              <a:t>() and free() </a:t>
            </a:r>
            <a:r>
              <a:rPr lang="en-US" sz="2400" dirty="0" smtClean="0"/>
              <a:t>functions, respectively.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However, using </a:t>
            </a:r>
            <a:r>
              <a:rPr lang="en-US" sz="2000" b="1" dirty="0" err="1" smtClean="0">
                <a:solidFill>
                  <a:srgbClr val="FF0000"/>
                </a:solidFill>
              </a:rPr>
              <a:t>malloc</a:t>
            </a:r>
            <a:r>
              <a:rPr lang="en-US" sz="2000" b="1" dirty="0" smtClean="0">
                <a:solidFill>
                  <a:srgbClr val="FF0000"/>
                </a:solidFill>
              </a:rPr>
              <a:t>() and free() </a:t>
            </a:r>
            <a:r>
              <a:rPr lang="en-US" sz="2000" dirty="0" smtClean="0"/>
              <a:t>in an embedded real-time system is dangerous because eventually, </a:t>
            </a:r>
            <a:r>
              <a:rPr lang="en-US" sz="2000" b="1" dirty="0" smtClean="0">
                <a:solidFill>
                  <a:srgbClr val="00B0F0"/>
                </a:solidFill>
              </a:rPr>
              <a:t>you may not be able to obtain a single contiguous memory area because of fragmentation</a:t>
            </a:r>
            <a:r>
              <a:rPr lang="en-US" sz="2000" dirty="0" smtClean="0"/>
              <a:t>.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Fragmentation is the development of a large number of separate free areas (i.e. the total free memory is fragmented into small pieces).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endPar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287" y="110197"/>
            <a:ext cx="8724313" cy="6370975"/>
          </a:xfrm>
          <a:prstGeom prst="rect">
            <a:avLst/>
          </a:prstGeom>
          <a:noFill/>
        </p:spPr>
        <p:txBody>
          <a:bodyPr wrap="square" rtlCol="0">
            <a:spAutoFit/>
          </a:bodyPr>
          <a:lstStyle/>
          <a:p>
            <a:pPr algn="ctr"/>
            <a:r>
              <a:rPr lang="en-US" sz="2800" b="1" dirty="0" err="1" smtClean="0">
                <a:solidFill>
                  <a:srgbClr val="0070C0"/>
                </a:solidFill>
                <a:latin typeface="Times New Roman" pitchFamily="18" charset="0"/>
                <a:ea typeface="Times New Roman" pitchFamily="18" charset="0"/>
                <a:cs typeface="Times New Roman" pitchFamily="18" charset="0"/>
              </a:rPr>
              <a:t>μCOS</a:t>
            </a:r>
            <a:r>
              <a:rPr lang="en-US" sz="2800" b="1" dirty="0" smtClean="0">
                <a:solidFill>
                  <a:srgbClr val="0070C0"/>
                </a:solidFill>
                <a:latin typeface="Times New Roman" pitchFamily="18" charset="0"/>
                <a:ea typeface="Times New Roman" pitchFamily="18" charset="0"/>
                <a:cs typeface="Times New Roman" pitchFamily="18" charset="0"/>
              </a:rPr>
              <a:t> II</a:t>
            </a:r>
          </a:p>
          <a:p>
            <a:pPr algn="just"/>
            <a:r>
              <a:rPr lang="en-US" sz="2000" dirty="0" err="1" smtClean="0">
                <a:solidFill>
                  <a:srgbClr val="FF0000"/>
                </a:solidFill>
                <a:latin typeface="Times New Roman" pitchFamily="18" charset="0"/>
                <a:ea typeface="Times New Roman" pitchFamily="18" charset="0"/>
                <a:cs typeface="Times New Roman" pitchFamily="18" charset="0"/>
              </a:rPr>
              <a:t>μCOS</a:t>
            </a:r>
            <a:r>
              <a:rPr lang="en-US" sz="2000" dirty="0" smtClean="0">
                <a:solidFill>
                  <a:srgbClr val="FF0000"/>
                </a:solidFill>
                <a:latin typeface="Times New Roman" pitchFamily="18" charset="0"/>
                <a:ea typeface="Times New Roman" pitchFamily="18" charset="0"/>
                <a:cs typeface="Times New Roman" pitchFamily="18" charset="0"/>
              </a:rPr>
              <a:t> II </a:t>
            </a:r>
            <a:r>
              <a:rPr lang="en-US" sz="2000" dirty="0" smtClean="0">
                <a:solidFill>
                  <a:srgbClr val="FF0000"/>
                </a:solidFill>
                <a:hlinkClick r:id="rId2"/>
              </a:rPr>
              <a:t> </a:t>
            </a:r>
            <a:r>
              <a:rPr lang="en-US" sz="2000" dirty="0" smtClean="0">
                <a:solidFill>
                  <a:srgbClr val="FF0000"/>
                </a:solidFill>
              </a:rPr>
              <a:t>is a small, yet powerful real-time operating system developed by Jean J. </a:t>
            </a:r>
            <a:r>
              <a:rPr lang="en-US" sz="2000" dirty="0" err="1" smtClean="0">
                <a:solidFill>
                  <a:srgbClr val="FF0000"/>
                </a:solidFill>
              </a:rPr>
              <a:t>Labrosse</a:t>
            </a:r>
            <a:r>
              <a:rPr lang="en-US" sz="2000" dirty="0" smtClean="0">
                <a:solidFill>
                  <a:srgbClr val="FF0000"/>
                </a:solidFill>
              </a:rPr>
              <a:t>.</a:t>
            </a:r>
          </a:p>
          <a:p>
            <a:pPr algn="just"/>
            <a:endParaRPr lang="en-US" sz="2000" dirty="0" smtClean="0"/>
          </a:p>
          <a:p>
            <a:pPr algn="just"/>
            <a:r>
              <a:rPr lang="en-US" sz="2000" dirty="0" smtClean="0"/>
              <a:t>The operating system is </a:t>
            </a:r>
            <a:r>
              <a:rPr lang="en-US" sz="2000" b="1" dirty="0" smtClean="0">
                <a:solidFill>
                  <a:srgbClr val="FF0000"/>
                </a:solidFill>
              </a:rPr>
              <a:t>highly CPU independent </a:t>
            </a:r>
            <a:r>
              <a:rPr lang="en-US" sz="2000" dirty="0" smtClean="0"/>
              <a:t>and has been ported to numerous microprocessor platforms.</a:t>
            </a:r>
            <a:endParaRPr lang="en-US" sz="2000" b="1" dirty="0" smtClean="0"/>
          </a:p>
          <a:p>
            <a:pPr algn="just"/>
            <a:endParaRPr lang="en-US" sz="2000" b="1" dirty="0" smtClean="0"/>
          </a:p>
          <a:p>
            <a:pPr algn="just"/>
            <a:endParaRPr lang="en-IN" sz="2000" dirty="0" smtClean="0"/>
          </a:p>
          <a:p>
            <a:pPr algn="just"/>
            <a:r>
              <a:rPr lang="en-US" sz="2000" b="1" dirty="0" smtClean="0">
                <a:solidFill>
                  <a:srgbClr val="FF0000"/>
                </a:solidFill>
              </a:rPr>
              <a:t>RTOS-</a:t>
            </a:r>
            <a:r>
              <a:rPr lang="en-US" sz="2000" b="1" dirty="0" err="1" smtClean="0">
                <a:solidFill>
                  <a:srgbClr val="FF0000"/>
                </a:solidFill>
              </a:rPr>
              <a:t>MicroC</a:t>
            </a:r>
            <a:r>
              <a:rPr lang="en-US" sz="2000" b="1" dirty="0" smtClean="0">
                <a:solidFill>
                  <a:srgbClr val="FF0000"/>
                </a:solidFill>
              </a:rPr>
              <a:t>/OS-II It is a priority-based real-time multitasking OS kernel for microprocessors, written mainly in the C programming language.</a:t>
            </a:r>
          </a:p>
          <a:p>
            <a:pPr algn="just"/>
            <a:endParaRPr lang="en-US" sz="2000" dirty="0" smtClean="0"/>
          </a:p>
          <a:p>
            <a:pPr algn="just"/>
            <a:endParaRPr lang="en-US" sz="2000" dirty="0" smtClean="0"/>
          </a:p>
          <a:p>
            <a:pPr algn="just"/>
            <a:r>
              <a:rPr lang="en-US" sz="2000" dirty="0" smtClean="0"/>
              <a:t>Many RTOS products are available in the market.</a:t>
            </a:r>
          </a:p>
          <a:p>
            <a:pPr algn="just"/>
            <a:endParaRPr lang="en-US" sz="2000" dirty="0" smtClean="0"/>
          </a:p>
          <a:p>
            <a:pPr algn="just"/>
            <a:r>
              <a:rPr lang="en-US" sz="2000" b="1" dirty="0" smtClean="0">
                <a:solidFill>
                  <a:srgbClr val="FF0000"/>
                </a:solidFill>
              </a:rPr>
              <a:t>But  µC/OS-II is a freeware with minimum facility and more popular among the hobbyist, researchers and small embedded system developers. </a:t>
            </a:r>
          </a:p>
          <a:p>
            <a:pPr algn="just"/>
            <a:endParaRPr lang="en-US" sz="2000" dirty="0" smtClean="0"/>
          </a:p>
          <a:p>
            <a:pPr algn="just"/>
            <a:r>
              <a:rPr lang="en-US" sz="2000" dirty="0" smtClean="0"/>
              <a:t>The µC/OS-II supports </a:t>
            </a:r>
            <a:r>
              <a:rPr lang="en-US" sz="2000" b="1" dirty="0" smtClean="0"/>
              <a:t>preemptive scheduling.</a:t>
            </a:r>
            <a:endParaRPr lang="en-US" sz="20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1" y="152400"/>
            <a:ext cx="8686799" cy="1938992"/>
          </a:xfrm>
          <a:prstGeom prst="rect">
            <a:avLst/>
          </a:prstGeom>
          <a:noFill/>
        </p:spPr>
        <p:txBody>
          <a:bodyPr wrap="square" rtlCol="0">
            <a:spAutoFit/>
          </a:bodyPr>
          <a:lstStyle/>
          <a:p>
            <a:r>
              <a:rPr lang="en-US" sz="2000" dirty="0" smtClean="0"/>
              <a:t>µC/OS-II provides fixed-sized memory blocks from a partition made of a contiguous memory area as illustrated in Figure 7-1. </a:t>
            </a:r>
          </a:p>
          <a:p>
            <a:endParaRPr lang="en-US" sz="2000" dirty="0" smtClean="0"/>
          </a:p>
          <a:p>
            <a:r>
              <a:rPr lang="en-US" sz="2000" dirty="0" smtClean="0"/>
              <a:t>All memory blocks are the same size and the partition contains an integral number of blocks. Allocation and de-allocation of these memory blocks is done in constant time and is deterministic. </a:t>
            </a:r>
            <a:endParaRPr lang="en-US" sz="2000" dirty="0"/>
          </a:p>
        </p:txBody>
      </p:sp>
      <p:pic>
        <p:nvPicPr>
          <p:cNvPr id="4098" name="Picture 2"/>
          <p:cNvPicPr>
            <a:picLocks noChangeAspect="1" noChangeArrowheads="1"/>
          </p:cNvPicPr>
          <p:nvPr/>
        </p:nvPicPr>
        <p:blipFill>
          <a:blip r:embed="rId2" cstate="print"/>
          <a:srcRect/>
          <a:stretch>
            <a:fillRect/>
          </a:stretch>
        </p:blipFill>
        <p:spPr bwMode="auto">
          <a:xfrm>
            <a:off x="3124200" y="2108938"/>
            <a:ext cx="4648200" cy="4901462"/>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8991600" cy="2554545"/>
          </a:xfrm>
          <a:prstGeom prst="rect">
            <a:avLst/>
          </a:prstGeom>
          <a:noFill/>
        </p:spPr>
        <p:txBody>
          <a:bodyPr wrap="square" rtlCol="0">
            <a:spAutoFit/>
          </a:bodyPr>
          <a:lstStyle/>
          <a:p>
            <a:r>
              <a:rPr lang="en-US" sz="2000" dirty="0" smtClean="0"/>
              <a:t>As shown in Figure 7-2, more than one memory partition can exist and thus, you application can obtain memory blocks of different sizes.</a:t>
            </a:r>
          </a:p>
          <a:p>
            <a:r>
              <a:rPr lang="en-US" sz="2000" dirty="0" smtClean="0"/>
              <a:t> A specific memory block must, however, always be returned to the partition from which it came from. </a:t>
            </a:r>
          </a:p>
          <a:p>
            <a:r>
              <a:rPr lang="en-US" sz="2000" dirty="0" smtClean="0"/>
              <a:t>This type of memory </a:t>
            </a:r>
          </a:p>
          <a:p>
            <a:r>
              <a:rPr lang="en-US" sz="2000" dirty="0" smtClean="0"/>
              <a:t>management is not </a:t>
            </a:r>
          </a:p>
          <a:p>
            <a:r>
              <a:rPr lang="en-US" sz="2000" dirty="0" smtClean="0"/>
              <a:t> subject  to </a:t>
            </a:r>
            <a:r>
              <a:rPr lang="en-US" sz="2000" dirty="0" err="1" smtClean="0"/>
              <a:t>fragmen</a:t>
            </a:r>
            <a:r>
              <a:rPr lang="en-US" sz="2000" dirty="0" smtClean="0"/>
              <a:t>-</a:t>
            </a:r>
          </a:p>
          <a:p>
            <a:r>
              <a:rPr lang="en-US" sz="2000" dirty="0" err="1" smtClean="0"/>
              <a:t>tation</a:t>
            </a:r>
            <a:r>
              <a:rPr lang="en-US" sz="2000" dirty="0" smtClean="0"/>
              <a:t>. </a:t>
            </a:r>
            <a:endParaRPr lang="en-US" sz="2000" dirty="0"/>
          </a:p>
        </p:txBody>
      </p:sp>
      <p:pic>
        <p:nvPicPr>
          <p:cNvPr id="5122" name="Picture 2"/>
          <p:cNvPicPr>
            <a:picLocks noChangeAspect="1" noChangeArrowheads="1"/>
          </p:cNvPicPr>
          <p:nvPr/>
        </p:nvPicPr>
        <p:blipFill>
          <a:blip r:embed="rId2" cstate="print"/>
          <a:srcRect/>
          <a:stretch>
            <a:fillRect/>
          </a:stretch>
        </p:blipFill>
        <p:spPr bwMode="auto">
          <a:xfrm>
            <a:off x="2712528" y="1524000"/>
            <a:ext cx="6050472" cy="5144519"/>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228600"/>
            <a:ext cx="8686800" cy="1846659"/>
          </a:xfrm>
          <a:prstGeom prst="rect">
            <a:avLst/>
          </a:prstGeom>
          <a:noFill/>
        </p:spPr>
        <p:txBody>
          <a:bodyPr wrap="square" rtlCol="0">
            <a:spAutoFit/>
          </a:bodyPr>
          <a:lstStyle/>
          <a:p>
            <a:pPr algn="just"/>
            <a:r>
              <a:rPr lang="en-US" sz="2000" dirty="0" smtClean="0"/>
              <a:t>Memory Control Blocks µC/OS-II keeps track of memory partitions through the use of a data structure called a memory control block as shown in listing 7.1. Each memory partition requires its own memory control block.</a:t>
            </a:r>
          </a:p>
          <a:p>
            <a:pPr algn="just"/>
            <a:r>
              <a:rPr lang="en-US" dirty="0" smtClean="0"/>
              <a:t> </a:t>
            </a:r>
          </a:p>
          <a:p>
            <a:endParaRPr lang="en-IN" dirty="0" smtClean="0"/>
          </a:p>
          <a:p>
            <a:endParaRPr lang="en-US" dirty="0"/>
          </a:p>
        </p:txBody>
      </p:sp>
      <p:pic>
        <p:nvPicPr>
          <p:cNvPr id="6147" name="Picture 3"/>
          <p:cNvPicPr>
            <a:picLocks noChangeAspect="1" noChangeArrowheads="1"/>
          </p:cNvPicPr>
          <p:nvPr/>
        </p:nvPicPr>
        <p:blipFill>
          <a:blip r:embed="rId2" cstate="print"/>
          <a:srcRect/>
          <a:stretch>
            <a:fillRect/>
          </a:stretch>
        </p:blipFill>
        <p:spPr bwMode="auto">
          <a:xfrm>
            <a:off x="1981200" y="1206012"/>
            <a:ext cx="5029200" cy="2756388"/>
          </a:xfrm>
          <a:prstGeom prst="rect">
            <a:avLst/>
          </a:prstGeom>
          <a:noFill/>
          <a:ln w="9525">
            <a:noFill/>
            <a:miter lim="800000"/>
            <a:headEnd/>
            <a:tailEnd/>
          </a:ln>
        </p:spPr>
      </p:pic>
      <p:sp>
        <p:nvSpPr>
          <p:cNvPr id="5" name="TextBox 4"/>
          <p:cNvSpPr txBox="1"/>
          <p:nvPr/>
        </p:nvSpPr>
        <p:spPr>
          <a:xfrm>
            <a:off x="228600" y="3962400"/>
            <a:ext cx="8762999" cy="2862322"/>
          </a:xfrm>
          <a:prstGeom prst="rect">
            <a:avLst/>
          </a:prstGeom>
          <a:noFill/>
        </p:spPr>
        <p:txBody>
          <a:bodyPr wrap="square" rtlCol="0">
            <a:spAutoFit/>
          </a:bodyPr>
          <a:lstStyle/>
          <a:p>
            <a:pPr marL="457200" indent="-457200" algn="just">
              <a:buAutoNum type="arabicPeriod"/>
            </a:pPr>
            <a:r>
              <a:rPr lang="en-US" sz="2000" b="1" dirty="0" err="1" smtClean="0">
                <a:solidFill>
                  <a:srgbClr val="FF0000"/>
                </a:solidFill>
              </a:rPr>
              <a:t>OSMemAddr</a:t>
            </a:r>
            <a:r>
              <a:rPr lang="en-US" sz="2000" dirty="0" smtClean="0"/>
              <a:t> </a:t>
            </a:r>
            <a:r>
              <a:rPr lang="en-US" sz="2000" b="1" dirty="0" smtClean="0">
                <a:solidFill>
                  <a:srgbClr val="00B0F0"/>
                </a:solidFill>
              </a:rPr>
              <a:t>is a pointer to the beginning (i.e. base) of the memory partition from which memory blocks will be allocated from. </a:t>
            </a:r>
          </a:p>
          <a:p>
            <a:pPr marL="457200" indent="-457200" algn="just"/>
            <a:r>
              <a:rPr lang="en-US" sz="2000" dirty="0" smtClean="0"/>
              <a:t>	This field is initialized when you create a partition and is not used thereafter. </a:t>
            </a:r>
          </a:p>
          <a:p>
            <a:pPr marL="457200" indent="-457200" algn="just"/>
            <a:r>
              <a:rPr lang="en-US" sz="2000" b="1" dirty="0" smtClean="0">
                <a:solidFill>
                  <a:srgbClr val="FF0000"/>
                </a:solidFill>
              </a:rPr>
              <a:t>2. </a:t>
            </a:r>
            <a:r>
              <a:rPr lang="en-US" sz="2000" b="1" dirty="0" err="1" smtClean="0">
                <a:solidFill>
                  <a:srgbClr val="FF0000"/>
                </a:solidFill>
              </a:rPr>
              <a:t>OSMemFreeList</a:t>
            </a:r>
            <a:r>
              <a:rPr lang="en-US" sz="2000" b="1" dirty="0" smtClean="0">
                <a:solidFill>
                  <a:srgbClr val="00B0F0"/>
                </a:solidFill>
              </a:rPr>
              <a:t> is a pointer used by µC/OS-II to point to either the next free memory control block or to the next free memory block. </a:t>
            </a:r>
            <a:r>
              <a:rPr lang="en-US" sz="2000" dirty="0" smtClean="0"/>
              <a:t>The use depends on whether the memory partition has been created or not.</a:t>
            </a:r>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8991600" cy="2554545"/>
          </a:xfrm>
          <a:prstGeom prst="rect">
            <a:avLst/>
          </a:prstGeom>
          <a:noFill/>
        </p:spPr>
        <p:txBody>
          <a:bodyPr wrap="square" rtlCol="0">
            <a:spAutoFit/>
          </a:bodyPr>
          <a:lstStyle/>
          <a:p>
            <a:pPr algn="just"/>
            <a:r>
              <a:rPr lang="en-US" sz="2000" b="1" dirty="0" smtClean="0">
                <a:solidFill>
                  <a:srgbClr val="FF0000"/>
                </a:solidFill>
              </a:rPr>
              <a:t>3. </a:t>
            </a:r>
            <a:r>
              <a:rPr lang="en-US" sz="2000" b="1" dirty="0" err="1" smtClean="0">
                <a:solidFill>
                  <a:srgbClr val="FF0000"/>
                </a:solidFill>
              </a:rPr>
              <a:t>OSMemBlkSize</a:t>
            </a:r>
            <a:r>
              <a:rPr lang="en-US" sz="2000" b="1" dirty="0" smtClean="0">
                <a:solidFill>
                  <a:srgbClr val="FF0000"/>
                </a:solidFill>
              </a:rPr>
              <a:t> </a:t>
            </a:r>
            <a:r>
              <a:rPr lang="en-US" sz="2000" dirty="0" smtClean="0"/>
              <a:t>determines the size of each memory block in the partition and is a parameter you specify when the memory partition is created (see section 7.01).</a:t>
            </a:r>
          </a:p>
          <a:p>
            <a:pPr algn="just"/>
            <a:endParaRPr lang="en-US" sz="2000" dirty="0" smtClean="0"/>
          </a:p>
          <a:p>
            <a:pPr algn="just"/>
            <a:r>
              <a:rPr lang="en-US" sz="2000" b="1" dirty="0" smtClean="0">
                <a:solidFill>
                  <a:srgbClr val="FF0000"/>
                </a:solidFill>
              </a:rPr>
              <a:t>4. </a:t>
            </a:r>
            <a:r>
              <a:rPr lang="en-US" sz="2000" b="1" dirty="0" err="1" smtClean="0">
                <a:solidFill>
                  <a:srgbClr val="FF0000"/>
                </a:solidFill>
              </a:rPr>
              <a:t>OSMemNBlks</a:t>
            </a:r>
            <a:r>
              <a:rPr lang="en-US" sz="2000" b="1" dirty="0" smtClean="0">
                <a:solidFill>
                  <a:srgbClr val="FF0000"/>
                </a:solidFill>
              </a:rPr>
              <a:t> </a:t>
            </a:r>
            <a:r>
              <a:rPr lang="en-US" sz="2000" dirty="0" smtClean="0"/>
              <a:t>establishes the total number of memory blocks available from the partition. This parameter is specified when the partition is created (see section 7.01). </a:t>
            </a:r>
          </a:p>
          <a:p>
            <a:pPr algn="just"/>
            <a:endParaRPr lang="en-US" sz="2000" dirty="0" smtClean="0"/>
          </a:p>
          <a:p>
            <a:pPr algn="just"/>
            <a:r>
              <a:rPr lang="en-US" sz="2000" b="1" dirty="0" smtClean="0">
                <a:solidFill>
                  <a:srgbClr val="FF0000"/>
                </a:solidFill>
              </a:rPr>
              <a:t>5. </a:t>
            </a:r>
            <a:r>
              <a:rPr lang="en-US" sz="2000" b="1" dirty="0" err="1" smtClean="0">
                <a:solidFill>
                  <a:srgbClr val="FF0000"/>
                </a:solidFill>
              </a:rPr>
              <a:t>OSMemNFree</a:t>
            </a:r>
            <a:r>
              <a:rPr lang="en-US" sz="2000" b="1" dirty="0" smtClean="0">
                <a:solidFill>
                  <a:srgbClr val="FF0000"/>
                </a:solidFill>
              </a:rPr>
              <a:t> </a:t>
            </a:r>
            <a:r>
              <a:rPr lang="en-US" sz="2000" dirty="0" smtClean="0"/>
              <a:t>is used to determine how many memory blocks are available from the partition.</a:t>
            </a:r>
            <a:endParaRPr lang="en-US"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534400" cy="6401753"/>
          </a:xfrm>
          <a:prstGeom prst="rect">
            <a:avLst/>
          </a:prstGeom>
          <a:noFill/>
        </p:spPr>
        <p:txBody>
          <a:bodyPr wrap="square" rtlCol="0">
            <a:spAutoFit/>
          </a:bodyPr>
          <a:lstStyle/>
          <a:p>
            <a:pPr lvl="0" algn="ctr" eaLnBrk="0" fontAlgn="base" hangingPunct="0">
              <a:spcBef>
                <a:spcPct val="0"/>
              </a:spcBef>
              <a:spcAft>
                <a:spcPct val="0"/>
              </a:spcAft>
            </a:pP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Time management</a:t>
            </a:r>
          </a:p>
          <a:p>
            <a:pPr marL="342900" lvl="0" indent="-342900" eaLnBrk="0" fontAlgn="base" hangingPunct="0">
              <a:spcBef>
                <a:spcPct val="0"/>
              </a:spcBef>
              <a:spcAft>
                <a:spcPct val="0"/>
              </a:spcAft>
              <a:buFont typeface="Arial" pitchFamily="34" charset="0"/>
              <a:buChar char="•"/>
            </a:pPr>
            <a:r>
              <a:rPr lang="en-US" sz="2400" dirty="0" smtClean="0"/>
              <a:t>µC/OS-II  requires a periodic interrupt to keep track of time delays and timeouts. </a:t>
            </a:r>
          </a:p>
          <a:p>
            <a:pPr marL="342900" lvl="0" indent="-342900" eaLnBrk="0" fontAlgn="base" hangingPunct="0">
              <a:spcBef>
                <a:spcPct val="0"/>
              </a:spcBef>
              <a:spcAft>
                <a:spcPct val="0"/>
              </a:spcAft>
              <a:buFont typeface="Arial" pitchFamily="34" charset="0"/>
              <a:buChar char="•"/>
            </a:pPr>
            <a:endParaRPr lang="en-US" sz="2400" dirty="0" smtClean="0"/>
          </a:p>
          <a:p>
            <a:pPr marL="342900" lvl="0" indent="-342900" eaLnBrk="0" fontAlgn="base" hangingPunct="0">
              <a:spcBef>
                <a:spcPct val="0"/>
              </a:spcBef>
              <a:spcAft>
                <a:spcPct val="0"/>
              </a:spcAft>
              <a:buFont typeface="Arial" pitchFamily="34" charset="0"/>
              <a:buChar char="•"/>
            </a:pPr>
            <a:r>
              <a:rPr lang="en-US" sz="2400" b="1" dirty="0" smtClean="0">
                <a:solidFill>
                  <a:srgbClr val="0070C0"/>
                </a:solidFill>
              </a:rPr>
              <a:t>This periodic time source is called a Clock Tick</a:t>
            </a:r>
            <a:r>
              <a:rPr lang="en-US" sz="2400" dirty="0" smtClean="0"/>
              <a:t>.</a:t>
            </a:r>
          </a:p>
          <a:p>
            <a:pPr marL="342900" lvl="0" indent="-342900" eaLnBrk="0" fontAlgn="base" hangingPunct="0">
              <a:spcBef>
                <a:spcPct val="0"/>
              </a:spcBef>
              <a:spcAft>
                <a:spcPct val="0"/>
              </a:spcAft>
              <a:buFont typeface="Arial" pitchFamily="34" charset="0"/>
              <a:buChar char="•"/>
            </a:pPr>
            <a:endParaRPr lang="en-US" sz="2400" dirty="0" smtClean="0"/>
          </a:p>
          <a:p>
            <a:pPr marL="342900" lvl="0" indent="-342900" eaLnBrk="0" fontAlgn="base" hangingPunct="0">
              <a:spcBef>
                <a:spcPct val="0"/>
              </a:spcBef>
              <a:spcAft>
                <a:spcPct val="0"/>
              </a:spcAft>
              <a:buFont typeface="Arial" pitchFamily="34" charset="0"/>
              <a:buChar char="•"/>
            </a:pPr>
            <a:r>
              <a:rPr lang="en-US" sz="2400" dirty="0" smtClean="0"/>
              <a:t> Clock Tick should occur between 10 and 100 times per second or Hertz.</a:t>
            </a:r>
          </a:p>
          <a:p>
            <a:pPr marL="342900" lvl="0" indent="-342900" eaLnBrk="0" fontAlgn="base" hangingPunct="0">
              <a:spcBef>
                <a:spcPct val="0"/>
              </a:spcBef>
              <a:spcAft>
                <a:spcPct val="0"/>
              </a:spcAft>
              <a:buFont typeface="Arial" pitchFamily="34" charset="0"/>
              <a:buChar char="•"/>
            </a:pPr>
            <a:endParaRPr lang="en-US" sz="2400" dirty="0" smtClean="0"/>
          </a:p>
          <a:p>
            <a:pPr marL="342900" lvl="0" indent="-342900" eaLnBrk="0" fontAlgn="base" hangingPunct="0">
              <a:spcBef>
                <a:spcPct val="0"/>
              </a:spcBef>
              <a:spcAft>
                <a:spcPct val="0"/>
              </a:spcAft>
              <a:buFont typeface="Arial" pitchFamily="34" charset="0"/>
              <a:buChar char="•"/>
            </a:pPr>
            <a:r>
              <a:rPr lang="en-US" sz="2400" dirty="0" smtClean="0"/>
              <a:t> The actual frequency of the clock tick depends on the desired tick resolution of your application. </a:t>
            </a:r>
          </a:p>
          <a:p>
            <a:pPr marL="342900" lvl="0" indent="-342900" eaLnBrk="0" fontAlgn="base" hangingPunct="0">
              <a:spcBef>
                <a:spcPct val="0"/>
              </a:spcBef>
              <a:spcAft>
                <a:spcPct val="0"/>
              </a:spcAft>
              <a:buFont typeface="Arial" pitchFamily="34" charset="0"/>
              <a:buChar char="•"/>
            </a:pPr>
            <a:endParaRPr lang="en-US" sz="2400" dirty="0" smtClean="0"/>
          </a:p>
          <a:p>
            <a:pPr marL="342900" lvl="0" indent="-342900" eaLnBrk="0" fontAlgn="base" hangingPunct="0">
              <a:spcBef>
                <a:spcPct val="0"/>
              </a:spcBef>
              <a:spcAft>
                <a:spcPct val="0"/>
              </a:spcAft>
              <a:buFont typeface="Arial" pitchFamily="34" charset="0"/>
              <a:buChar char="•"/>
            </a:pPr>
            <a:r>
              <a:rPr lang="en-US" sz="2400" dirty="0" smtClean="0"/>
              <a:t>However, the higher the frequency of the ticker, the higher the overhead.</a:t>
            </a:r>
          </a:p>
          <a:p>
            <a:pPr marL="342900" lvl="0" indent="-342900" eaLnBrk="0" fontAlgn="base" hangingPunct="0">
              <a:spcBef>
                <a:spcPct val="0"/>
              </a:spcBef>
              <a:spcAft>
                <a:spcPct val="0"/>
              </a:spcAft>
              <a:buFont typeface="Arial" pitchFamily="34" charset="0"/>
              <a:buChar char="•"/>
            </a:pPr>
            <a:r>
              <a:rPr lang="en-US" sz="2400" dirty="0" smtClean="0"/>
              <a:t>The function needed to call to notify µC/OS-II about the tick interrupt is </a:t>
            </a:r>
            <a:r>
              <a:rPr lang="en-US" sz="2400" b="1" dirty="0" err="1" smtClean="0">
                <a:solidFill>
                  <a:srgbClr val="FF0000"/>
                </a:solidFill>
              </a:rPr>
              <a:t>OSTimeTick</a:t>
            </a:r>
            <a:r>
              <a:rPr lang="en-US" sz="2400" b="1" dirty="0" smtClean="0">
                <a:solidFill>
                  <a:srgbClr val="FF0000"/>
                </a:solidFill>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8317" y="228600"/>
            <a:ext cx="8763000" cy="6309420"/>
          </a:xfrm>
          <a:prstGeom prst="rect">
            <a:avLst/>
          </a:prstGeom>
          <a:noFill/>
        </p:spPr>
        <p:txBody>
          <a:bodyPr wrap="square" rtlCol="0">
            <a:spAutoFit/>
          </a:bodyPr>
          <a:lstStyle/>
          <a:p>
            <a:pPr lvl="0" eaLnBrk="0" fontAlgn="base" hangingPunct="0">
              <a:spcBef>
                <a:spcPct val="0"/>
              </a:spcBef>
              <a:spcAft>
                <a:spcPct val="0"/>
              </a:spcAft>
            </a:pPr>
            <a:r>
              <a:rPr lang="en-US" sz="2000" dirty="0" smtClean="0"/>
              <a:t>The five services that deal with time issues: </a:t>
            </a:r>
          </a:p>
          <a:p>
            <a:pPr lvl="0" eaLnBrk="0" fontAlgn="base" hangingPunct="0">
              <a:spcBef>
                <a:spcPct val="0"/>
              </a:spcBef>
              <a:spcAft>
                <a:spcPct val="0"/>
              </a:spcAft>
            </a:pPr>
            <a:r>
              <a:rPr lang="en-US" sz="2000" dirty="0" smtClean="0"/>
              <a:t>		</a:t>
            </a:r>
            <a:r>
              <a:rPr lang="en-US" sz="2000" dirty="0" smtClean="0">
                <a:solidFill>
                  <a:srgbClr val="0070C0"/>
                </a:solidFill>
              </a:rPr>
              <a:t>1) </a:t>
            </a:r>
            <a:r>
              <a:rPr lang="en-US" sz="2000" dirty="0" err="1" smtClean="0">
                <a:solidFill>
                  <a:srgbClr val="0070C0"/>
                </a:solidFill>
              </a:rPr>
              <a:t>OSTimeDly</a:t>
            </a:r>
            <a:r>
              <a:rPr lang="en-US" sz="2000" dirty="0" smtClean="0">
                <a:solidFill>
                  <a:srgbClr val="0070C0"/>
                </a:solidFill>
              </a:rPr>
              <a:t>(), </a:t>
            </a:r>
          </a:p>
          <a:p>
            <a:pPr lvl="0" eaLnBrk="0" fontAlgn="base" hangingPunct="0">
              <a:spcBef>
                <a:spcPct val="0"/>
              </a:spcBef>
              <a:spcAft>
                <a:spcPct val="0"/>
              </a:spcAft>
            </a:pPr>
            <a:r>
              <a:rPr lang="en-US" sz="2000" dirty="0" smtClean="0">
                <a:solidFill>
                  <a:srgbClr val="0070C0"/>
                </a:solidFill>
              </a:rPr>
              <a:t>		2) </a:t>
            </a:r>
            <a:r>
              <a:rPr lang="en-US" sz="2000" dirty="0" err="1" smtClean="0">
                <a:solidFill>
                  <a:srgbClr val="0070C0"/>
                </a:solidFill>
              </a:rPr>
              <a:t>OSTimeDlyHMSM</a:t>
            </a:r>
            <a:r>
              <a:rPr lang="en-US" sz="2000" dirty="0" smtClean="0">
                <a:solidFill>
                  <a:srgbClr val="0070C0"/>
                </a:solidFill>
              </a:rPr>
              <a:t>(), </a:t>
            </a:r>
          </a:p>
          <a:p>
            <a:pPr lvl="0" eaLnBrk="0" fontAlgn="base" hangingPunct="0">
              <a:spcBef>
                <a:spcPct val="0"/>
              </a:spcBef>
              <a:spcAft>
                <a:spcPct val="0"/>
              </a:spcAft>
            </a:pPr>
            <a:r>
              <a:rPr lang="en-US" sz="2000" dirty="0" smtClean="0">
                <a:solidFill>
                  <a:srgbClr val="0070C0"/>
                </a:solidFill>
              </a:rPr>
              <a:t>		3) </a:t>
            </a:r>
            <a:r>
              <a:rPr lang="en-US" sz="2000" dirty="0" err="1" smtClean="0">
                <a:solidFill>
                  <a:srgbClr val="0070C0"/>
                </a:solidFill>
              </a:rPr>
              <a:t>OSTimeDlyResume</a:t>
            </a:r>
            <a:r>
              <a:rPr lang="en-US" sz="2000" dirty="0" smtClean="0">
                <a:solidFill>
                  <a:srgbClr val="0070C0"/>
                </a:solidFill>
              </a:rPr>
              <a:t>(), </a:t>
            </a:r>
          </a:p>
          <a:p>
            <a:pPr lvl="0" eaLnBrk="0" fontAlgn="base" hangingPunct="0">
              <a:spcBef>
                <a:spcPct val="0"/>
              </a:spcBef>
              <a:spcAft>
                <a:spcPct val="0"/>
              </a:spcAft>
            </a:pPr>
            <a:r>
              <a:rPr lang="en-US" sz="2000" dirty="0" smtClean="0">
                <a:solidFill>
                  <a:srgbClr val="0070C0"/>
                </a:solidFill>
              </a:rPr>
              <a:t>		4) </a:t>
            </a:r>
            <a:r>
              <a:rPr lang="en-US" sz="2000" dirty="0" err="1" smtClean="0">
                <a:solidFill>
                  <a:srgbClr val="0070C0"/>
                </a:solidFill>
              </a:rPr>
              <a:t>OSTimeGet</a:t>
            </a:r>
            <a:r>
              <a:rPr lang="en-US" sz="2000" dirty="0" smtClean="0">
                <a:solidFill>
                  <a:srgbClr val="0070C0"/>
                </a:solidFill>
              </a:rPr>
              <a:t>() and, </a:t>
            </a:r>
          </a:p>
          <a:p>
            <a:pPr lvl="0" eaLnBrk="0" fontAlgn="base" hangingPunct="0">
              <a:spcBef>
                <a:spcPct val="0"/>
              </a:spcBef>
              <a:spcAft>
                <a:spcPct val="0"/>
              </a:spcAft>
            </a:pPr>
            <a:r>
              <a:rPr lang="en-US" sz="2000" dirty="0" smtClean="0">
                <a:solidFill>
                  <a:srgbClr val="0070C0"/>
                </a:solidFill>
              </a:rPr>
              <a:t>		5) </a:t>
            </a:r>
            <a:r>
              <a:rPr lang="en-US" sz="2000" dirty="0" err="1" smtClean="0">
                <a:solidFill>
                  <a:srgbClr val="0070C0"/>
                </a:solidFill>
              </a:rPr>
              <a:t>OSTimeSet</a:t>
            </a:r>
            <a:r>
              <a:rPr lang="en-US" sz="2000" dirty="0" smtClean="0">
                <a:solidFill>
                  <a:srgbClr val="0070C0"/>
                </a:solidFill>
              </a:rPr>
              <a:t>(). </a:t>
            </a:r>
          </a:p>
          <a:p>
            <a:pPr lvl="0" eaLnBrk="0" fontAlgn="base" hangingPunct="0">
              <a:spcBef>
                <a:spcPct val="0"/>
              </a:spcBef>
              <a:spcAft>
                <a:spcPct val="0"/>
              </a:spcAft>
            </a:pPr>
            <a:r>
              <a:rPr lang="en-IN" sz="2000" dirty="0" smtClean="0">
                <a:solidFill>
                  <a:srgbClr val="FF0000"/>
                </a:solidFill>
                <a:latin typeface="Times New Roman" pitchFamily="18" charset="0"/>
                <a:ea typeface="Times New Roman" pitchFamily="18" charset="0"/>
                <a:cs typeface="Times New Roman" pitchFamily="18" charset="0"/>
              </a:rPr>
              <a:t>1</a:t>
            </a:r>
            <a:r>
              <a:rPr lang="en-US" sz="2000" dirty="0" smtClean="0"/>
              <a:t> </a:t>
            </a:r>
            <a:r>
              <a:rPr lang="en-IN" sz="2400" b="1" dirty="0" smtClean="0">
                <a:solidFill>
                  <a:srgbClr val="FF0000"/>
                </a:solidFill>
                <a:latin typeface="Times New Roman" pitchFamily="18" charset="0"/>
                <a:ea typeface="Times New Roman" pitchFamily="18" charset="0"/>
                <a:cs typeface="Times New Roman" pitchFamily="18" charset="0"/>
              </a:rPr>
              <a:t>. </a:t>
            </a:r>
            <a:r>
              <a:rPr lang="en-US" sz="2400" b="1" dirty="0" smtClean="0">
                <a:solidFill>
                  <a:srgbClr val="FF0000"/>
                </a:solidFill>
              </a:rPr>
              <a:t>Delaying a task, </a:t>
            </a:r>
            <a:r>
              <a:rPr lang="en-US" sz="2400" b="1" dirty="0" err="1" smtClean="0">
                <a:solidFill>
                  <a:srgbClr val="FF0000"/>
                </a:solidFill>
              </a:rPr>
              <a:t>OSTimeDly</a:t>
            </a:r>
            <a:r>
              <a:rPr lang="en-US" sz="2400" b="1" dirty="0" smtClean="0">
                <a:solidFill>
                  <a:srgbClr val="FF0000"/>
                </a:solidFill>
              </a:rPr>
              <a:t>():</a:t>
            </a:r>
          </a:p>
          <a:p>
            <a:pPr lvl="0" eaLnBrk="0" fontAlgn="base" hangingPunct="0">
              <a:spcBef>
                <a:spcPct val="0"/>
              </a:spcBef>
              <a:spcAft>
                <a:spcPct val="0"/>
              </a:spcAft>
            </a:pPr>
            <a:endParaRPr lang="en-US" sz="2000" b="1" dirty="0" smtClean="0">
              <a:solidFill>
                <a:srgbClr val="FF0000"/>
              </a:solidFill>
            </a:endParaRPr>
          </a:p>
          <a:p>
            <a:pPr lvl="0" eaLnBrk="0" fontAlgn="base" hangingPunct="0">
              <a:spcBef>
                <a:spcPct val="0"/>
              </a:spcBef>
              <a:spcAft>
                <a:spcPct val="0"/>
              </a:spcAft>
            </a:pPr>
            <a:r>
              <a:rPr lang="en-US" sz="2000" dirty="0" smtClean="0"/>
              <a:t>µC/OS-II provides a service that allows the calling task</a:t>
            </a:r>
            <a:r>
              <a:rPr lang="en-US" sz="2000" b="1" dirty="0" smtClean="0">
                <a:solidFill>
                  <a:srgbClr val="00B0F0"/>
                </a:solidFill>
              </a:rPr>
              <a:t> to delay itself for a user specified number of clock ticks. This function is called </a:t>
            </a:r>
            <a:r>
              <a:rPr lang="en-US" sz="2000" b="1" dirty="0" err="1" smtClean="0">
                <a:solidFill>
                  <a:srgbClr val="00B0F0"/>
                </a:solidFill>
              </a:rPr>
              <a:t>OSTimeDly</a:t>
            </a:r>
            <a:r>
              <a:rPr lang="en-US" sz="2000" b="1" dirty="0" smtClean="0">
                <a:solidFill>
                  <a:srgbClr val="00B0F0"/>
                </a:solidFill>
              </a:rPr>
              <a:t>().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Calling this function causes a context switch and forces µC/OS-II</a:t>
            </a:r>
            <a:r>
              <a:rPr lang="en-US" sz="2000" b="1" dirty="0" smtClean="0">
                <a:solidFill>
                  <a:srgbClr val="00B050"/>
                </a:solidFill>
              </a:rPr>
              <a:t> to execute the next highest priority task that is ready-to-run</a:t>
            </a:r>
            <a:r>
              <a:rPr lang="en-US" sz="2000" dirty="0" smtClean="0"/>
              <a:t>. </a:t>
            </a:r>
          </a:p>
          <a:p>
            <a:pPr lvl="0" eaLnBrk="0" fontAlgn="base" hangingPunct="0">
              <a:spcBef>
                <a:spcPct val="0"/>
              </a:spcBef>
              <a:spcAft>
                <a:spcPct val="0"/>
              </a:spcAft>
            </a:pPr>
            <a:r>
              <a:rPr lang="en-US" sz="2000" dirty="0" smtClean="0"/>
              <a:t>The task calling </a:t>
            </a:r>
            <a:r>
              <a:rPr lang="en-US" sz="2000" b="1" dirty="0" err="1" smtClean="0">
                <a:solidFill>
                  <a:srgbClr val="FF0000"/>
                </a:solidFill>
              </a:rPr>
              <a:t>OSTimeDly</a:t>
            </a:r>
            <a:r>
              <a:rPr lang="en-US" sz="2000" b="1" dirty="0" smtClean="0">
                <a:solidFill>
                  <a:srgbClr val="FF0000"/>
                </a:solidFill>
              </a:rPr>
              <a:t>() </a:t>
            </a:r>
            <a:r>
              <a:rPr lang="en-US" sz="2000" dirty="0" smtClean="0"/>
              <a:t>will be made ready-to run as soon as the time specified expires or, if another task cancels the delay by calling </a:t>
            </a:r>
            <a:r>
              <a:rPr lang="en-US" sz="2000" b="1" dirty="0" err="1" smtClean="0">
                <a:solidFill>
                  <a:srgbClr val="FF0000"/>
                </a:solidFill>
              </a:rPr>
              <a:t>OSTimeDlyResume</a:t>
            </a:r>
            <a:r>
              <a:rPr lang="en-US" sz="2000" b="1" dirty="0" smtClean="0">
                <a:solidFill>
                  <a:srgbClr val="FF0000"/>
                </a:solidFill>
              </a:rPr>
              <a:t>().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 You should note that this task will run only when it’s the highest priority task.</a:t>
            </a:r>
            <a:endParaRPr lang="en-US" sz="2000" dirty="0" smtClean="0">
              <a:solidFill>
                <a:srgbClr val="FF0000"/>
              </a:solidFill>
              <a:latin typeface="Times New Roman" pitchFamily="18" charset="0"/>
              <a:ea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6370975"/>
          </a:xfrm>
          <a:prstGeom prst="rect">
            <a:avLst/>
          </a:prstGeom>
          <a:noFill/>
        </p:spPr>
        <p:txBody>
          <a:bodyPr wrap="square" rtlCol="0">
            <a:spAutoFit/>
          </a:bodyPr>
          <a:lstStyle/>
          <a:p>
            <a:r>
              <a:rPr lang="en-US" sz="2400" b="1" dirty="0" smtClean="0">
                <a:solidFill>
                  <a:srgbClr val="FF0000"/>
                </a:solidFill>
              </a:rPr>
              <a:t>2. Delaying a task, </a:t>
            </a:r>
            <a:r>
              <a:rPr lang="en-US" sz="2400" b="1" dirty="0" err="1" smtClean="0">
                <a:solidFill>
                  <a:srgbClr val="FF0000"/>
                </a:solidFill>
              </a:rPr>
              <a:t>OSTimeDlyHMSM</a:t>
            </a:r>
            <a:r>
              <a:rPr lang="en-US" sz="2400" b="1" dirty="0" smtClean="0">
                <a:solidFill>
                  <a:srgbClr val="FF0000"/>
                </a:solidFill>
              </a:rPr>
              <a:t>()</a:t>
            </a:r>
          </a:p>
          <a:p>
            <a:endParaRPr lang="en-US" sz="2400" b="1" dirty="0" smtClean="0">
              <a:solidFill>
                <a:srgbClr val="FF0000"/>
              </a:solidFill>
            </a:endParaRPr>
          </a:p>
          <a:p>
            <a:r>
              <a:rPr lang="en-US" sz="2400" b="1" dirty="0" err="1" smtClean="0">
                <a:solidFill>
                  <a:srgbClr val="FF0000"/>
                </a:solidFill>
              </a:rPr>
              <a:t>OSTimeDly</a:t>
            </a:r>
            <a:r>
              <a:rPr lang="en-US" sz="2400" b="1" dirty="0" smtClean="0">
                <a:solidFill>
                  <a:srgbClr val="FF0000"/>
                </a:solidFill>
              </a:rPr>
              <a:t>() </a:t>
            </a:r>
            <a:r>
              <a:rPr lang="en-US" sz="2400" dirty="0" smtClean="0"/>
              <a:t>is a very useful function but, your application needs to know time in term of ticks. </a:t>
            </a:r>
          </a:p>
          <a:p>
            <a:endParaRPr lang="en-US" sz="2400" dirty="0" smtClean="0"/>
          </a:p>
          <a:p>
            <a:r>
              <a:rPr lang="en-US" sz="2400" dirty="0" smtClean="0"/>
              <a:t>The function </a:t>
            </a:r>
            <a:r>
              <a:rPr lang="en-US" sz="2400" b="1" dirty="0" err="1" smtClean="0">
                <a:solidFill>
                  <a:srgbClr val="FF0000"/>
                </a:solidFill>
              </a:rPr>
              <a:t>OSTimeDlyHMSM</a:t>
            </a:r>
            <a:r>
              <a:rPr lang="en-US" sz="2400" b="1" dirty="0" smtClean="0">
                <a:solidFill>
                  <a:srgbClr val="FF0000"/>
                </a:solidFill>
              </a:rPr>
              <a:t>() </a:t>
            </a:r>
            <a:r>
              <a:rPr lang="en-US" sz="2400" b="1" dirty="0" smtClean="0">
                <a:solidFill>
                  <a:srgbClr val="00B050"/>
                </a:solidFill>
              </a:rPr>
              <a:t>has been added so that you can specify time in hours (H), minutes (M), seconds (S) and milliseconds (M) which is more ‘natural’.</a:t>
            </a:r>
          </a:p>
          <a:p>
            <a:r>
              <a:rPr lang="en-US" sz="2400" dirty="0" smtClean="0"/>
              <a:t>This function causes a context switch and forces µC/OS-II to execute the next highest priority task that is ready-to-run. </a:t>
            </a:r>
          </a:p>
          <a:p>
            <a:endParaRPr lang="en-US" sz="2400" dirty="0" smtClean="0"/>
          </a:p>
          <a:p>
            <a:r>
              <a:rPr lang="en-US" sz="2400" dirty="0" smtClean="0"/>
              <a:t>The task calling </a:t>
            </a:r>
            <a:r>
              <a:rPr lang="en-US" sz="2400" b="1" dirty="0" err="1" smtClean="0">
                <a:solidFill>
                  <a:srgbClr val="002060"/>
                </a:solidFill>
              </a:rPr>
              <a:t>OSTimeDlyHMSM</a:t>
            </a:r>
            <a:r>
              <a:rPr lang="en-US" sz="2400" b="1" dirty="0" smtClean="0">
                <a:solidFill>
                  <a:srgbClr val="002060"/>
                </a:solidFill>
              </a:rPr>
              <a:t>() </a:t>
            </a:r>
            <a:r>
              <a:rPr lang="en-US" sz="2400" dirty="0" smtClean="0"/>
              <a:t>will be made ready-to-run as soon as the time specified expires or if another task cancels the delay by calling </a:t>
            </a:r>
            <a:r>
              <a:rPr lang="en-US" sz="2400" b="1" dirty="0" err="1" smtClean="0">
                <a:solidFill>
                  <a:srgbClr val="FF0000"/>
                </a:solidFill>
              </a:rPr>
              <a:t>OSTimeDlyResume</a:t>
            </a:r>
            <a:r>
              <a:rPr lang="en-US" sz="2400" b="1" dirty="0" smtClean="0">
                <a:solidFill>
                  <a:srgbClr val="FF0000"/>
                </a:solidFill>
              </a:rPr>
              <a:t>()</a:t>
            </a:r>
            <a:r>
              <a:rPr lang="en-US" sz="2400" dirty="0" smtClean="0"/>
              <a:t>. </a:t>
            </a:r>
          </a:p>
          <a:p>
            <a:endParaRPr lang="en-US" sz="2400" dirty="0" smtClean="0"/>
          </a:p>
          <a:p>
            <a:r>
              <a:rPr lang="en-US" sz="2400" dirty="0" smtClean="0"/>
              <a:t>Again, this task will run only when it’s the highest priority task. </a:t>
            </a:r>
            <a:endParaRPr lang="en-US" sz="2400" b="1" dirty="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228600"/>
            <a:ext cx="8915399" cy="5909310"/>
          </a:xfrm>
          <a:prstGeom prst="rect">
            <a:avLst/>
          </a:prstGeom>
          <a:noFill/>
        </p:spPr>
        <p:txBody>
          <a:bodyPr wrap="square" rtlCol="0">
            <a:spAutoFit/>
          </a:bodyPr>
          <a:lstStyle/>
          <a:p>
            <a:pPr marL="457200" indent="-457200">
              <a:buAutoNum type="arabicPeriod" startAt="3"/>
            </a:pPr>
            <a:r>
              <a:rPr lang="en-US" sz="2400" b="1" dirty="0" smtClean="0">
                <a:solidFill>
                  <a:srgbClr val="FF0000"/>
                </a:solidFill>
              </a:rPr>
              <a:t>Resuming a delayed task, </a:t>
            </a:r>
            <a:r>
              <a:rPr lang="en-US" sz="2400" b="1" dirty="0" err="1" smtClean="0">
                <a:solidFill>
                  <a:srgbClr val="FF0000"/>
                </a:solidFill>
              </a:rPr>
              <a:t>OSTimeDlyResume</a:t>
            </a:r>
            <a:r>
              <a:rPr lang="en-US" sz="2400" b="1" dirty="0" smtClean="0">
                <a:solidFill>
                  <a:srgbClr val="FF0000"/>
                </a:solidFill>
              </a:rPr>
              <a:t>() </a:t>
            </a:r>
          </a:p>
          <a:p>
            <a:pPr marL="342900" indent="-342900"/>
            <a:r>
              <a:rPr lang="en-US" sz="2400" b="1" dirty="0" smtClean="0">
                <a:solidFill>
                  <a:srgbClr val="FF0000"/>
                </a:solidFill>
              </a:rPr>
              <a:t> 	</a:t>
            </a:r>
            <a:r>
              <a:rPr lang="en-US" sz="2400" dirty="0" smtClean="0"/>
              <a:t>µC/OS-II allows you to resume a task that delayed itself. </a:t>
            </a:r>
          </a:p>
          <a:p>
            <a:pPr marL="342900" indent="-342900"/>
            <a:endParaRPr lang="en-US" sz="2400" dirty="0" smtClean="0"/>
          </a:p>
          <a:p>
            <a:pPr marL="342900" indent="-342900"/>
            <a:r>
              <a:rPr lang="en-US" sz="2400" dirty="0" smtClean="0"/>
              <a:t>	</a:t>
            </a:r>
            <a:r>
              <a:rPr lang="en-US" sz="2400" b="1" dirty="0" smtClean="0">
                <a:solidFill>
                  <a:srgbClr val="0070C0"/>
                </a:solidFill>
              </a:rPr>
              <a:t>In other words, instead of waiting for the time to expire, a delayed task can be made ready-to-run by another task </a:t>
            </a:r>
            <a:r>
              <a:rPr lang="en-US" sz="2400" b="1" dirty="0" smtClean="0">
                <a:solidFill>
                  <a:srgbClr val="00B050"/>
                </a:solidFill>
              </a:rPr>
              <a:t>which ‘cancels’ the delay</a:t>
            </a:r>
            <a:r>
              <a:rPr lang="en-US" sz="2400" dirty="0" smtClean="0"/>
              <a:t>. </a:t>
            </a:r>
          </a:p>
          <a:p>
            <a:pPr marL="342900" indent="-342900"/>
            <a:endParaRPr lang="en-US" sz="2400" dirty="0" smtClean="0"/>
          </a:p>
          <a:p>
            <a:pPr marL="342900" indent="-342900"/>
            <a:r>
              <a:rPr lang="en-US" sz="2400" dirty="0" smtClean="0"/>
              <a:t>	This is done by calling </a:t>
            </a:r>
            <a:r>
              <a:rPr lang="en-US" sz="2400" b="1" dirty="0" err="1" smtClean="0">
                <a:solidFill>
                  <a:srgbClr val="0070C0"/>
                </a:solidFill>
              </a:rPr>
              <a:t>OSTimeDlyResume</a:t>
            </a:r>
            <a:r>
              <a:rPr lang="en-US" sz="2400" b="1" dirty="0" smtClean="0">
                <a:solidFill>
                  <a:srgbClr val="0070C0"/>
                </a:solidFill>
              </a:rPr>
              <a:t>()</a:t>
            </a:r>
            <a:r>
              <a:rPr lang="en-US" sz="2400" dirty="0" smtClean="0"/>
              <a:t> and specifying the priority of the task to resume. </a:t>
            </a:r>
          </a:p>
          <a:p>
            <a:pPr marL="342900" indent="-342900"/>
            <a:endParaRPr lang="en-US" sz="2400" dirty="0" smtClean="0"/>
          </a:p>
          <a:p>
            <a:pPr marL="342900" indent="-342900"/>
            <a:r>
              <a:rPr lang="en-US" sz="2400" dirty="0" smtClean="0"/>
              <a:t>	In fact, </a:t>
            </a:r>
            <a:r>
              <a:rPr lang="en-US" sz="2400" b="1" dirty="0" err="1" smtClean="0">
                <a:solidFill>
                  <a:srgbClr val="0070C0"/>
                </a:solidFill>
              </a:rPr>
              <a:t>OSTimeDlyResume</a:t>
            </a:r>
            <a:r>
              <a:rPr lang="en-US" sz="2400" b="1" dirty="0" smtClean="0">
                <a:solidFill>
                  <a:srgbClr val="0070C0"/>
                </a:solidFill>
              </a:rPr>
              <a:t>() </a:t>
            </a:r>
            <a:r>
              <a:rPr lang="en-US" sz="2400" dirty="0" smtClean="0"/>
              <a:t>can also resume a task that is waiting for an event.</a:t>
            </a:r>
          </a:p>
          <a:p>
            <a:pPr marL="342900" indent="-342900"/>
            <a:endParaRPr lang="en-US" sz="2400" dirty="0" smtClean="0"/>
          </a:p>
          <a:p>
            <a:pPr marL="342900" indent="-342900"/>
            <a:r>
              <a:rPr lang="en-US" sz="2400" dirty="0" smtClean="0"/>
              <a:t>	 In this case, the task pending on the event will think it timed out waiting for the event.</a:t>
            </a:r>
          </a:p>
          <a:p>
            <a:pPr marL="342900" indent="-342900"/>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8915400" cy="5816977"/>
          </a:xfrm>
          <a:prstGeom prst="rect">
            <a:avLst/>
          </a:prstGeom>
          <a:noFill/>
        </p:spPr>
        <p:txBody>
          <a:bodyPr wrap="square" rtlCol="0">
            <a:spAutoFit/>
          </a:bodyPr>
          <a:lstStyle/>
          <a:p>
            <a:pPr marL="342900" indent="-342900"/>
            <a:r>
              <a:rPr lang="en-US" sz="2400" b="1" dirty="0" smtClean="0">
                <a:solidFill>
                  <a:srgbClr val="FF0000"/>
                </a:solidFill>
              </a:rPr>
              <a:t>4.And 5.  System time, </a:t>
            </a:r>
            <a:r>
              <a:rPr lang="en-US" sz="2400" b="1" dirty="0" err="1" smtClean="0">
                <a:solidFill>
                  <a:srgbClr val="FF0000"/>
                </a:solidFill>
              </a:rPr>
              <a:t>OSTimeGet</a:t>
            </a:r>
            <a:r>
              <a:rPr lang="en-US" sz="2400" b="1" dirty="0" smtClean="0">
                <a:solidFill>
                  <a:srgbClr val="FF0000"/>
                </a:solidFill>
              </a:rPr>
              <a:t>() and </a:t>
            </a:r>
            <a:r>
              <a:rPr lang="en-US" sz="2400" b="1" dirty="0" err="1" smtClean="0">
                <a:solidFill>
                  <a:srgbClr val="FF0000"/>
                </a:solidFill>
              </a:rPr>
              <a:t>OSTimeSet</a:t>
            </a:r>
            <a:r>
              <a:rPr lang="en-US" sz="2400" b="1" dirty="0" smtClean="0">
                <a:solidFill>
                  <a:srgbClr val="FF0000"/>
                </a:solidFill>
              </a:rPr>
              <a:t>() </a:t>
            </a:r>
          </a:p>
          <a:p>
            <a:pPr marL="342900" indent="-342900"/>
            <a:endParaRPr lang="en-US" sz="2400" b="1" dirty="0" smtClean="0">
              <a:solidFill>
                <a:srgbClr val="FF0000"/>
              </a:solidFill>
            </a:endParaRPr>
          </a:p>
          <a:p>
            <a:pPr marL="342900" indent="-342900"/>
            <a:r>
              <a:rPr lang="en-US" sz="2400" b="1" dirty="0" smtClean="0">
                <a:solidFill>
                  <a:srgbClr val="FF0000"/>
                </a:solidFill>
              </a:rPr>
              <a:t>	</a:t>
            </a:r>
            <a:r>
              <a:rPr lang="en-US" sz="2000" dirty="0" smtClean="0"/>
              <a:t>Whenever a clock tick occurs, µC/OS-II increments a 32-bit counter. </a:t>
            </a:r>
          </a:p>
          <a:p>
            <a:pPr marL="342900" indent="-342900"/>
            <a:endParaRPr lang="en-US" sz="2000" dirty="0" smtClean="0"/>
          </a:p>
          <a:p>
            <a:pPr marL="342900" indent="-342900"/>
            <a:r>
              <a:rPr lang="en-US" sz="2000" dirty="0" smtClean="0"/>
              <a:t>	This counter starts at zero when you initiate multitasking by calling </a:t>
            </a:r>
            <a:r>
              <a:rPr lang="en-US" sz="2000" dirty="0" err="1" smtClean="0"/>
              <a:t>OSStart</a:t>
            </a:r>
            <a:r>
              <a:rPr lang="en-US" sz="2000" dirty="0" smtClean="0"/>
              <a:t>() and rolls over after </a:t>
            </a:r>
            <a:r>
              <a:rPr lang="en-US" sz="2000" b="1" dirty="0" smtClean="0">
                <a:solidFill>
                  <a:srgbClr val="0070C0"/>
                </a:solidFill>
              </a:rPr>
              <a:t>4,294,967,295</a:t>
            </a:r>
            <a:r>
              <a:rPr lang="en-US" sz="2000" dirty="0" smtClean="0"/>
              <a:t> ((1024*1024*1024*4)-1) ticks. </a:t>
            </a:r>
          </a:p>
          <a:p>
            <a:pPr marL="342900" indent="-342900"/>
            <a:endParaRPr lang="en-US" sz="2000" dirty="0" smtClean="0"/>
          </a:p>
          <a:p>
            <a:pPr marL="342900" indent="-342900"/>
            <a:r>
              <a:rPr lang="en-US" sz="2000" dirty="0" smtClean="0"/>
              <a:t>	At a tick rate of 100 Hz, this 32-bit counter rolls over every 497 days. </a:t>
            </a:r>
          </a:p>
          <a:p>
            <a:pPr marL="342900" indent="-342900"/>
            <a:endParaRPr lang="en-US" sz="2000" dirty="0" smtClean="0"/>
          </a:p>
          <a:p>
            <a:pPr marL="342900" indent="-342900"/>
            <a:r>
              <a:rPr lang="en-US" sz="2000" dirty="0" smtClean="0"/>
              <a:t>	You can </a:t>
            </a:r>
            <a:r>
              <a:rPr lang="en-US" sz="2000" dirty="0" smtClean="0">
                <a:solidFill>
                  <a:srgbClr val="FF0000"/>
                </a:solidFill>
              </a:rPr>
              <a:t>obtain the current value of this counter </a:t>
            </a:r>
            <a:r>
              <a:rPr lang="en-US" sz="2000" dirty="0" smtClean="0"/>
              <a:t>by calling </a:t>
            </a:r>
            <a:r>
              <a:rPr lang="en-US" sz="2000" b="1" dirty="0" err="1" smtClean="0">
                <a:solidFill>
                  <a:srgbClr val="0070C0"/>
                </a:solidFill>
              </a:rPr>
              <a:t>OSTimeGet</a:t>
            </a:r>
            <a:r>
              <a:rPr lang="en-US" sz="2000" b="1" dirty="0" smtClean="0">
                <a:solidFill>
                  <a:srgbClr val="0070C0"/>
                </a:solidFill>
              </a:rPr>
              <a:t>(). </a:t>
            </a:r>
          </a:p>
          <a:p>
            <a:pPr marL="342900" indent="-342900"/>
            <a:r>
              <a:rPr lang="en-US" sz="2000" dirty="0" smtClean="0"/>
              <a:t>	</a:t>
            </a:r>
          </a:p>
          <a:p>
            <a:pPr marL="342900" indent="-342900"/>
            <a:r>
              <a:rPr lang="en-US" sz="2000" dirty="0" smtClean="0"/>
              <a:t>	You can </a:t>
            </a:r>
            <a:r>
              <a:rPr lang="en-US" sz="2000" dirty="0" smtClean="0">
                <a:solidFill>
                  <a:srgbClr val="FF0000"/>
                </a:solidFill>
              </a:rPr>
              <a:t>also change the value of the counter </a:t>
            </a:r>
            <a:r>
              <a:rPr lang="en-US" sz="2000" dirty="0" smtClean="0"/>
              <a:t>by calling </a:t>
            </a:r>
            <a:r>
              <a:rPr lang="en-US" sz="2000" b="1" dirty="0" err="1" smtClean="0">
                <a:solidFill>
                  <a:srgbClr val="0070C0"/>
                </a:solidFill>
              </a:rPr>
              <a:t>OSTimeSet</a:t>
            </a:r>
            <a:r>
              <a:rPr lang="en-US" sz="2000" b="1" dirty="0" smtClean="0">
                <a:solidFill>
                  <a:srgbClr val="0070C0"/>
                </a:solidFill>
              </a:rPr>
              <a:t>(). </a:t>
            </a:r>
          </a:p>
          <a:p>
            <a:pPr marL="342900" indent="-342900"/>
            <a:r>
              <a:rPr lang="en-US" sz="2000" dirty="0" smtClean="0"/>
              <a:t>	</a:t>
            </a:r>
          </a:p>
          <a:p>
            <a:pPr marL="342900" indent="-342900"/>
            <a:r>
              <a:rPr lang="en-US" sz="2000" dirty="0" smtClean="0"/>
              <a:t>	(</a:t>
            </a:r>
            <a:r>
              <a:rPr lang="en-US" sz="2000" dirty="0" smtClean="0">
                <a:solidFill>
                  <a:srgbClr val="FF0000"/>
                </a:solidFill>
              </a:rPr>
              <a:t>Note</a:t>
            </a:r>
            <a:r>
              <a:rPr lang="en-US" sz="2000" dirty="0" smtClean="0"/>
              <a:t> that interrupts are disabled when accessing </a:t>
            </a:r>
            <a:r>
              <a:rPr lang="en-US" sz="2000" dirty="0" err="1" smtClean="0"/>
              <a:t>OSTime</a:t>
            </a:r>
            <a:r>
              <a:rPr lang="en-US" sz="2000" dirty="0" smtClean="0"/>
              <a:t>. </a:t>
            </a:r>
          </a:p>
          <a:p>
            <a:pPr marL="342900" indent="-342900"/>
            <a:r>
              <a:rPr lang="en-US" sz="2000" dirty="0" smtClean="0"/>
              <a:t>	</a:t>
            </a:r>
          </a:p>
          <a:p>
            <a:pPr marL="342900" indent="-342900"/>
            <a:r>
              <a:rPr lang="en-US" sz="2000" dirty="0" smtClean="0"/>
              <a:t>	This is because incrementing and copying a 32-bit value on most 8-bit processors requires multiple instructions that must be treated indivisibly.)  </a:t>
            </a:r>
            <a:endParaRPr lang="en-US"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610600" cy="3539430"/>
          </a:xfrm>
          <a:prstGeom prst="rect">
            <a:avLst/>
          </a:prstGeom>
          <a:noFill/>
        </p:spPr>
        <p:txBody>
          <a:bodyPr wrap="square" rtlCol="0">
            <a:spAutoFit/>
          </a:bodyPr>
          <a:lstStyle/>
          <a:p>
            <a:pPr lvl="0" algn="ctr" eaLnBrk="0" fontAlgn="base" hangingPunct="0">
              <a:spcBef>
                <a:spcPct val="0"/>
              </a:spcBef>
              <a:spcAft>
                <a:spcPct val="0"/>
              </a:spcAft>
            </a:pPr>
            <a:r>
              <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Task Scheduling</a:t>
            </a:r>
          </a:p>
          <a:p>
            <a:pPr lvl="0" eaLnBrk="0" fontAlgn="base" hangingPunct="0">
              <a:spcBef>
                <a:spcPct val="0"/>
              </a:spcBef>
              <a:spcAft>
                <a:spcPct val="0"/>
              </a:spcAft>
            </a:pPr>
            <a:r>
              <a:rPr lang="en-US" sz="2000" b="1" dirty="0" smtClean="0">
                <a:solidFill>
                  <a:srgbClr val="00B0F0"/>
                </a:solidFill>
              </a:rPr>
              <a:t>µC/OS-II always executes the highest priority task ready to run. </a:t>
            </a:r>
          </a:p>
          <a:p>
            <a:pPr lvl="0" eaLnBrk="0" fontAlgn="base" hangingPunct="0">
              <a:spcBef>
                <a:spcPct val="0"/>
              </a:spcBef>
              <a:spcAft>
                <a:spcPct val="0"/>
              </a:spcAft>
            </a:pPr>
            <a:r>
              <a:rPr lang="en-US" sz="2000" b="1" dirty="0" smtClean="0">
                <a:solidFill>
                  <a:srgbClr val="002060"/>
                </a:solidFill>
              </a:rPr>
              <a:t>The determination of which task has the highest priority and thus, which task will be next to run is determined by the scheduler</a:t>
            </a:r>
            <a:r>
              <a:rPr lang="en-US" sz="2000" dirty="0" smtClean="0"/>
              <a:t>.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Task level scheduling is performed by </a:t>
            </a:r>
            <a:r>
              <a:rPr lang="en-US" sz="2000" b="1" dirty="0" err="1" smtClean="0">
                <a:solidFill>
                  <a:srgbClr val="FF0000"/>
                </a:solidFill>
              </a:rPr>
              <a:t>OSSched</a:t>
            </a:r>
            <a:r>
              <a:rPr lang="en-US" sz="2000" b="1" dirty="0" smtClean="0">
                <a:solidFill>
                  <a:srgbClr val="FF0000"/>
                </a:solidFill>
              </a:rPr>
              <a:t>().</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 ISR level scheduling is handled by another function </a:t>
            </a:r>
            <a:r>
              <a:rPr lang="en-US" sz="2000" b="1" dirty="0" smtClean="0">
                <a:solidFill>
                  <a:srgbClr val="FF0000"/>
                </a:solidFill>
              </a:rPr>
              <a:t>(</a:t>
            </a:r>
            <a:r>
              <a:rPr lang="en-US" sz="2000" b="1" dirty="0" err="1" smtClean="0">
                <a:solidFill>
                  <a:srgbClr val="FF0000"/>
                </a:solidFill>
              </a:rPr>
              <a:t>OSIntExit</a:t>
            </a:r>
            <a:r>
              <a:rPr lang="en-US" sz="2000" b="1" dirty="0" smtClean="0">
                <a:solidFill>
                  <a:srgbClr val="FF0000"/>
                </a:solidFill>
              </a:rPr>
              <a:t>()).</a:t>
            </a:r>
          </a:p>
          <a:p>
            <a:pPr lvl="0" eaLnBrk="0" fontAlgn="base" hangingPunct="0">
              <a:spcBef>
                <a:spcPct val="0"/>
              </a:spcBef>
              <a:spcAft>
                <a:spcPct val="0"/>
              </a:spcAft>
            </a:pPr>
            <a:endParaRPr lang="en-US" sz="2000" b="1" dirty="0" smtClean="0">
              <a:solidFill>
                <a:srgbClr val="FF0000"/>
              </a:solidFill>
            </a:endParaRPr>
          </a:p>
          <a:p>
            <a:pPr lvl="0" eaLnBrk="0" fontAlgn="base" hangingPunct="0">
              <a:spcBef>
                <a:spcPct val="0"/>
              </a:spcBef>
              <a:spcAft>
                <a:spcPct val="0"/>
              </a:spcAft>
            </a:pPr>
            <a:r>
              <a:rPr lang="en-US" sz="2000" dirty="0" smtClean="0"/>
              <a:t> The code for </a:t>
            </a:r>
            <a:r>
              <a:rPr lang="en-US" sz="2000" dirty="0" err="1" smtClean="0"/>
              <a:t>OSSched</a:t>
            </a:r>
            <a:r>
              <a:rPr lang="en-US" sz="2000" dirty="0" smtClean="0"/>
              <a:t>() is shown in Listing 3.8.</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152400" y="2971800"/>
            <a:ext cx="8839200" cy="36637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8915400" cy="5955476"/>
          </a:xfrm>
          <a:prstGeom prst="rect">
            <a:avLst/>
          </a:prstGeom>
          <a:noFill/>
        </p:spPr>
        <p:txBody>
          <a:bodyPr wrap="square" rtlCol="0">
            <a:spAutoFit/>
          </a:bodyPr>
          <a:lstStyle/>
          <a:p>
            <a:pPr indent="-457200" algn="just">
              <a:buFont typeface="Arial" pitchFamily="34" charset="0"/>
              <a:buChar char="•"/>
            </a:pPr>
            <a:r>
              <a:rPr lang="en-US" sz="2400" dirty="0" smtClean="0"/>
              <a:t>The </a:t>
            </a:r>
            <a:r>
              <a:rPr lang="en-US" sz="2400" dirty="0" err="1" smtClean="0"/>
              <a:t>μC</a:t>
            </a:r>
            <a:r>
              <a:rPr lang="en-US" sz="2400" dirty="0" smtClean="0"/>
              <a:t>/OS-II is an RTOS used for </a:t>
            </a:r>
            <a:r>
              <a:rPr lang="en-US" sz="2400" b="1" dirty="0" smtClean="0"/>
              <a:t>microcontrollers and microprocessors.</a:t>
            </a:r>
          </a:p>
          <a:p>
            <a:pPr marL="1545590" marR="332740" lvl="1" indent="-457200" algn="just">
              <a:lnSpc>
                <a:spcPts val="1400"/>
              </a:lnSpc>
              <a:spcBef>
                <a:spcPts val="340"/>
              </a:spcBef>
              <a:buClr>
                <a:srgbClr val="33659A"/>
              </a:buClr>
              <a:buFont typeface="Arial" pitchFamily="34" charset="0"/>
              <a:buChar char="•"/>
              <a:tabLst>
                <a:tab pos="1546225" algn="l"/>
              </a:tabLst>
            </a:pPr>
            <a:endParaRPr lang="en-IN" sz="2400" dirty="0" smtClean="0"/>
          </a:p>
          <a:p>
            <a:pPr marL="0" lvl="1" indent="-457200" algn="just">
              <a:lnSpc>
                <a:spcPct val="100000"/>
              </a:lnSpc>
              <a:spcBef>
                <a:spcPts val="145"/>
              </a:spcBef>
              <a:buClr>
                <a:srgbClr val="33659A"/>
              </a:buClr>
              <a:buFont typeface="Arial" pitchFamily="34" charset="0"/>
              <a:buChar char="•"/>
              <a:tabLst>
                <a:tab pos="1546225" algn="l"/>
              </a:tabLst>
            </a:pPr>
            <a:r>
              <a:rPr lang="en-US" sz="2400" dirty="0" smtClean="0"/>
              <a:t>A very small real-time kernel.</a:t>
            </a:r>
          </a:p>
          <a:p>
            <a:pPr marL="0" lvl="1" indent="-457200" algn="just">
              <a:lnSpc>
                <a:spcPct val="100000"/>
              </a:lnSpc>
              <a:spcBef>
                <a:spcPts val="145"/>
              </a:spcBef>
              <a:buClr>
                <a:srgbClr val="33659A"/>
              </a:buClr>
              <a:buFont typeface="Arial" pitchFamily="34" charset="0"/>
              <a:buChar char="•"/>
              <a:tabLst>
                <a:tab pos="1546225" algn="l"/>
              </a:tabLst>
            </a:pPr>
            <a:endParaRPr lang="en-US" sz="2400" dirty="0" smtClean="0"/>
          </a:p>
          <a:p>
            <a:pPr marL="0" marR="489584" lvl="2" indent="-457200" algn="just">
              <a:lnSpc>
                <a:spcPts val="1410"/>
              </a:lnSpc>
              <a:spcBef>
                <a:spcPts val="330"/>
              </a:spcBef>
              <a:buClr>
                <a:srgbClr val="FF9A65"/>
              </a:buClr>
              <a:buFont typeface="Arial" pitchFamily="34" charset="0"/>
              <a:buChar char="•"/>
              <a:tabLst>
                <a:tab pos="1746250" algn="l"/>
              </a:tabLst>
            </a:pPr>
            <a:r>
              <a:rPr lang="en-US" sz="2400" dirty="0" smtClean="0"/>
              <a:t>Memory footprint is about 20KB  for a fully functional </a:t>
            </a:r>
          </a:p>
          <a:p>
            <a:pPr marL="0" marR="489584" lvl="2" indent="-457200" algn="just">
              <a:lnSpc>
                <a:spcPts val="1410"/>
              </a:lnSpc>
              <a:spcBef>
                <a:spcPts val="330"/>
              </a:spcBef>
              <a:buClr>
                <a:srgbClr val="FF9A65"/>
              </a:buClr>
              <a:buFont typeface="Arial" pitchFamily="34" charset="0"/>
              <a:buChar char="•"/>
              <a:tabLst>
                <a:tab pos="1746250" algn="l"/>
              </a:tabLst>
            </a:pPr>
            <a:endParaRPr lang="en-US" sz="2400" dirty="0"/>
          </a:p>
          <a:p>
            <a:pPr marL="0" marR="489584" lvl="2" algn="just">
              <a:lnSpc>
                <a:spcPts val="1410"/>
              </a:lnSpc>
              <a:spcBef>
                <a:spcPts val="330"/>
              </a:spcBef>
              <a:buClr>
                <a:srgbClr val="FF9A65"/>
              </a:buClr>
              <a:tabLst>
                <a:tab pos="1746250" algn="l"/>
              </a:tabLst>
            </a:pPr>
            <a:r>
              <a:rPr lang="en-US" sz="2400" dirty="0" smtClean="0"/>
              <a:t>kernel.</a:t>
            </a:r>
          </a:p>
          <a:p>
            <a:pPr marL="0" marR="489584" lvl="2" indent="-457200" algn="just">
              <a:lnSpc>
                <a:spcPts val="1410"/>
              </a:lnSpc>
              <a:spcBef>
                <a:spcPts val="330"/>
              </a:spcBef>
              <a:buClr>
                <a:srgbClr val="FF9A65"/>
              </a:buClr>
              <a:buFont typeface="Arial" pitchFamily="34" charset="0"/>
              <a:buChar char="•"/>
              <a:tabLst>
                <a:tab pos="1746250" algn="l"/>
              </a:tabLst>
            </a:pPr>
            <a:endParaRPr lang="en-US" sz="2400" dirty="0" smtClean="0"/>
          </a:p>
          <a:p>
            <a:pPr marL="0" marR="359410" lvl="2" indent="-457200" algn="just">
              <a:lnSpc>
                <a:spcPts val="1400"/>
              </a:lnSpc>
              <a:spcBef>
                <a:spcPts val="310"/>
              </a:spcBef>
              <a:buClr>
                <a:srgbClr val="FF9A65"/>
              </a:buClr>
              <a:buFont typeface="Arial" pitchFamily="34" charset="0"/>
              <a:buChar char="•"/>
              <a:tabLst>
                <a:tab pos="1746250" algn="l"/>
              </a:tabLst>
            </a:pPr>
            <a:r>
              <a:rPr lang="en-US" sz="2400" dirty="0" smtClean="0"/>
              <a:t>Source code is about 5,500 lines,  mostly in ANSI C</a:t>
            </a:r>
          </a:p>
          <a:p>
            <a:pPr marL="0" marR="359410" lvl="2" indent="-457200" algn="just">
              <a:lnSpc>
                <a:spcPts val="1400"/>
              </a:lnSpc>
              <a:spcBef>
                <a:spcPts val="310"/>
              </a:spcBef>
              <a:buClr>
                <a:srgbClr val="FF9A65"/>
              </a:buClr>
              <a:buFont typeface="Arial" pitchFamily="34" charset="0"/>
              <a:buChar char="•"/>
              <a:tabLst>
                <a:tab pos="1746250" algn="l"/>
              </a:tabLst>
            </a:pPr>
            <a:endParaRPr lang="en-US" sz="2400" dirty="0"/>
          </a:p>
          <a:p>
            <a:pPr marL="0" marR="359410" lvl="2" indent="-457200" algn="just">
              <a:lnSpc>
                <a:spcPts val="1400"/>
              </a:lnSpc>
              <a:spcBef>
                <a:spcPts val="310"/>
              </a:spcBef>
              <a:buClr>
                <a:srgbClr val="FF9A65"/>
              </a:buClr>
              <a:buFont typeface="Arial" pitchFamily="34" charset="0"/>
              <a:buChar char="•"/>
              <a:tabLst>
                <a:tab pos="1746250" algn="l"/>
              </a:tabLst>
            </a:pPr>
            <a:r>
              <a:rPr lang="en-US" sz="2400" dirty="0" smtClean="0"/>
              <a:t> (The </a:t>
            </a:r>
            <a:r>
              <a:rPr lang="en-US" sz="2400" u="sng" dirty="0" smtClean="0">
                <a:hlinkClick r:id="rId2" tooltip="American National Standards Institute"/>
              </a:rPr>
              <a:t>American      	National  Standards Institute</a:t>
            </a:r>
            <a:r>
              <a:rPr lang="en-US" sz="2400" u="sng" dirty="0" smtClean="0"/>
              <a:t>).</a:t>
            </a:r>
          </a:p>
          <a:p>
            <a:pPr marL="0" marR="359410" lvl="2" indent="-457200" algn="just">
              <a:lnSpc>
                <a:spcPts val="1400"/>
              </a:lnSpc>
              <a:spcBef>
                <a:spcPts val="310"/>
              </a:spcBef>
              <a:buClr>
                <a:srgbClr val="FF9A65"/>
              </a:buClr>
              <a:buFont typeface="Arial" pitchFamily="34" charset="0"/>
              <a:buChar char="•"/>
              <a:tabLst>
                <a:tab pos="1746250" algn="l"/>
              </a:tabLst>
            </a:pPr>
            <a:endParaRPr lang="en-US" sz="2400" dirty="0" smtClean="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smtClean="0"/>
              <a:t>It’s source is open but not free for  commercial usages.</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smtClean="0"/>
          </a:p>
          <a:p>
            <a:pPr marL="457200" marR="351155" lvl="3" indent="-457200" algn="just">
              <a:lnSpc>
                <a:spcPts val="1400"/>
              </a:lnSpc>
              <a:spcBef>
                <a:spcPts val="330"/>
              </a:spcBef>
              <a:buClr>
                <a:srgbClr val="FF9A65"/>
              </a:buClr>
              <a:buFont typeface="Arial" pitchFamily="34" charset="0"/>
              <a:buChar char="•"/>
              <a:tabLst>
                <a:tab pos="1746250" algn="l"/>
              </a:tabLst>
            </a:pPr>
            <a:r>
              <a:rPr lang="en-US" sz="2400" dirty="0" smtClean="0"/>
              <a:t>Supports of various 8-bit to 64-bit  platforms: x86, 68x, </a:t>
            </a:r>
          </a:p>
          <a:p>
            <a:pPr marL="457200" marR="351155" lvl="3" indent="-457200" algn="just">
              <a:lnSpc>
                <a:spcPts val="1400"/>
              </a:lnSpc>
              <a:spcBef>
                <a:spcPts val="330"/>
              </a:spcBef>
              <a:buClr>
                <a:srgbClr val="FF9A65"/>
              </a:buClr>
              <a:buFont typeface="Arial" pitchFamily="34" charset="0"/>
              <a:buChar char="•"/>
              <a:tabLst>
                <a:tab pos="1746250" algn="l"/>
              </a:tabLst>
            </a:pPr>
            <a:endParaRPr lang="en-US" sz="2400" dirty="0"/>
          </a:p>
          <a:p>
            <a:pPr marL="457200" marR="351155" lvl="3" indent="-457200" algn="just">
              <a:lnSpc>
                <a:spcPts val="1400"/>
              </a:lnSpc>
              <a:spcBef>
                <a:spcPts val="330"/>
              </a:spcBef>
              <a:buClr>
                <a:srgbClr val="FF9A65"/>
              </a:buClr>
              <a:buFont typeface="Arial" pitchFamily="34" charset="0"/>
              <a:buChar char="•"/>
              <a:tabLst>
                <a:tab pos="1746250" algn="l"/>
              </a:tabLst>
            </a:pPr>
            <a:r>
              <a:rPr lang="en-US" sz="2400" dirty="0" smtClean="0"/>
              <a:t>MIPS, 8051, etc</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smtClean="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smtClean="0"/>
              <a:t>Easy for development: Borland C++  compiler and DOS </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smtClean="0"/>
              <a:t>	(optional).</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smtClean="0"/>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304800"/>
            <a:ext cx="8686800" cy="6370975"/>
          </a:xfrm>
          <a:prstGeom prst="rect">
            <a:avLst/>
          </a:prstGeom>
          <a:noFill/>
        </p:spPr>
        <p:txBody>
          <a:bodyPr wrap="square" rtlCol="0">
            <a:spAutoFit/>
          </a:bodyPr>
          <a:lstStyle/>
          <a:p>
            <a:pPr eaLnBrk="0" fontAlgn="base" hangingPunct="0">
              <a:spcBef>
                <a:spcPct val="0"/>
              </a:spcBef>
              <a:spcAft>
                <a:spcPct val="0"/>
              </a:spcAft>
            </a:pPr>
            <a:r>
              <a:rPr lang="en-US" sz="2400" dirty="0" smtClean="0"/>
              <a:t>µC/OS-II's task scheduling time is constant irrespective of the number of tasks created in an application. </a:t>
            </a:r>
          </a:p>
          <a:p>
            <a:pPr lvl="0" eaLnBrk="0" fontAlgn="base" hangingPunct="0">
              <a:spcBef>
                <a:spcPct val="0"/>
              </a:spcBef>
              <a:spcAft>
                <a:spcPct val="0"/>
              </a:spcAft>
            </a:pPr>
            <a:endParaRPr lang="en-US" sz="2400" dirty="0" smtClean="0"/>
          </a:p>
          <a:p>
            <a:pPr lvl="0" eaLnBrk="0" fontAlgn="base" hangingPunct="0">
              <a:spcBef>
                <a:spcPct val="0"/>
              </a:spcBef>
              <a:spcAft>
                <a:spcPct val="0"/>
              </a:spcAft>
            </a:pPr>
            <a:r>
              <a:rPr lang="en-US" sz="2400" b="1" dirty="0" err="1" smtClean="0">
                <a:solidFill>
                  <a:srgbClr val="FF0000"/>
                </a:solidFill>
              </a:rPr>
              <a:t>OSSched</a:t>
            </a:r>
            <a:r>
              <a:rPr lang="en-US" sz="2400" b="1" dirty="0" smtClean="0">
                <a:solidFill>
                  <a:srgbClr val="FF0000"/>
                </a:solidFill>
              </a:rPr>
              <a:t>() </a:t>
            </a:r>
            <a:r>
              <a:rPr lang="en-US" sz="2400" dirty="0" smtClean="0"/>
              <a:t>exits if called from an ISR (i.e. </a:t>
            </a:r>
            <a:r>
              <a:rPr lang="en-US" sz="2400" dirty="0" err="1" smtClean="0"/>
              <a:t>OSIntNesting</a:t>
            </a:r>
            <a:r>
              <a:rPr lang="en-US" sz="2400" dirty="0" smtClean="0"/>
              <a:t> &gt; 0) or if scheduling has been disabled because your application called </a:t>
            </a:r>
            <a:r>
              <a:rPr lang="en-US" sz="2400" dirty="0" err="1" smtClean="0"/>
              <a:t>OSSchedLock</a:t>
            </a:r>
            <a:r>
              <a:rPr lang="en-US" sz="2400" dirty="0" smtClean="0"/>
              <a:t>() at least once (i.e. </a:t>
            </a:r>
            <a:r>
              <a:rPr lang="en-US" sz="2400" dirty="0" err="1" smtClean="0"/>
              <a:t>OSLockNesting</a:t>
            </a:r>
            <a:r>
              <a:rPr lang="en-US" sz="2400" dirty="0" smtClean="0"/>
              <a:t> &gt; 0) .</a:t>
            </a:r>
          </a:p>
          <a:p>
            <a:pPr lvl="0" eaLnBrk="0" fontAlgn="base" hangingPunct="0">
              <a:spcBef>
                <a:spcPct val="0"/>
              </a:spcBef>
              <a:spcAft>
                <a:spcPct val="0"/>
              </a:spcAft>
            </a:pPr>
            <a:endParaRPr lang="en-US" sz="2400" dirty="0" smtClean="0"/>
          </a:p>
          <a:p>
            <a:pPr lvl="0" eaLnBrk="0" fontAlgn="base" hangingPunct="0">
              <a:spcBef>
                <a:spcPct val="0"/>
              </a:spcBef>
              <a:spcAft>
                <a:spcPct val="0"/>
              </a:spcAft>
            </a:pPr>
            <a:r>
              <a:rPr lang="en-US" sz="2400" dirty="0" smtClean="0"/>
              <a:t> If </a:t>
            </a:r>
            <a:r>
              <a:rPr lang="en-US" sz="2400" b="1" dirty="0" err="1" smtClean="0">
                <a:solidFill>
                  <a:srgbClr val="FF0000"/>
                </a:solidFill>
              </a:rPr>
              <a:t>OSSched</a:t>
            </a:r>
            <a:r>
              <a:rPr lang="en-US" sz="2400" b="1" dirty="0" smtClean="0">
                <a:solidFill>
                  <a:srgbClr val="FF0000"/>
                </a:solidFill>
              </a:rPr>
              <a:t>() </a:t>
            </a:r>
            <a:r>
              <a:rPr lang="en-US" sz="2400" dirty="0" smtClean="0"/>
              <a:t>is not called from an ISR and the scheduler is enabled then </a:t>
            </a:r>
            <a:r>
              <a:rPr lang="en-US" sz="2400" dirty="0" err="1" smtClean="0"/>
              <a:t>OSSched</a:t>
            </a:r>
            <a:r>
              <a:rPr lang="en-US" sz="2400" dirty="0" smtClean="0"/>
              <a:t>() determines the priority of the highest priority task that is ready to run L3.8(2). </a:t>
            </a:r>
          </a:p>
          <a:p>
            <a:pPr lvl="0" eaLnBrk="0" fontAlgn="base" hangingPunct="0">
              <a:spcBef>
                <a:spcPct val="0"/>
              </a:spcBef>
              <a:spcAft>
                <a:spcPct val="0"/>
              </a:spcAft>
            </a:pPr>
            <a:r>
              <a:rPr lang="en-US" sz="2400" dirty="0" smtClean="0"/>
              <a:t>task that is ready to run has its corresponding bit set in </a:t>
            </a:r>
            <a:r>
              <a:rPr lang="en-US" sz="2400" b="1" dirty="0" err="1" smtClean="0">
                <a:solidFill>
                  <a:srgbClr val="FF0000"/>
                </a:solidFill>
              </a:rPr>
              <a:t>OSRdyTbl</a:t>
            </a:r>
            <a:r>
              <a:rPr lang="en-US" sz="2400" b="1" dirty="0" smtClean="0">
                <a:solidFill>
                  <a:srgbClr val="FF0000"/>
                </a:solidFill>
              </a:rPr>
              <a:t>[].</a:t>
            </a:r>
          </a:p>
          <a:p>
            <a:pPr lvl="0" eaLnBrk="0" fontAlgn="base" hangingPunct="0">
              <a:spcBef>
                <a:spcPct val="0"/>
              </a:spcBef>
              <a:spcAft>
                <a:spcPct val="0"/>
              </a:spcAft>
            </a:pPr>
            <a:r>
              <a:rPr lang="en-US" sz="2400" dirty="0" smtClean="0"/>
              <a:t> Once the highest priority task has been found, </a:t>
            </a:r>
            <a:r>
              <a:rPr lang="en-US" sz="2400" dirty="0" err="1" smtClean="0"/>
              <a:t>OSSched</a:t>
            </a:r>
            <a:r>
              <a:rPr lang="en-US" sz="2400" dirty="0" smtClean="0"/>
              <a:t>() verifies that the highest priority task is not the current task. This is done to avoid an unnecessary context switch L3.8(3). Note that µC/OS used to obtain </a:t>
            </a:r>
            <a:r>
              <a:rPr lang="en-US" sz="2400" dirty="0" err="1" smtClean="0"/>
              <a:t>OSTCBHighRdy</a:t>
            </a:r>
            <a:r>
              <a:rPr lang="en-US" sz="2400" dirty="0" smtClean="0"/>
              <a:t> and compared it with </a:t>
            </a:r>
            <a:r>
              <a:rPr lang="en-US" sz="2400" dirty="0" err="1" smtClean="0"/>
              <a:t>OSTCBCur</a:t>
            </a:r>
            <a:r>
              <a:rPr lang="en-US" sz="2400" dirty="0" smtClean="0"/>
              <a:t>. </a:t>
            </a:r>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599" y="228600"/>
            <a:ext cx="8686801" cy="6524863"/>
          </a:xfrm>
          <a:prstGeom prst="rect">
            <a:avLst/>
          </a:prstGeom>
          <a:noFill/>
        </p:spPr>
        <p:txBody>
          <a:bodyPr wrap="square" rtlCol="0">
            <a:spAutoFit/>
          </a:bodyPr>
          <a:lstStyle/>
          <a:p>
            <a:pPr lvl="0" eaLnBrk="0" fontAlgn="base" hangingPunct="0">
              <a:spcBef>
                <a:spcPct val="0"/>
              </a:spcBef>
              <a:spcAft>
                <a:spcPct val="0"/>
              </a:spcAft>
            </a:pPr>
            <a:r>
              <a:rPr lang="en-US" sz="2000" dirty="0" smtClean="0"/>
              <a:t>On 8 and some 16-bit processors, this operation was relatively slow because comparison was made on pointers instead of 8-bit integers as it is now done in µC/OS-II.</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 Also, there is no point of looking up </a:t>
            </a:r>
            <a:r>
              <a:rPr lang="en-US" sz="2000" dirty="0" err="1" smtClean="0"/>
              <a:t>OSTCBHighRdy</a:t>
            </a:r>
            <a:r>
              <a:rPr lang="en-US" sz="2000" dirty="0" smtClean="0"/>
              <a:t> in </a:t>
            </a:r>
            <a:r>
              <a:rPr lang="en-US" sz="2000" dirty="0" err="1" smtClean="0"/>
              <a:t>OSTCBPrioTbl</a:t>
            </a:r>
            <a:r>
              <a:rPr lang="en-US" sz="2000" dirty="0" smtClean="0"/>
              <a:t>[] unless we actually need to do a context switch.</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 The combination of comparing 8-bit values instead of pointers and looking up </a:t>
            </a:r>
            <a:r>
              <a:rPr lang="en-US" sz="2000" dirty="0" err="1" smtClean="0"/>
              <a:t>OSTCBHighRdy</a:t>
            </a:r>
            <a:r>
              <a:rPr lang="en-US" sz="2000" dirty="0" smtClean="0"/>
              <a:t> only when needed should make µC/OS-II faster than µC/OS on 8 and some 16-bit processors.</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To perform a context switch, we need to have </a:t>
            </a:r>
            <a:r>
              <a:rPr lang="en-US" sz="2000" dirty="0" err="1" smtClean="0"/>
              <a:t>OSTCBHighRdy</a:t>
            </a:r>
            <a:r>
              <a:rPr lang="en-US" sz="2000" dirty="0" smtClean="0"/>
              <a:t> point to the OS_TCB of the highest priority task which is done by indexing into </a:t>
            </a:r>
            <a:r>
              <a:rPr lang="en-US" sz="2000" dirty="0" err="1" smtClean="0"/>
              <a:t>OSTCBPrioTbl</a:t>
            </a:r>
            <a:r>
              <a:rPr lang="en-US" sz="2000" dirty="0" smtClean="0"/>
              <a:t>[] using </a:t>
            </a:r>
            <a:r>
              <a:rPr lang="en-US" sz="2000" dirty="0" err="1" smtClean="0"/>
              <a:t>OSPrioHighRdy</a:t>
            </a:r>
            <a:r>
              <a:rPr lang="en-US" sz="2000" dirty="0" smtClean="0"/>
              <a:t> L3.8(4).</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 Next, the statistic counter </a:t>
            </a:r>
            <a:r>
              <a:rPr lang="en-US" sz="2000" dirty="0" err="1" smtClean="0"/>
              <a:t>OSCtxSwCtr</a:t>
            </a:r>
            <a:r>
              <a:rPr lang="en-US" sz="2000" dirty="0" smtClean="0"/>
              <a:t> is incremented to keep track of the number of context switches L3.8(5). </a:t>
            </a:r>
          </a:p>
          <a:p>
            <a:pPr lvl="0" eaLnBrk="0" fontAlgn="base" hangingPunct="0">
              <a:spcBef>
                <a:spcPct val="0"/>
              </a:spcBef>
              <a:spcAft>
                <a:spcPct val="0"/>
              </a:spcAft>
            </a:pPr>
            <a:endParaRPr lang="en-US" sz="2000" dirty="0" smtClean="0"/>
          </a:p>
          <a:p>
            <a:pPr lvl="0" eaLnBrk="0" fontAlgn="base" hangingPunct="0">
              <a:spcBef>
                <a:spcPct val="0"/>
              </a:spcBef>
              <a:spcAft>
                <a:spcPct val="0"/>
              </a:spcAft>
            </a:pPr>
            <a:r>
              <a:rPr lang="en-US" sz="2000" dirty="0" smtClean="0"/>
              <a:t>Finally, the macro OS_TASK_SW() is invoked to do the actual context switch L3.8(6).  </a:t>
            </a:r>
            <a:endParaRPr lang="en-US" sz="2000" dirty="0" smtClean="0">
              <a:solidFill>
                <a:srgbClr val="FF0000"/>
              </a:solidFill>
              <a:latin typeface="Times New Roman" pitchFamily="18" charset="0"/>
              <a:ea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458200" cy="6370975"/>
          </a:xfrm>
          <a:prstGeom prst="rect">
            <a:avLst/>
          </a:prstGeom>
          <a:noFill/>
        </p:spPr>
        <p:txBody>
          <a:bodyPr wrap="square" rtlCol="0">
            <a:spAutoFit/>
          </a:bodyPr>
          <a:lstStyle/>
          <a:p>
            <a:pPr lvl="0" algn="ctr" eaLnBrk="0" fontAlgn="base" hangingPunct="0">
              <a:spcBef>
                <a:spcPct val="0"/>
              </a:spcBef>
              <a:spcAft>
                <a:spcPct val="0"/>
              </a:spcAft>
            </a:pPr>
            <a:r>
              <a:rPr kumimoji="0" lang="en-US" sz="24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Intertask</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Communication</a:t>
            </a:r>
          </a:p>
          <a:p>
            <a:pPr lvl="0" algn="ctr" eaLnBrk="0" fontAlgn="base" hangingPunct="0">
              <a:spcBef>
                <a:spcPct val="0"/>
              </a:spcBef>
              <a:spcAft>
                <a:spcPct val="0"/>
              </a:spcAft>
            </a:pPr>
            <a:endPar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2400" dirty="0" smtClean="0"/>
              <a:t>µC/OS-II provides many mechanisms to protect shared data and provide </a:t>
            </a:r>
            <a:r>
              <a:rPr lang="en-US" sz="2400" dirty="0" err="1" smtClean="0"/>
              <a:t>intertask</a:t>
            </a:r>
            <a:r>
              <a:rPr lang="en-US" sz="2400" dirty="0" smtClean="0"/>
              <a:t> communication.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We have already seen two such mechanisms: 1) Disabling and enabling interrupts through the two macros</a:t>
            </a:r>
          </a:p>
          <a:p>
            <a:pPr lvl="0" algn="just" eaLnBrk="0" fontAlgn="base" hangingPunct="0">
              <a:spcBef>
                <a:spcPct val="0"/>
              </a:spcBef>
              <a:spcAft>
                <a:spcPct val="0"/>
              </a:spcAft>
            </a:pPr>
            <a:r>
              <a:rPr lang="en-US" sz="2400" dirty="0" smtClean="0"/>
              <a:t> 		</a:t>
            </a:r>
            <a:r>
              <a:rPr lang="en-US" sz="2400" b="1" dirty="0" smtClean="0">
                <a:solidFill>
                  <a:srgbClr val="FF0000"/>
                </a:solidFill>
              </a:rPr>
              <a:t>OS_ENTER_CRITICAL() </a:t>
            </a:r>
            <a:r>
              <a:rPr lang="en-US" sz="2400" dirty="0" smtClean="0"/>
              <a:t>and </a:t>
            </a:r>
          </a:p>
          <a:p>
            <a:pPr lvl="0" algn="just" eaLnBrk="0" fontAlgn="base" hangingPunct="0">
              <a:spcBef>
                <a:spcPct val="0"/>
              </a:spcBef>
              <a:spcAft>
                <a:spcPct val="0"/>
              </a:spcAft>
            </a:pPr>
            <a:r>
              <a:rPr lang="en-US" sz="2400" b="1" dirty="0" smtClean="0">
                <a:solidFill>
                  <a:srgbClr val="FF0000"/>
                </a:solidFill>
              </a:rPr>
              <a:t>		OS_EXIT_CRITICAL(), </a:t>
            </a:r>
            <a:r>
              <a:rPr lang="en-US" sz="2400" dirty="0" smtClean="0"/>
              <a:t>respectively.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2) Locking and unlocking µC/OS-II’s scheduler with </a:t>
            </a:r>
          </a:p>
          <a:p>
            <a:pPr lvl="0" algn="just" eaLnBrk="0" fontAlgn="base" hangingPunct="0">
              <a:spcBef>
                <a:spcPct val="0"/>
              </a:spcBef>
              <a:spcAft>
                <a:spcPct val="0"/>
              </a:spcAft>
            </a:pPr>
            <a:endParaRPr lang="en-US" sz="2400" b="1" dirty="0" smtClean="0">
              <a:solidFill>
                <a:srgbClr val="FF0000"/>
              </a:solidFill>
            </a:endParaRPr>
          </a:p>
          <a:p>
            <a:pPr lvl="0" algn="just" eaLnBrk="0" fontAlgn="base" hangingPunct="0">
              <a:spcBef>
                <a:spcPct val="0"/>
              </a:spcBef>
              <a:spcAft>
                <a:spcPct val="0"/>
              </a:spcAft>
            </a:pPr>
            <a:r>
              <a:rPr lang="en-US" sz="2400" b="1" dirty="0" smtClean="0">
                <a:solidFill>
                  <a:srgbClr val="FF0000"/>
                </a:solidFill>
              </a:rPr>
              <a:t>		</a:t>
            </a:r>
            <a:r>
              <a:rPr lang="en-US" sz="2400" b="1" dirty="0" err="1" smtClean="0">
                <a:solidFill>
                  <a:srgbClr val="FF0000"/>
                </a:solidFill>
              </a:rPr>
              <a:t>OSSchedLock</a:t>
            </a:r>
            <a:r>
              <a:rPr lang="en-US" sz="2400" b="1" dirty="0" smtClean="0">
                <a:solidFill>
                  <a:srgbClr val="FF0000"/>
                </a:solidFill>
              </a:rPr>
              <a:t>() </a:t>
            </a:r>
            <a:r>
              <a:rPr lang="en-US" sz="2400" dirty="0" smtClean="0"/>
              <a:t>and </a:t>
            </a:r>
          </a:p>
          <a:p>
            <a:pPr lvl="0" algn="just" eaLnBrk="0" fontAlgn="base" hangingPunct="0">
              <a:spcBef>
                <a:spcPct val="0"/>
              </a:spcBef>
              <a:spcAft>
                <a:spcPct val="0"/>
              </a:spcAft>
            </a:pPr>
            <a:r>
              <a:rPr lang="en-US" sz="2400" b="1" dirty="0" smtClean="0">
                <a:solidFill>
                  <a:srgbClr val="FF0000"/>
                </a:solidFill>
              </a:rPr>
              <a:t>		</a:t>
            </a:r>
            <a:r>
              <a:rPr lang="en-US" sz="2400" b="1" dirty="0" err="1" smtClean="0">
                <a:solidFill>
                  <a:srgbClr val="FF0000"/>
                </a:solidFill>
              </a:rPr>
              <a:t>OSSchedUnlock</a:t>
            </a:r>
            <a:r>
              <a:rPr lang="en-US" sz="2400" b="1" dirty="0" smtClean="0">
                <a:solidFill>
                  <a:srgbClr val="FF0000"/>
                </a:solidFill>
              </a:rPr>
              <a:t>(), </a:t>
            </a:r>
            <a:r>
              <a:rPr lang="en-US" sz="2400" dirty="0" smtClean="0"/>
              <a:t>respectively.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Again, you use these services to access shared data. </a:t>
            </a:r>
          </a:p>
          <a:p>
            <a:pPr lvl="0" algn="just" eaLnBrk="0" fontAlgn="base" hangingPunct="0">
              <a:spcBef>
                <a:spcPct val="0"/>
              </a:spcBef>
              <a:spcAft>
                <a:spcPct val="0"/>
              </a:spcAft>
            </a:pPr>
            <a:endParaRPr lang="en-US" sz="24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686800" cy="3170099"/>
          </a:xfrm>
          <a:prstGeom prst="rect">
            <a:avLst/>
          </a:prstGeom>
          <a:noFill/>
        </p:spPr>
        <p:txBody>
          <a:bodyPr wrap="square" rtlCol="0">
            <a:spAutoFit/>
          </a:bodyPr>
          <a:lstStyle/>
          <a:p>
            <a:r>
              <a:rPr lang="en-US" sz="2000" b="1" dirty="0" smtClean="0">
                <a:solidFill>
                  <a:srgbClr val="002060"/>
                </a:solidFill>
              </a:rPr>
              <a:t>Figure 6-1 shows how tasks and Interrupt Service Routines (ISRs) can interact with each other.</a:t>
            </a:r>
          </a:p>
          <a:p>
            <a:r>
              <a:rPr lang="en-US" sz="2000" dirty="0" smtClean="0"/>
              <a:t>A task or an ISR give signal to a task through a </a:t>
            </a:r>
            <a:r>
              <a:rPr lang="en-US" sz="2000" b="1" dirty="0" smtClean="0">
                <a:solidFill>
                  <a:srgbClr val="002060"/>
                </a:solidFill>
              </a:rPr>
              <a:t>kernel object </a:t>
            </a:r>
            <a:r>
              <a:rPr lang="en-US" sz="2000" dirty="0" smtClean="0"/>
              <a:t>called an </a:t>
            </a:r>
            <a:r>
              <a:rPr lang="en-US" sz="2000" b="1" dirty="0" smtClean="0">
                <a:solidFill>
                  <a:srgbClr val="FF0000"/>
                </a:solidFill>
              </a:rPr>
              <a:t>Event Control Block (ECB).  </a:t>
            </a:r>
            <a:r>
              <a:rPr lang="en-US" sz="2000" dirty="0" smtClean="0"/>
              <a:t>This  signal is considered to be an event.</a:t>
            </a:r>
          </a:p>
          <a:p>
            <a:endParaRPr lang="en-IN" sz="2000" dirty="0" smtClean="0"/>
          </a:p>
          <a:p>
            <a:r>
              <a:rPr lang="en-IN" sz="2200" b="1" dirty="0" smtClean="0">
                <a:solidFill>
                  <a:srgbClr val="FF0000"/>
                </a:solidFill>
              </a:rPr>
              <a:t>Case 1) Use of the event control block -  Task and ISR</a:t>
            </a:r>
            <a:endParaRPr lang="en-US" sz="2200" b="1" dirty="0" smtClean="0">
              <a:solidFill>
                <a:srgbClr val="FF0000"/>
              </a:solidFill>
            </a:endParaRPr>
          </a:p>
          <a:p>
            <a:r>
              <a:rPr lang="en-US" sz="2000" dirty="0" smtClean="0"/>
              <a:t>Fig. F6- 1A 2 shows  that a task can wait for another task or an ISR to signal the object. </a:t>
            </a:r>
          </a:p>
          <a:p>
            <a:r>
              <a:rPr lang="en-US" sz="2000" b="1" dirty="0" smtClean="0">
                <a:solidFill>
                  <a:srgbClr val="FF0000"/>
                </a:solidFill>
              </a:rPr>
              <a:t>Only tasks are allowed to wait for events to occur – an ISR is not allowed to wait on an ECB. </a:t>
            </a:r>
          </a:p>
        </p:txBody>
      </p:sp>
      <p:pic>
        <p:nvPicPr>
          <p:cNvPr id="4" name="Picture 2"/>
          <p:cNvPicPr>
            <a:picLocks noChangeAspect="1" noChangeArrowheads="1"/>
          </p:cNvPicPr>
          <p:nvPr/>
        </p:nvPicPr>
        <p:blipFill>
          <a:blip r:embed="rId2" cstate="print"/>
          <a:srcRect/>
          <a:stretch>
            <a:fillRect/>
          </a:stretch>
        </p:blipFill>
        <p:spPr bwMode="auto">
          <a:xfrm>
            <a:off x="1977358" y="3352800"/>
            <a:ext cx="4956842" cy="2971609"/>
          </a:xfrm>
          <a:prstGeom prst="rect">
            <a:avLst/>
          </a:prstGeom>
          <a:noFill/>
          <a:ln w="9525">
            <a:noFill/>
            <a:miter lim="800000"/>
            <a:headEnd/>
            <a:tailEnd/>
          </a:ln>
        </p:spPr>
      </p:pic>
      <p:sp>
        <p:nvSpPr>
          <p:cNvPr id="6" name="TextBox 5"/>
          <p:cNvSpPr txBox="1"/>
          <p:nvPr/>
        </p:nvSpPr>
        <p:spPr>
          <a:xfrm>
            <a:off x="2929335" y="6400800"/>
            <a:ext cx="4322530" cy="400110"/>
          </a:xfrm>
          <a:prstGeom prst="rect">
            <a:avLst/>
          </a:prstGeom>
          <a:noFill/>
        </p:spPr>
        <p:txBody>
          <a:bodyPr wrap="none" rtlCol="0">
            <a:spAutoFit/>
          </a:bodyPr>
          <a:lstStyle/>
          <a:p>
            <a:r>
              <a:rPr lang="en-US" sz="2000" b="1" dirty="0" smtClean="0">
                <a:solidFill>
                  <a:srgbClr val="FF0000"/>
                </a:solidFill>
              </a:rPr>
              <a:t>Figure 6-1, Use of Event Control Blocks</a:t>
            </a:r>
            <a:r>
              <a:rPr lang="en-US" dirty="0" smtClean="0"/>
              <a: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799" y="228600"/>
            <a:ext cx="8610601" cy="6001643"/>
          </a:xfrm>
          <a:prstGeom prst="rect">
            <a:avLst/>
          </a:prstGeom>
          <a:noFill/>
        </p:spPr>
        <p:txBody>
          <a:bodyPr wrap="square" rtlCol="0">
            <a:spAutoFit/>
          </a:bodyPr>
          <a:lstStyle/>
          <a:p>
            <a:r>
              <a:rPr lang="en-IN" sz="2200" b="1" dirty="0" smtClean="0">
                <a:solidFill>
                  <a:srgbClr val="FF0000"/>
                </a:solidFill>
              </a:rPr>
              <a:t>Case 2) Use of the event control block (ECB) - </a:t>
            </a:r>
            <a:r>
              <a:rPr lang="en-US" sz="2200" b="1" dirty="0" smtClean="0">
                <a:solidFill>
                  <a:srgbClr val="FF0000"/>
                </a:solidFill>
              </a:rPr>
              <a:t>Multiple tasks </a:t>
            </a:r>
          </a:p>
          <a:p>
            <a:endParaRPr lang="en-US" sz="2000" dirty="0" smtClean="0"/>
          </a:p>
          <a:p>
            <a:pPr>
              <a:buFont typeface="Arial" pitchFamily="34" charset="0"/>
              <a:buChar char="•"/>
            </a:pPr>
            <a:r>
              <a:rPr lang="en-US" sz="2000" dirty="0" smtClean="0"/>
              <a:t>Multiple tasks can wait for a task</a:t>
            </a:r>
          </a:p>
          <a:p>
            <a:r>
              <a:rPr lang="en-US" sz="2000" dirty="0"/>
              <a:t> </a:t>
            </a:r>
            <a:r>
              <a:rPr lang="en-US" sz="2000" dirty="0" smtClean="0"/>
              <a:t> or an ISR to signal an ECB </a:t>
            </a:r>
          </a:p>
          <a:p>
            <a:pPr>
              <a:buFont typeface="Arial" pitchFamily="34" charset="0"/>
              <a:buChar char="•"/>
            </a:pPr>
            <a:endParaRPr lang="en-US" sz="2000" dirty="0" smtClean="0"/>
          </a:p>
          <a:p>
            <a:pPr>
              <a:buFont typeface="Arial" pitchFamily="34" charset="0"/>
              <a:buChar char="•"/>
            </a:pPr>
            <a:r>
              <a:rPr lang="en-US" sz="2000" dirty="0" smtClean="0"/>
              <a:t> When the ECB is signaled, only the</a:t>
            </a:r>
          </a:p>
          <a:p>
            <a:r>
              <a:rPr lang="en-US" sz="2000" dirty="0" smtClean="0"/>
              <a:t> highest priority task waiting on the </a:t>
            </a:r>
          </a:p>
          <a:p>
            <a:r>
              <a:rPr lang="en-US" sz="2000" dirty="0" smtClean="0"/>
              <a:t>ECB will be ‘signaled’ and thus will </a:t>
            </a:r>
          </a:p>
          <a:p>
            <a:r>
              <a:rPr lang="en-US" sz="2000" dirty="0" smtClean="0"/>
              <a:t>be made ready-to-run. </a:t>
            </a:r>
          </a:p>
          <a:p>
            <a:r>
              <a:rPr lang="en-IN" sz="2000" b="1" dirty="0" smtClean="0">
                <a:solidFill>
                  <a:srgbClr val="FF0000"/>
                </a:solidFill>
              </a:rPr>
              <a:t>---------------------------------------------------------------------------------------</a:t>
            </a:r>
            <a:endParaRPr lang="en-US" sz="2000" b="1" dirty="0" smtClean="0">
              <a:solidFill>
                <a:srgbClr val="FF0000"/>
              </a:solidFill>
            </a:endParaRPr>
          </a:p>
          <a:p>
            <a:r>
              <a:rPr lang="en-US" sz="2000" b="1" dirty="0" smtClean="0">
                <a:solidFill>
                  <a:srgbClr val="FF0000"/>
                </a:solidFill>
              </a:rPr>
              <a:t>Note: An ECB can either be a semaphore,</a:t>
            </a:r>
          </a:p>
          <a:p>
            <a:r>
              <a:rPr lang="en-US" sz="2000" b="1" dirty="0" smtClean="0">
                <a:solidFill>
                  <a:srgbClr val="FF0000"/>
                </a:solidFill>
              </a:rPr>
              <a:t> a message mailbox or a message</a:t>
            </a:r>
          </a:p>
          <a:p>
            <a:r>
              <a:rPr lang="en-US" sz="2000" b="1" dirty="0" smtClean="0">
                <a:solidFill>
                  <a:srgbClr val="FF0000"/>
                </a:solidFill>
              </a:rPr>
              <a:t> queue.</a:t>
            </a:r>
          </a:p>
          <a:p>
            <a:endParaRPr lang="en-US" sz="2000" dirty="0" smtClean="0"/>
          </a:p>
          <a:p>
            <a:r>
              <a:rPr lang="en-US" sz="2000" dirty="0" smtClean="0"/>
              <a:t>When an ECB is used as a</a:t>
            </a:r>
          </a:p>
          <a:p>
            <a:r>
              <a:rPr lang="en-US" sz="2000" dirty="0" smtClean="0"/>
              <a:t> semaphore, tasks will both</a:t>
            </a:r>
          </a:p>
          <a:p>
            <a:r>
              <a:rPr lang="en-US" sz="2000" dirty="0" smtClean="0"/>
              <a:t> wait and signal the ECB </a:t>
            </a:r>
          </a:p>
          <a:p>
            <a:r>
              <a:rPr lang="en-US" sz="2000" dirty="0" smtClean="0"/>
              <a:t>Refer F6- 1C(4).</a:t>
            </a:r>
            <a:endParaRPr lang="en-US" sz="2000" dirty="0"/>
          </a:p>
        </p:txBody>
      </p:sp>
      <p:pic>
        <p:nvPicPr>
          <p:cNvPr id="3074" name="Picture 2"/>
          <p:cNvPicPr>
            <a:picLocks noChangeAspect="1" noChangeArrowheads="1"/>
          </p:cNvPicPr>
          <p:nvPr/>
        </p:nvPicPr>
        <p:blipFill>
          <a:blip r:embed="rId2" cstate="print"/>
          <a:srcRect/>
          <a:stretch>
            <a:fillRect/>
          </a:stretch>
        </p:blipFill>
        <p:spPr bwMode="auto">
          <a:xfrm>
            <a:off x="3958809" y="4343400"/>
            <a:ext cx="5489991" cy="2514600"/>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4876800" y="678766"/>
            <a:ext cx="42672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10600" cy="3785652"/>
          </a:xfrm>
          <a:prstGeom prst="rect">
            <a:avLst/>
          </a:prstGeom>
          <a:noFill/>
        </p:spPr>
        <p:txBody>
          <a:bodyPr wrap="square" rtlCol="0">
            <a:spAutoFit/>
          </a:bodyPr>
          <a:lstStyle/>
          <a:p>
            <a:pPr lvl="0" eaLnBrk="0" fontAlgn="base" hangingPunct="0">
              <a:spcBef>
                <a:spcPct val="0"/>
              </a:spcBef>
              <a:spcAft>
                <a:spcPct val="0"/>
              </a:spcAft>
            </a:pPr>
            <a:r>
              <a:rPr lang="en-US" sz="2400" b="1" dirty="0" smtClean="0">
                <a:solidFill>
                  <a:srgbClr val="FF0000"/>
                </a:solidFill>
                <a:latin typeface="Times New Roman" pitchFamily="18" charset="0"/>
                <a:ea typeface="Times New Roman" pitchFamily="18" charset="0"/>
                <a:cs typeface="Times New Roman" pitchFamily="18" charset="0"/>
              </a:rPr>
              <a:t>S</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ynchronization: </a:t>
            </a:r>
            <a:r>
              <a:rPr kumimoji="0" lang="en-US" sz="24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Intertask</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Communication  </a:t>
            </a:r>
            <a:r>
              <a:rPr kumimoji="0" lang="en-US"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A. Semaphore</a:t>
            </a:r>
          </a:p>
          <a:p>
            <a:pPr marL="457200" lvl="0" indent="-457200" eaLnBrk="0" fontAlgn="base" hangingPunct="0">
              <a:spcBef>
                <a:spcPct val="0"/>
              </a:spcBef>
              <a:spcAft>
                <a:spcPct val="0"/>
              </a:spcAft>
            </a:pPr>
            <a:r>
              <a:rPr lang="en-US" sz="2000" dirty="0" err="1" smtClean="0"/>
              <a:t>μC</a:t>
            </a:r>
            <a:r>
              <a:rPr lang="en-US" sz="2000" dirty="0" smtClean="0"/>
              <a:t>/OS-II's semaphores consist of two elements: </a:t>
            </a:r>
          </a:p>
          <a:p>
            <a:pPr marL="457200" lvl="0" indent="-457200" eaLnBrk="0" fontAlgn="base" hangingPunct="0">
              <a:spcBef>
                <a:spcPct val="0"/>
              </a:spcBef>
              <a:spcAft>
                <a:spcPct val="0"/>
              </a:spcAft>
            </a:pPr>
            <a:r>
              <a:rPr lang="en-US" sz="2000" dirty="0" smtClean="0"/>
              <a:t>	1. a 16-bit unsigned integer used to hold the semaphore count (0 to 65535), and </a:t>
            </a:r>
          </a:p>
          <a:p>
            <a:pPr marL="457200" lvl="0" indent="-457200" eaLnBrk="0" fontAlgn="base" hangingPunct="0">
              <a:spcBef>
                <a:spcPct val="0"/>
              </a:spcBef>
              <a:spcAft>
                <a:spcPct val="0"/>
              </a:spcAft>
            </a:pPr>
            <a:r>
              <a:rPr lang="en-US" sz="2000" dirty="0" smtClean="0"/>
              <a:t>	2. a list of tasks waiting for the semaphore count to be greater than 0. </a:t>
            </a:r>
          </a:p>
          <a:p>
            <a:pPr marL="457200" lvl="0" indent="-457200" eaLnBrk="0" fontAlgn="base" hangingPunct="0">
              <a:spcBef>
                <a:spcPct val="0"/>
              </a:spcBef>
              <a:spcAft>
                <a:spcPct val="0"/>
              </a:spcAft>
            </a:pPr>
            <a:r>
              <a:rPr lang="en-US" sz="2000" dirty="0" smtClean="0"/>
              <a:t>	</a:t>
            </a:r>
          </a:p>
          <a:p>
            <a:pPr marL="457200" lvl="0" indent="-457200" eaLnBrk="0" fontAlgn="base" hangingPunct="0">
              <a:spcBef>
                <a:spcPct val="0"/>
              </a:spcBef>
              <a:spcAft>
                <a:spcPct val="0"/>
              </a:spcAft>
            </a:pPr>
            <a:r>
              <a:rPr lang="en-US" sz="2000" dirty="0" smtClean="0"/>
              <a:t>	</a:t>
            </a:r>
            <a:r>
              <a:rPr lang="en-US" sz="2000" b="1" dirty="0" smtClean="0">
                <a:solidFill>
                  <a:srgbClr val="FF0000"/>
                </a:solidFill>
              </a:rPr>
              <a:t>To enable µC/OS-II’s semaphore services, you must set the configuration constant OS_SEM_EN to 1.</a:t>
            </a:r>
            <a:endPar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ctr" eaLnBrk="0" fontAlgn="base" hangingPunct="0">
              <a:spcBef>
                <a:spcPct val="0"/>
              </a:spcBef>
              <a:spcAft>
                <a:spcPct val="0"/>
              </a:spcAft>
            </a:pPr>
            <a:endPar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endParaRPr kumimoji="0" lang="en-US"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endParaRPr lang="en-US" sz="2400" dirty="0">
              <a:solidFill>
                <a:srgbClr val="FF0000"/>
              </a:solidFill>
            </a:endParaRPr>
          </a:p>
        </p:txBody>
      </p:sp>
      <p:pic>
        <p:nvPicPr>
          <p:cNvPr id="7170" name="Picture 2"/>
          <p:cNvPicPr>
            <a:picLocks noChangeAspect="1" noChangeArrowheads="1"/>
          </p:cNvPicPr>
          <p:nvPr/>
        </p:nvPicPr>
        <p:blipFill>
          <a:blip r:embed="rId2" cstate="print"/>
          <a:srcRect/>
          <a:stretch>
            <a:fillRect/>
          </a:stretch>
        </p:blipFill>
        <p:spPr bwMode="auto">
          <a:xfrm>
            <a:off x="685800" y="2743200"/>
            <a:ext cx="7848600" cy="3962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12455"/>
            <a:ext cx="8610600" cy="2554545"/>
          </a:xfrm>
          <a:prstGeom prst="rect">
            <a:avLst/>
          </a:prstGeom>
          <a:noFill/>
        </p:spPr>
        <p:txBody>
          <a:bodyPr wrap="square" rtlCol="0">
            <a:spAutoFit/>
          </a:bodyPr>
          <a:lstStyle/>
          <a:p>
            <a:r>
              <a:rPr lang="en-US" sz="2000" dirty="0" smtClean="0"/>
              <a:t>µC/OS-II provides five services to access semaphores: </a:t>
            </a:r>
          </a:p>
          <a:p>
            <a:r>
              <a:rPr lang="en-US" sz="2000" b="1" dirty="0" err="1" smtClean="0">
                <a:solidFill>
                  <a:srgbClr val="FF0000"/>
                </a:solidFill>
              </a:rPr>
              <a:t>OSSemCreate</a:t>
            </a:r>
            <a:r>
              <a:rPr lang="en-US" sz="2000" b="1" dirty="0" smtClean="0">
                <a:solidFill>
                  <a:srgbClr val="FF0000"/>
                </a:solidFill>
              </a:rPr>
              <a:t>() -</a:t>
            </a:r>
            <a:r>
              <a:rPr lang="en-US" sz="2000" dirty="0" smtClean="0"/>
              <a:t> Creating a Semaphore</a:t>
            </a:r>
            <a:endParaRPr lang="en-US" sz="2000" b="1" dirty="0" smtClean="0">
              <a:solidFill>
                <a:srgbClr val="FF0000"/>
              </a:solidFill>
            </a:endParaRPr>
          </a:p>
          <a:p>
            <a:r>
              <a:rPr lang="en-US" sz="2000" b="1" dirty="0" err="1" smtClean="0">
                <a:solidFill>
                  <a:srgbClr val="FF0000"/>
                </a:solidFill>
              </a:rPr>
              <a:t>OSSemPend</a:t>
            </a:r>
            <a:r>
              <a:rPr lang="en-US" sz="2000" b="1" dirty="0" smtClean="0">
                <a:solidFill>
                  <a:srgbClr val="FF0000"/>
                </a:solidFill>
              </a:rPr>
              <a:t>() - </a:t>
            </a:r>
            <a:r>
              <a:rPr lang="en-US" sz="2000" dirty="0" smtClean="0"/>
              <a:t>Waiting on a Semaphore</a:t>
            </a:r>
            <a:endParaRPr lang="en-US" sz="2000" b="1" dirty="0" smtClean="0">
              <a:solidFill>
                <a:srgbClr val="FF0000"/>
              </a:solidFill>
            </a:endParaRPr>
          </a:p>
          <a:p>
            <a:r>
              <a:rPr lang="en-US" sz="2000" b="1" dirty="0" err="1" smtClean="0">
                <a:solidFill>
                  <a:srgbClr val="FF0000"/>
                </a:solidFill>
              </a:rPr>
              <a:t>OSSemPost</a:t>
            </a:r>
            <a:r>
              <a:rPr lang="en-US" sz="2000" b="1" dirty="0" smtClean="0">
                <a:solidFill>
                  <a:srgbClr val="FF0000"/>
                </a:solidFill>
              </a:rPr>
              <a:t>(), - </a:t>
            </a:r>
            <a:r>
              <a:rPr lang="en-US" sz="2000" dirty="0" smtClean="0"/>
              <a:t>Signaling a Semaphore,</a:t>
            </a:r>
            <a:endParaRPr lang="en-US" sz="2000" b="1" dirty="0" smtClean="0">
              <a:solidFill>
                <a:srgbClr val="FF0000"/>
              </a:solidFill>
            </a:endParaRPr>
          </a:p>
          <a:p>
            <a:r>
              <a:rPr lang="en-US" sz="2000" b="1" dirty="0" err="1" smtClean="0">
                <a:solidFill>
                  <a:srgbClr val="FF0000"/>
                </a:solidFill>
              </a:rPr>
              <a:t>OSSemAccept</a:t>
            </a:r>
            <a:r>
              <a:rPr lang="en-US" sz="2000" b="1" dirty="0" smtClean="0">
                <a:solidFill>
                  <a:srgbClr val="FF0000"/>
                </a:solidFill>
              </a:rPr>
              <a:t>() - </a:t>
            </a:r>
            <a:r>
              <a:rPr lang="en-US" sz="2000" dirty="0" smtClean="0"/>
              <a:t>Getting a Semaphore without waiting</a:t>
            </a:r>
            <a:endParaRPr lang="en-US" sz="2000" b="1" dirty="0" smtClean="0">
              <a:solidFill>
                <a:srgbClr val="FF0000"/>
              </a:solidFill>
            </a:endParaRPr>
          </a:p>
          <a:p>
            <a:r>
              <a:rPr lang="en-US" sz="2000" b="1" dirty="0" err="1" smtClean="0">
                <a:solidFill>
                  <a:srgbClr val="FF0000"/>
                </a:solidFill>
              </a:rPr>
              <a:t>OSSemQuery</a:t>
            </a:r>
            <a:r>
              <a:rPr lang="en-US" sz="2000" b="1" dirty="0" smtClean="0">
                <a:solidFill>
                  <a:srgbClr val="FF0000"/>
                </a:solidFill>
              </a:rPr>
              <a:t>() - </a:t>
            </a:r>
            <a:r>
              <a:rPr lang="en-US" sz="2000" dirty="0" smtClean="0"/>
              <a:t>Obtaining the status of a semaphore</a:t>
            </a:r>
            <a:r>
              <a:rPr lang="en-US" sz="2000" b="1" dirty="0" smtClean="0">
                <a:solidFill>
                  <a:srgbClr val="FF0000"/>
                </a:solidFill>
              </a:rPr>
              <a:t> </a:t>
            </a:r>
          </a:p>
          <a:p>
            <a:r>
              <a:rPr lang="en-US" sz="2000" dirty="0" smtClean="0"/>
              <a:t>Figure 6-5 shows a flow diagram to illustrate the relationship between tasks, ISRs and a semaphore.</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685800" y="2666999"/>
            <a:ext cx="7239000" cy="41910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4401205"/>
          </a:xfrm>
          <a:prstGeom prst="rect">
            <a:avLst/>
          </a:prstGeom>
          <a:noFill/>
        </p:spPr>
        <p:txBody>
          <a:bodyPr wrap="square" rtlCol="0">
            <a:spAutoFit/>
          </a:bodyPr>
          <a:lstStyle/>
          <a:p>
            <a:pPr>
              <a:buFont typeface="Arial" pitchFamily="34" charset="0"/>
              <a:buChar char="•"/>
            </a:pPr>
            <a:r>
              <a:rPr lang="en-US" sz="2000" dirty="0" smtClean="0"/>
              <a:t>A semaphore needs to be created before it can be used </a:t>
            </a:r>
            <a:r>
              <a:rPr lang="en-US" sz="2000" b="1" dirty="0" err="1" smtClean="0">
                <a:solidFill>
                  <a:srgbClr val="FF0000"/>
                </a:solidFill>
              </a:rPr>
              <a:t>OSSemCreate</a:t>
            </a:r>
            <a:r>
              <a:rPr lang="en-US" sz="2000" b="1" dirty="0" smtClean="0">
                <a:solidFill>
                  <a:srgbClr val="FF0000"/>
                </a:solidFill>
              </a:rPr>
              <a:t>() </a:t>
            </a:r>
            <a:r>
              <a:rPr lang="en-US" sz="2000" dirty="0" smtClean="0"/>
              <a:t>. </a:t>
            </a:r>
          </a:p>
          <a:p>
            <a:pPr>
              <a:buFont typeface="Arial" pitchFamily="34" charset="0"/>
              <a:buChar char="•"/>
            </a:pPr>
            <a:endParaRPr lang="en-US" sz="2000" dirty="0" smtClean="0"/>
          </a:p>
          <a:p>
            <a:pPr>
              <a:buFont typeface="Arial" pitchFamily="34" charset="0"/>
              <a:buChar char="•"/>
            </a:pPr>
            <a:r>
              <a:rPr lang="en-US" sz="2000" dirty="0" smtClean="0"/>
              <a:t>Specifying the initial count of the semaphore  between 0 and 65535. </a:t>
            </a:r>
          </a:p>
          <a:p>
            <a:pPr>
              <a:buFont typeface="Arial" pitchFamily="34" charset="0"/>
              <a:buChar char="•"/>
            </a:pPr>
            <a:endParaRPr lang="en-US" sz="2000" dirty="0" smtClean="0"/>
          </a:p>
          <a:p>
            <a:pPr>
              <a:buFont typeface="Arial" pitchFamily="34" charset="0"/>
              <a:buChar char="•"/>
            </a:pPr>
            <a:r>
              <a:rPr lang="en-US" sz="2000" dirty="0" smtClean="0"/>
              <a:t> If you use the semaphore to signal the occurrence of one or more events then you would typically initialize the semaphore to 0.</a:t>
            </a:r>
          </a:p>
          <a:p>
            <a:pPr>
              <a:buFont typeface="Arial" pitchFamily="34" charset="0"/>
              <a:buChar char="•"/>
            </a:pPr>
            <a:endParaRPr lang="en-US" sz="2000" dirty="0" smtClean="0"/>
          </a:p>
          <a:p>
            <a:pPr>
              <a:buFont typeface="Arial" pitchFamily="34" charset="0"/>
              <a:buChar char="•"/>
            </a:pPr>
            <a:r>
              <a:rPr lang="en-US" sz="2000" dirty="0" smtClean="0"/>
              <a:t> If you use the semaphore to access a shared resource then you would initialize the semaphore to 1 (i.e. use it as a binary semaphore). </a:t>
            </a:r>
          </a:p>
          <a:p>
            <a:pPr>
              <a:buFont typeface="Arial" pitchFamily="34" charset="0"/>
              <a:buChar char="•"/>
            </a:pPr>
            <a:endParaRPr lang="en-US" sz="2000" dirty="0" smtClean="0"/>
          </a:p>
          <a:p>
            <a:pPr>
              <a:buFont typeface="Arial" pitchFamily="34" charset="0"/>
              <a:buChar char="•"/>
            </a:pPr>
            <a:r>
              <a:rPr lang="en-US" sz="2000" dirty="0" smtClean="0"/>
              <a:t>Finally, if the semaphore allows your application to obtain any one of ‘n’ identical resources then, you would initialize the semaphore to ‘n’.</a:t>
            </a:r>
          </a:p>
          <a:p>
            <a:pPr>
              <a:buFont typeface="Arial" pitchFamily="34" charset="0"/>
              <a:buChar char="•"/>
            </a:pPr>
            <a:endParaRPr lang="en-US" sz="2000" dirty="0" smtClean="0"/>
          </a:p>
          <a:p>
            <a:pPr>
              <a:buFont typeface="Arial" pitchFamily="34" charset="0"/>
              <a:buChar char="•"/>
            </a:pPr>
            <a:r>
              <a:rPr lang="en-US" sz="2000" dirty="0" smtClean="0"/>
              <a:t> The semaphore would then be used as a counting semaphore. </a:t>
            </a:r>
            <a:endParaRPr lang="en-US" sz="2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8187" y="0"/>
            <a:ext cx="8414813" cy="3539430"/>
          </a:xfrm>
          <a:prstGeom prst="rect">
            <a:avLst/>
          </a:prstGeom>
          <a:noFill/>
        </p:spPr>
        <p:txBody>
          <a:bodyPr wrap="square" rtlCol="0">
            <a:spAutoFit/>
          </a:bodyPr>
          <a:lstStyle/>
          <a:p>
            <a:pPr algn="ctr"/>
            <a:r>
              <a:rPr lang="en-US" sz="2400" b="1" dirty="0" smtClean="0">
                <a:solidFill>
                  <a:srgbClr val="FF0000"/>
                </a:solidFill>
              </a:rPr>
              <a:t>B. Message Mailboxes (i.e. Mailboxes) </a:t>
            </a:r>
          </a:p>
          <a:p>
            <a:r>
              <a:rPr lang="en-US" sz="2200" dirty="0" smtClean="0"/>
              <a:t>A message mailbox allows a task or an ISR to send a pointer size variable to another task. </a:t>
            </a:r>
          </a:p>
          <a:p>
            <a:r>
              <a:rPr lang="en-US" sz="2200" dirty="0" smtClean="0"/>
              <a:t>The pointer would typically be initialized to point to some application specific data structure containing a ‘message’. </a:t>
            </a:r>
          </a:p>
          <a:p>
            <a:r>
              <a:rPr lang="en-US" sz="2200" dirty="0" smtClean="0"/>
              <a:t>To enable µC/OS-II’s message mailbox services, you must set the configuration constant OS_MBOX_EN to 1.</a:t>
            </a:r>
          </a:p>
          <a:p>
            <a:r>
              <a:rPr lang="en-US" sz="2200" b="1" dirty="0" smtClean="0">
                <a:solidFill>
                  <a:srgbClr val="FF0000"/>
                </a:solidFill>
              </a:rPr>
              <a:t>Figure 6-6 shows a flow diagram to illustrate the relationship between tasks, ISRs and a message mailbox.</a:t>
            </a:r>
          </a:p>
          <a:p>
            <a:endParaRPr lang="en-US" sz="2400" b="1" dirty="0">
              <a:solidFill>
                <a:srgbClr val="FF0000"/>
              </a:solidFill>
            </a:endParaRPr>
          </a:p>
        </p:txBody>
      </p:sp>
      <p:pic>
        <p:nvPicPr>
          <p:cNvPr id="8194" name="Picture 2"/>
          <p:cNvPicPr>
            <a:picLocks noChangeAspect="1" noChangeArrowheads="1"/>
          </p:cNvPicPr>
          <p:nvPr/>
        </p:nvPicPr>
        <p:blipFill>
          <a:blip r:embed="rId2" cstate="print"/>
          <a:srcRect/>
          <a:stretch>
            <a:fillRect/>
          </a:stretch>
        </p:blipFill>
        <p:spPr bwMode="auto">
          <a:xfrm>
            <a:off x="533400" y="3276600"/>
            <a:ext cx="8077199" cy="3629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8915400" cy="4431983"/>
          </a:xfrm>
          <a:prstGeom prst="rect">
            <a:avLst/>
          </a:prstGeom>
          <a:noFill/>
        </p:spPr>
        <p:txBody>
          <a:bodyPr wrap="square" rtlCol="0">
            <a:spAutoFit/>
          </a:bodyPr>
          <a:lstStyle/>
          <a:p>
            <a:r>
              <a:rPr lang="en-US" sz="2400" dirty="0" smtClean="0"/>
              <a:t>µC/OS-II provides five services to access mailboxes:</a:t>
            </a:r>
          </a:p>
          <a:p>
            <a:endParaRPr lang="en-US" sz="2400" dirty="0" smtClean="0"/>
          </a:p>
          <a:p>
            <a:r>
              <a:rPr lang="en-US" sz="2400" dirty="0" smtClean="0"/>
              <a:t> </a:t>
            </a:r>
            <a:r>
              <a:rPr lang="en-US" sz="2400" b="1" dirty="0" err="1" smtClean="0">
                <a:solidFill>
                  <a:srgbClr val="FF0000"/>
                </a:solidFill>
              </a:rPr>
              <a:t>OSMboxCreate</a:t>
            </a:r>
            <a:r>
              <a:rPr lang="en-US" sz="2400" b="1" dirty="0" smtClean="0">
                <a:solidFill>
                  <a:srgbClr val="FF0000"/>
                </a:solidFill>
              </a:rPr>
              <a:t>() - </a:t>
            </a:r>
            <a:r>
              <a:rPr lang="en-US" sz="2400" dirty="0" smtClean="0"/>
              <a:t>Creating a Mailbox</a:t>
            </a:r>
          </a:p>
          <a:p>
            <a:r>
              <a:rPr lang="en-US" sz="2400" b="1" dirty="0" smtClean="0">
                <a:solidFill>
                  <a:srgbClr val="FF0000"/>
                </a:solidFill>
              </a:rPr>
              <a:t> </a:t>
            </a:r>
          </a:p>
          <a:p>
            <a:r>
              <a:rPr lang="en-US" sz="2400" b="1" dirty="0" err="1" smtClean="0">
                <a:solidFill>
                  <a:srgbClr val="FF0000"/>
                </a:solidFill>
              </a:rPr>
              <a:t>OSMboxPend</a:t>
            </a:r>
            <a:r>
              <a:rPr lang="en-US" sz="2400" b="1" dirty="0" smtClean="0">
                <a:solidFill>
                  <a:srgbClr val="FF0000"/>
                </a:solidFill>
              </a:rPr>
              <a:t>() - </a:t>
            </a:r>
            <a:r>
              <a:rPr lang="en-US" sz="2400" dirty="0" smtClean="0"/>
              <a:t>Waiting for a message at a Mailbox</a:t>
            </a:r>
          </a:p>
          <a:p>
            <a:endParaRPr lang="en-US" sz="2400" b="1" dirty="0" smtClean="0">
              <a:solidFill>
                <a:srgbClr val="FF0000"/>
              </a:solidFill>
            </a:endParaRPr>
          </a:p>
          <a:p>
            <a:r>
              <a:rPr lang="en-US" sz="2400" b="1" dirty="0" err="1" smtClean="0">
                <a:solidFill>
                  <a:srgbClr val="FF0000"/>
                </a:solidFill>
              </a:rPr>
              <a:t>OSMboxPost</a:t>
            </a:r>
            <a:r>
              <a:rPr lang="en-US" sz="2400" b="1" dirty="0" smtClean="0">
                <a:solidFill>
                  <a:srgbClr val="FF0000"/>
                </a:solidFill>
              </a:rPr>
              <a:t>() - </a:t>
            </a:r>
            <a:r>
              <a:rPr lang="en-US" sz="2400" dirty="0" smtClean="0"/>
              <a:t>Sending a message to a mailbox</a:t>
            </a:r>
          </a:p>
          <a:p>
            <a:endParaRPr lang="en-US" sz="2400" b="1" dirty="0" smtClean="0">
              <a:solidFill>
                <a:srgbClr val="FF0000"/>
              </a:solidFill>
            </a:endParaRPr>
          </a:p>
          <a:p>
            <a:r>
              <a:rPr lang="en-US" sz="2400" b="1" dirty="0" err="1" smtClean="0">
                <a:solidFill>
                  <a:srgbClr val="FF0000"/>
                </a:solidFill>
              </a:rPr>
              <a:t>OSMboxAccept</a:t>
            </a:r>
            <a:r>
              <a:rPr lang="en-US" sz="2400" b="1" dirty="0" smtClean="0">
                <a:solidFill>
                  <a:srgbClr val="FF0000"/>
                </a:solidFill>
              </a:rPr>
              <a:t>() - </a:t>
            </a:r>
            <a:r>
              <a:rPr lang="en-US" sz="2400" dirty="0" smtClean="0"/>
              <a:t>Getting a message without waiting</a:t>
            </a:r>
          </a:p>
          <a:p>
            <a:endParaRPr lang="en-US" sz="2400" b="1" dirty="0" smtClean="0">
              <a:solidFill>
                <a:srgbClr val="FF0000"/>
              </a:solidFill>
            </a:endParaRPr>
          </a:p>
          <a:p>
            <a:r>
              <a:rPr lang="en-US" sz="2400" b="1" dirty="0" err="1" smtClean="0">
                <a:solidFill>
                  <a:srgbClr val="FF0000"/>
                </a:solidFill>
              </a:rPr>
              <a:t>OSMboxQuery</a:t>
            </a:r>
            <a:r>
              <a:rPr lang="en-US" sz="2400" b="1" dirty="0" smtClean="0">
                <a:solidFill>
                  <a:srgbClr val="FF0000"/>
                </a:solidFill>
              </a:rPr>
              <a:t>() -  </a:t>
            </a:r>
            <a:r>
              <a:rPr lang="en-US" sz="2400" dirty="0" smtClean="0"/>
              <a:t>Obtaining the status of a mailbox</a:t>
            </a:r>
            <a:endParaRPr lang="en-US" sz="2400" b="1" dirty="0" smtClean="0">
              <a:solidFill>
                <a:srgbClr val="FF0000"/>
              </a:solidFill>
            </a:endParaRPr>
          </a:p>
          <a:p>
            <a:endParaRPr lang="en-US" b="1"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772400" cy="3600986"/>
          </a:xfrm>
          <a:prstGeom prst="rect">
            <a:avLst/>
          </a:prstGeom>
        </p:spPr>
        <p:txBody>
          <a:bodyPr wrap="square">
            <a:spAutoFit/>
          </a:bodyPr>
          <a:lstStyle/>
          <a:p>
            <a:pPr marL="0" marR="351155" lvl="2" indent="-457200" algn="just">
              <a:lnSpc>
                <a:spcPts val="1400"/>
              </a:lnSpc>
              <a:spcBef>
                <a:spcPts val="330"/>
              </a:spcBef>
              <a:buClr>
                <a:srgbClr val="FF9A65"/>
              </a:buClr>
              <a:buFont typeface="Arial" pitchFamily="34" charset="0"/>
              <a:buChar char="•"/>
              <a:tabLst>
                <a:tab pos="1746250" algn="l"/>
              </a:tabLst>
            </a:pPr>
            <a:r>
              <a:rPr lang="en-US" sz="2400" b="1" dirty="0">
                <a:solidFill>
                  <a:srgbClr val="FF0000"/>
                </a:solidFill>
              </a:rPr>
              <a:t>However, </a:t>
            </a:r>
            <a:r>
              <a:rPr lang="en-US" sz="2400" b="1" dirty="0" err="1">
                <a:solidFill>
                  <a:srgbClr val="FF0000"/>
                </a:solidFill>
              </a:rPr>
              <a:t>uC</a:t>
            </a:r>
            <a:r>
              <a:rPr lang="en-US" sz="2400" b="1" dirty="0">
                <a:solidFill>
                  <a:srgbClr val="FF0000"/>
                </a:solidFill>
              </a:rPr>
              <a:t>/OS-II still lacks of the  </a:t>
            </a:r>
            <a:endParaRPr lang="en-US" sz="2400" b="1" dirty="0" smtClean="0">
              <a:solidFill>
                <a:srgbClr val="FF0000"/>
              </a:solidFill>
            </a:endParaRPr>
          </a:p>
          <a:p>
            <a:pPr marL="0" marR="351155" lvl="2" algn="just">
              <a:lnSpc>
                <a:spcPts val="1400"/>
              </a:lnSpc>
              <a:spcBef>
                <a:spcPts val="330"/>
              </a:spcBef>
              <a:buClr>
                <a:srgbClr val="FF9A65"/>
              </a:buClr>
              <a:tabLst>
                <a:tab pos="1746250" algn="l"/>
              </a:tabLst>
            </a:pPr>
            <a:endParaRPr lang="en-US" sz="2400" b="1" dirty="0">
              <a:solidFill>
                <a:srgbClr val="FF0000"/>
              </a:solidFill>
            </a:endParaRPr>
          </a:p>
          <a:p>
            <a:pPr marL="0" marR="351155" lvl="2" algn="just">
              <a:lnSpc>
                <a:spcPts val="1400"/>
              </a:lnSpc>
              <a:spcBef>
                <a:spcPts val="330"/>
              </a:spcBef>
              <a:buClr>
                <a:srgbClr val="FF9A65"/>
              </a:buClr>
              <a:tabLst>
                <a:tab pos="1746250" algn="l"/>
              </a:tabLst>
            </a:pPr>
            <a:r>
              <a:rPr lang="en-US" sz="2400" b="1" dirty="0" smtClean="0">
                <a:solidFill>
                  <a:srgbClr val="FF0000"/>
                </a:solidFill>
              </a:rPr>
              <a:t>following </a:t>
            </a:r>
            <a:r>
              <a:rPr lang="en-US" sz="2400" b="1" dirty="0">
                <a:solidFill>
                  <a:srgbClr val="FF0000"/>
                </a:solidFill>
              </a:rPr>
              <a:t>features:</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a:t>Resource synchronization protocols.</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a:t>Sporadic  (</a:t>
            </a:r>
            <a:r>
              <a:rPr lang="en-US" sz="2400" b="1" dirty="0"/>
              <a:t>something that </a:t>
            </a:r>
            <a:r>
              <a:rPr lang="en-US" sz="2400" b="1" dirty="0" smtClean="0"/>
              <a:t>happens</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b="1" dirty="0"/>
          </a:p>
          <a:p>
            <a:pPr marL="0" marR="351155" lvl="2" algn="just">
              <a:lnSpc>
                <a:spcPts val="1400"/>
              </a:lnSpc>
              <a:spcBef>
                <a:spcPts val="330"/>
              </a:spcBef>
              <a:buClr>
                <a:srgbClr val="FF9A65"/>
              </a:buClr>
              <a:tabLst>
                <a:tab pos="1746250" algn="l"/>
              </a:tabLst>
            </a:pPr>
            <a:r>
              <a:rPr lang="en-US" sz="2400" b="1" dirty="0" smtClean="0"/>
              <a:t>occasionally </a:t>
            </a:r>
            <a:r>
              <a:rPr lang="en-US" sz="2400" b="1" dirty="0"/>
              <a:t>or at    	irregular     	intervals</a:t>
            </a:r>
            <a:r>
              <a:rPr lang="en-US" sz="2400" dirty="0"/>
              <a:t>)          </a:t>
            </a:r>
            <a:endParaRPr lang="en-US" sz="2400" dirty="0" smtClean="0"/>
          </a:p>
          <a:p>
            <a:pPr marL="0" marR="351155" lvl="2" algn="just">
              <a:lnSpc>
                <a:spcPts val="1400"/>
              </a:lnSpc>
              <a:spcBef>
                <a:spcPts val="330"/>
              </a:spcBef>
              <a:buClr>
                <a:srgbClr val="FF9A65"/>
              </a:buClr>
              <a:tabLst>
                <a:tab pos="1746250" algn="l"/>
              </a:tabLst>
            </a:pPr>
            <a:endParaRPr lang="en-US" sz="2400" dirty="0"/>
          </a:p>
          <a:p>
            <a:pPr marL="0" marR="351155" lvl="2" algn="just">
              <a:lnSpc>
                <a:spcPts val="1400"/>
              </a:lnSpc>
              <a:spcBef>
                <a:spcPts val="330"/>
              </a:spcBef>
              <a:buClr>
                <a:srgbClr val="FF9A65"/>
              </a:buClr>
              <a:tabLst>
                <a:tab pos="1746250" algn="l"/>
              </a:tabLst>
            </a:pPr>
            <a:r>
              <a:rPr lang="en-US" sz="2400" dirty="0" smtClean="0"/>
              <a:t>task </a:t>
            </a:r>
            <a:r>
              <a:rPr lang="en-US" sz="2400" dirty="0"/>
              <a:t>support.</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400" dirty="0"/>
          </a:p>
          <a:p>
            <a:pPr marL="0" marR="351155" lvl="2" indent="-457200" algn="just">
              <a:lnSpc>
                <a:spcPts val="1400"/>
              </a:lnSpc>
              <a:spcBef>
                <a:spcPts val="330"/>
              </a:spcBef>
              <a:buClr>
                <a:srgbClr val="FF9A65"/>
              </a:buClr>
              <a:buFont typeface="Arial" pitchFamily="34" charset="0"/>
              <a:buChar char="•"/>
              <a:tabLst>
                <a:tab pos="1746250" algn="l"/>
              </a:tabLst>
            </a:pPr>
            <a:r>
              <a:rPr lang="en-US" sz="2400" dirty="0"/>
              <a:t>Soft-real-time support.</a:t>
            </a:r>
          </a:p>
          <a:p>
            <a:pPr marL="0" marR="351155" lvl="2" indent="-457200" algn="just">
              <a:lnSpc>
                <a:spcPts val="1400"/>
              </a:lnSpc>
              <a:spcBef>
                <a:spcPts val="330"/>
              </a:spcBef>
              <a:buClr>
                <a:srgbClr val="FF9A65"/>
              </a:buClr>
              <a:buFont typeface="Arial" pitchFamily="34" charset="0"/>
              <a:buChar char="•"/>
              <a:tabLst>
                <a:tab pos="1746250" algn="l"/>
              </a:tabLst>
            </a:pPr>
            <a:endParaRPr lang="en-US" sz="2000" dirty="0"/>
          </a:p>
          <a:p>
            <a:pPr marL="0" marR="351155" lvl="2" indent="-114300">
              <a:lnSpc>
                <a:spcPts val="1400"/>
              </a:lnSpc>
              <a:spcBef>
                <a:spcPts val="330"/>
              </a:spcBef>
              <a:buClr>
                <a:srgbClr val="FF9A65"/>
              </a:buClr>
              <a:tabLst>
                <a:tab pos="1746250" algn="l"/>
              </a:tabLst>
            </a:pPr>
            <a:endParaRPr lang="en-US" sz="2000" dirty="0"/>
          </a:p>
          <a:p>
            <a:endParaRPr lang="en-US" dirty="0"/>
          </a:p>
        </p:txBody>
      </p:sp>
    </p:spTree>
    <p:extLst>
      <p:ext uri="{BB962C8B-B14F-4D97-AF65-F5344CB8AC3E}">
        <p14:creationId xmlns:p14="http://schemas.microsoft.com/office/powerpoint/2010/main" val="41109148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6370975"/>
          </a:xfrm>
          <a:prstGeom prst="rect">
            <a:avLst/>
          </a:prstGeom>
          <a:noFill/>
        </p:spPr>
        <p:txBody>
          <a:bodyPr wrap="square" rtlCol="0">
            <a:spAutoFit/>
          </a:bodyPr>
          <a:lstStyle/>
          <a:p>
            <a:pPr algn="ctr"/>
            <a:r>
              <a:rPr lang="en-US" sz="2400" b="1" dirty="0" smtClean="0">
                <a:solidFill>
                  <a:srgbClr val="FF0000"/>
                </a:solidFill>
              </a:rPr>
              <a:t>C. Message Queues (or Queues )</a:t>
            </a:r>
          </a:p>
          <a:p>
            <a:pPr algn="just"/>
            <a:r>
              <a:rPr lang="en-US" sz="2400" dirty="0" smtClean="0"/>
              <a:t>A message queue is a </a:t>
            </a:r>
            <a:r>
              <a:rPr lang="en-US" sz="2400" dirty="0" err="1" smtClean="0"/>
              <a:t>μC</a:t>
            </a:r>
            <a:r>
              <a:rPr lang="en-US" sz="2400" dirty="0" smtClean="0"/>
              <a:t>/OS-II object that allows a task or an ISR to send pointer size variables to another task. </a:t>
            </a:r>
          </a:p>
          <a:p>
            <a:pPr algn="just"/>
            <a:endParaRPr lang="en-US" sz="2400" dirty="0" smtClean="0"/>
          </a:p>
          <a:p>
            <a:pPr algn="just"/>
            <a:r>
              <a:rPr lang="en-US" sz="2400" dirty="0" smtClean="0"/>
              <a:t>Each pointer would typically be initialized to point to some application specific data structure containing a ‘message’. </a:t>
            </a:r>
          </a:p>
          <a:p>
            <a:pPr algn="just"/>
            <a:endParaRPr lang="en-US" sz="2400" dirty="0" smtClean="0"/>
          </a:p>
          <a:p>
            <a:pPr algn="just"/>
            <a:r>
              <a:rPr lang="en-US" sz="2400" dirty="0" smtClean="0"/>
              <a:t>To enable µC/OS-II’s message queue services set the configuration constant OS_Q_EN to 1 </a:t>
            </a:r>
          </a:p>
          <a:p>
            <a:pPr algn="just"/>
            <a:endParaRPr lang="en-US" sz="2400" dirty="0" smtClean="0"/>
          </a:p>
          <a:p>
            <a:pPr algn="just"/>
            <a:r>
              <a:rPr lang="en-US" sz="2400" dirty="0" smtClean="0"/>
              <a:t> The number of µC/OS-II message queues are determined.</a:t>
            </a:r>
          </a:p>
          <a:p>
            <a:pPr algn="just"/>
            <a:endParaRPr lang="en-IN" sz="2400" b="1" dirty="0" smtClean="0">
              <a:solidFill>
                <a:srgbClr val="FF0000"/>
              </a:solidFill>
            </a:endParaRPr>
          </a:p>
          <a:p>
            <a:pPr algn="just"/>
            <a:r>
              <a:rPr lang="en-US" sz="2400" dirty="0" smtClean="0"/>
              <a:t>A queue needs to be created before it can be used. </a:t>
            </a:r>
          </a:p>
          <a:p>
            <a:pPr algn="just"/>
            <a:endParaRPr lang="en-US" sz="2400" dirty="0" smtClean="0"/>
          </a:p>
          <a:p>
            <a:pPr algn="just"/>
            <a:r>
              <a:rPr lang="en-US" sz="2400" dirty="0" smtClean="0"/>
              <a:t>Creating a queue is accomplished by calling </a:t>
            </a:r>
            <a:r>
              <a:rPr lang="en-US" sz="2400" dirty="0" err="1" smtClean="0"/>
              <a:t>OSQCreate</a:t>
            </a:r>
            <a:r>
              <a:rPr lang="en-US" sz="2400" dirty="0" smtClean="0"/>
              <a:t>() and specifying the number of entries (i.e. pointers) that a queue can hold.</a:t>
            </a:r>
            <a:endParaRPr lang="en-US" sz="2400" b="1" dirty="0">
              <a:solidFill>
                <a:srgbClr val="FF00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78190" y="833666"/>
            <a:ext cx="8256210" cy="56433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382000" cy="6463308"/>
          </a:xfrm>
          <a:prstGeom prst="rect">
            <a:avLst/>
          </a:prstGeom>
          <a:noFill/>
        </p:spPr>
        <p:txBody>
          <a:bodyPr wrap="square" rtlCol="0">
            <a:spAutoFit/>
          </a:bodyPr>
          <a:lstStyle/>
          <a:p>
            <a:pPr marL="342900" indent="-342900">
              <a:buAutoNum type="arabicPeriod"/>
            </a:pPr>
            <a:r>
              <a:rPr lang="en-US" b="1" dirty="0" smtClean="0">
                <a:solidFill>
                  <a:srgbClr val="FF0000"/>
                </a:solidFill>
              </a:rPr>
              <a:t>Creating a Queue, </a:t>
            </a:r>
            <a:r>
              <a:rPr lang="en-US" b="1" dirty="0" err="1" smtClean="0">
                <a:solidFill>
                  <a:srgbClr val="FF0000"/>
                </a:solidFill>
              </a:rPr>
              <a:t>OSQCreate</a:t>
            </a:r>
            <a:r>
              <a:rPr lang="en-US" b="1" dirty="0" smtClean="0">
                <a:solidFill>
                  <a:srgbClr val="FF0000"/>
                </a:solidFill>
              </a:rPr>
              <a:t>()</a:t>
            </a:r>
          </a:p>
          <a:p>
            <a:pPr marL="342900" indent="-342900">
              <a:buAutoNum type="arabicPeriod"/>
            </a:pPr>
            <a:endParaRPr lang="en-US" dirty="0" smtClean="0"/>
          </a:p>
          <a:p>
            <a:pPr marL="342900" indent="-342900"/>
            <a:r>
              <a:rPr lang="en-US" dirty="0" smtClean="0"/>
              <a:t>	</a:t>
            </a:r>
            <a:r>
              <a:rPr lang="en-US" dirty="0" err="1" smtClean="0"/>
              <a:t>OSQCreate</a:t>
            </a:r>
            <a:r>
              <a:rPr lang="en-US" dirty="0" smtClean="0"/>
              <a:t>() requires that you allocate an array of pointers that will hold the message. The array MUST be declared as an array of pointers to void.  </a:t>
            </a:r>
          </a:p>
          <a:p>
            <a:pPr marL="342900" indent="-342900"/>
            <a:endParaRPr lang="en-IN" dirty="0" smtClean="0"/>
          </a:p>
          <a:p>
            <a:pPr marL="342900" indent="-342900"/>
            <a:r>
              <a:rPr lang="en-IN" dirty="0" smtClean="0"/>
              <a:t>2. </a:t>
            </a:r>
            <a:r>
              <a:rPr lang="en-US" b="1" dirty="0" smtClean="0">
                <a:solidFill>
                  <a:srgbClr val="FF0000"/>
                </a:solidFill>
              </a:rPr>
              <a:t>Waiting for a message at a Queue, </a:t>
            </a:r>
            <a:r>
              <a:rPr lang="en-US" b="1" dirty="0" err="1" smtClean="0">
                <a:solidFill>
                  <a:srgbClr val="FF0000"/>
                </a:solidFill>
              </a:rPr>
              <a:t>OSQPend</a:t>
            </a:r>
            <a:r>
              <a:rPr lang="en-US" b="1" dirty="0" smtClean="0">
                <a:solidFill>
                  <a:srgbClr val="FF0000"/>
                </a:solidFill>
              </a:rPr>
              <a:t>()</a:t>
            </a:r>
          </a:p>
          <a:p>
            <a:pPr marL="342900" indent="-342900"/>
            <a:r>
              <a:rPr lang="en-US" dirty="0" smtClean="0"/>
              <a:t>	</a:t>
            </a:r>
            <a:r>
              <a:rPr lang="en-US" dirty="0" err="1" smtClean="0"/>
              <a:t>OSQPend</a:t>
            </a:r>
            <a:r>
              <a:rPr lang="en-US" dirty="0" smtClean="0"/>
              <a:t>() verifies that the ECB being pointed to by </a:t>
            </a:r>
            <a:r>
              <a:rPr lang="en-US" dirty="0" err="1" smtClean="0"/>
              <a:t>pevent</a:t>
            </a:r>
            <a:r>
              <a:rPr lang="en-US" dirty="0" smtClean="0"/>
              <a:t> has been created by </a:t>
            </a:r>
            <a:r>
              <a:rPr lang="en-US" dirty="0" err="1" smtClean="0"/>
              <a:t>OSQCreate</a:t>
            </a:r>
            <a:r>
              <a:rPr lang="en-US" dirty="0" smtClean="0"/>
              <a:t>() </a:t>
            </a:r>
          </a:p>
          <a:p>
            <a:pPr marL="342900" indent="-342900"/>
            <a:endParaRPr lang="en-US" dirty="0" smtClean="0"/>
          </a:p>
          <a:p>
            <a:pPr marL="342900" indent="-342900">
              <a:buAutoNum type="arabicPeriod" startAt="3"/>
            </a:pPr>
            <a:r>
              <a:rPr lang="en-US" b="1" dirty="0" smtClean="0">
                <a:solidFill>
                  <a:srgbClr val="FF0000"/>
                </a:solidFill>
              </a:rPr>
              <a:t>Sending a message to a queue (FIFO), </a:t>
            </a:r>
            <a:r>
              <a:rPr lang="en-US" b="1" dirty="0" err="1" smtClean="0">
                <a:solidFill>
                  <a:srgbClr val="FF0000"/>
                </a:solidFill>
              </a:rPr>
              <a:t>OSQPost</a:t>
            </a:r>
            <a:r>
              <a:rPr lang="en-US" b="1" dirty="0" smtClean="0">
                <a:solidFill>
                  <a:srgbClr val="FF0000"/>
                </a:solidFill>
              </a:rPr>
              <a:t>()</a:t>
            </a:r>
          </a:p>
          <a:p>
            <a:pPr marL="342900" indent="-342900"/>
            <a:r>
              <a:rPr lang="en-US" dirty="0" smtClean="0"/>
              <a:t>	After making sure that the queue, </a:t>
            </a:r>
            <a:r>
              <a:rPr lang="en-US" dirty="0" err="1" smtClean="0"/>
              <a:t>OSQPost</a:t>
            </a:r>
            <a:r>
              <a:rPr lang="en-US" dirty="0" smtClean="0"/>
              <a:t>() checks to see if any task is waiting for a message to arrive at the queue.</a:t>
            </a:r>
          </a:p>
          <a:p>
            <a:pPr marL="342900" indent="-342900"/>
            <a:endParaRPr lang="en-IN" dirty="0" smtClean="0"/>
          </a:p>
          <a:p>
            <a:pPr marL="342900" indent="-342900"/>
            <a:r>
              <a:rPr lang="en-IN" dirty="0" smtClean="0"/>
              <a:t>4. </a:t>
            </a:r>
            <a:r>
              <a:rPr lang="en-US" b="1" dirty="0" smtClean="0">
                <a:solidFill>
                  <a:srgbClr val="FF0000"/>
                </a:solidFill>
              </a:rPr>
              <a:t>Sending a message to a queue (LIFO), </a:t>
            </a:r>
            <a:r>
              <a:rPr lang="en-US" b="1" dirty="0" err="1" smtClean="0">
                <a:solidFill>
                  <a:srgbClr val="FF0000"/>
                </a:solidFill>
              </a:rPr>
              <a:t>OSQPostFront</a:t>
            </a:r>
            <a:r>
              <a:rPr lang="en-US" b="1" dirty="0" smtClean="0">
                <a:solidFill>
                  <a:srgbClr val="FF0000"/>
                </a:solidFill>
              </a:rPr>
              <a:t>() </a:t>
            </a:r>
          </a:p>
          <a:p>
            <a:pPr marL="342900" indent="-342900"/>
            <a:r>
              <a:rPr lang="en-IN" dirty="0" smtClean="0"/>
              <a:t>	</a:t>
            </a:r>
            <a:r>
              <a:rPr lang="en-US" dirty="0" err="1" smtClean="0"/>
              <a:t>OSQPostFront</a:t>
            </a:r>
            <a:r>
              <a:rPr lang="en-US" dirty="0" smtClean="0"/>
              <a:t>() is basically identical to </a:t>
            </a:r>
            <a:r>
              <a:rPr lang="en-US" dirty="0" err="1" smtClean="0"/>
              <a:t>OSQPost</a:t>
            </a:r>
            <a:r>
              <a:rPr lang="en-US" dirty="0" smtClean="0"/>
              <a:t>() except that </a:t>
            </a:r>
            <a:r>
              <a:rPr lang="en-US" dirty="0" err="1" smtClean="0"/>
              <a:t>OSQPostFront</a:t>
            </a:r>
            <a:r>
              <a:rPr lang="en-US" dirty="0" smtClean="0"/>
              <a:t>() uses .</a:t>
            </a:r>
            <a:r>
              <a:rPr lang="en-US" dirty="0" err="1" smtClean="0"/>
              <a:t>OSQOu</a:t>
            </a:r>
            <a:r>
              <a:rPr lang="en-US" dirty="0" smtClean="0"/>
              <a:t> of .</a:t>
            </a:r>
            <a:r>
              <a:rPr lang="en-US" dirty="0" err="1" smtClean="0"/>
              <a:t>OSQIn</a:t>
            </a:r>
            <a:r>
              <a:rPr lang="en-US" dirty="0" smtClean="0"/>
              <a:t> as the pointer to the next entry to insert.</a:t>
            </a:r>
          </a:p>
          <a:p>
            <a:pPr marL="342900" indent="-342900"/>
            <a:endParaRPr lang="en-IN" dirty="0" smtClean="0"/>
          </a:p>
          <a:p>
            <a:pPr marL="342900" indent="-342900"/>
            <a:r>
              <a:rPr lang="en-IN" dirty="0" smtClean="0"/>
              <a:t>5. </a:t>
            </a:r>
            <a:r>
              <a:rPr lang="en-US" b="1" dirty="0" smtClean="0">
                <a:solidFill>
                  <a:srgbClr val="FF0000"/>
                </a:solidFill>
              </a:rPr>
              <a:t>Getting a message without waiting, </a:t>
            </a:r>
            <a:r>
              <a:rPr lang="en-US" b="1" dirty="0" err="1" smtClean="0">
                <a:solidFill>
                  <a:srgbClr val="FF0000"/>
                </a:solidFill>
              </a:rPr>
              <a:t>OSQAccept</a:t>
            </a:r>
            <a:r>
              <a:rPr lang="en-US" b="1" dirty="0" smtClean="0">
                <a:solidFill>
                  <a:srgbClr val="FF0000"/>
                </a:solidFill>
              </a:rPr>
              <a:t>() </a:t>
            </a:r>
          </a:p>
          <a:p>
            <a:pPr marL="342900" indent="-342900"/>
            <a:r>
              <a:rPr lang="en-US" dirty="0" smtClean="0"/>
              <a:t>It is possible to obtain a message from a queue without putting a task to sleep if the queue is empty.</a:t>
            </a:r>
          </a:p>
          <a:p>
            <a:pPr marL="342900" indent="-342900"/>
            <a:r>
              <a:rPr lang="en-US" dirty="0" smtClean="0"/>
              <a:t>	This is accomplished by calling </a:t>
            </a:r>
            <a:r>
              <a:rPr lang="en-US" dirty="0" err="1" smtClean="0"/>
              <a:t>OSQAccept</a:t>
            </a:r>
            <a:r>
              <a:rPr lang="en-US" dirty="0" smtClean="0"/>
              <a:t>() </a:t>
            </a:r>
          </a:p>
          <a:p>
            <a:pPr marL="342900" indent="-342900"/>
            <a:endParaRPr lang="en-US" dirty="0" smtClean="0"/>
          </a:p>
          <a:p>
            <a:pPr marL="342900" indent="-342900"/>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miley Face 1"/>
          <p:cNvSpPr/>
          <p:nvPr/>
        </p:nvSpPr>
        <p:spPr>
          <a:xfrm>
            <a:off x="1905000" y="1524000"/>
            <a:ext cx="4953000" cy="37338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4800" dirty="0" smtClean="0">
                <a:solidFill>
                  <a:srgbClr val="92D050"/>
                </a:solidFill>
              </a:rPr>
              <a:t>UNIT 4 ENDS</a:t>
            </a:r>
            <a:endParaRPr lang="en-US" sz="4800" dirty="0">
              <a:solidFill>
                <a:srgbClr val="92D05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686800" cy="6986528"/>
          </a:xfrm>
          <a:prstGeom prst="rect">
            <a:avLst/>
          </a:prstGeom>
          <a:noFill/>
        </p:spPr>
        <p:txBody>
          <a:bodyPr wrap="square" rtlCol="0">
            <a:spAutoFit/>
          </a:bodyPr>
          <a:lstStyle/>
          <a:p>
            <a:pPr algn="ctr"/>
            <a:r>
              <a:rPr lang="en-US" sz="2400" b="1" dirty="0" smtClean="0">
                <a:solidFill>
                  <a:srgbClr val="FF0000"/>
                </a:solidFill>
              </a:rPr>
              <a:t>Features of µC/OS-II</a:t>
            </a:r>
          </a:p>
          <a:p>
            <a:pPr marL="457200" indent="-457200">
              <a:buAutoNum type="arabicPeriod"/>
            </a:pPr>
            <a:r>
              <a:rPr lang="en-US" sz="2400" b="1" dirty="0" smtClean="0">
                <a:solidFill>
                  <a:srgbClr val="FF0000"/>
                </a:solidFill>
              </a:rPr>
              <a:t>Source Code:</a:t>
            </a:r>
          </a:p>
          <a:p>
            <a:pPr marL="342900" indent="-342900"/>
            <a:r>
              <a:rPr lang="en-US" sz="2000" dirty="0" smtClean="0"/>
              <a:t>	 The µC/OS-II is as neat, consistent, well commented and organized  than other </a:t>
            </a:r>
            <a:r>
              <a:rPr lang="en-US" sz="2000" dirty="0" err="1" smtClean="0"/>
              <a:t>RTOSes</a:t>
            </a:r>
            <a:r>
              <a:rPr lang="en-US" sz="2000" dirty="0" smtClean="0"/>
              <a:t>.</a:t>
            </a:r>
          </a:p>
          <a:p>
            <a:pPr marL="342900" indent="-342900"/>
            <a:r>
              <a:rPr lang="en-US" sz="2000" dirty="0" smtClean="0"/>
              <a:t>	</a:t>
            </a:r>
          </a:p>
          <a:p>
            <a:pPr marL="342900" indent="-342900">
              <a:buAutoNum type="arabicPeriod" startAt="2"/>
            </a:pPr>
            <a:r>
              <a:rPr lang="en-US" sz="2400" b="1" dirty="0" smtClean="0">
                <a:solidFill>
                  <a:srgbClr val="FF0000"/>
                </a:solidFill>
              </a:rPr>
              <a:t>Portable: </a:t>
            </a:r>
          </a:p>
          <a:p>
            <a:pPr marL="342900" indent="-342900"/>
            <a:r>
              <a:rPr lang="en-US" sz="2000" b="1" dirty="0" smtClean="0">
                <a:solidFill>
                  <a:srgbClr val="FF0000"/>
                </a:solidFill>
              </a:rPr>
              <a:t>	</a:t>
            </a:r>
            <a:r>
              <a:rPr lang="en-US" sz="2000" dirty="0" smtClean="0"/>
              <a:t>Most of </a:t>
            </a:r>
            <a:r>
              <a:rPr lang="en-US" sz="2000" dirty="0" err="1" smtClean="0"/>
              <a:t>μC</a:t>
            </a:r>
            <a:r>
              <a:rPr lang="en-US" sz="2000" dirty="0" smtClean="0"/>
              <a:t>/OS-II software  is written in highly portable ANSI C , with target microprocessor specific code written in assembly language. </a:t>
            </a:r>
          </a:p>
          <a:p>
            <a:pPr marL="342900" indent="-342900"/>
            <a:endParaRPr lang="en-US" sz="2000" dirty="0" smtClean="0"/>
          </a:p>
          <a:p>
            <a:pPr marL="342900" indent="-342900"/>
            <a:r>
              <a:rPr lang="en-US" sz="2000" dirty="0" smtClean="0"/>
              <a:t>	Assembly language is kept to a minimum to make µC/OS-II easy to port to other processors.</a:t>
            </a:r>
          </a:p>
          <a:p>
            <a:pPr marL="342900" indent="-342900"/>
            <a:endParaRPr lang="en-US" sz="2000" dirty="0" smtClean="0"/>
          </a:p>
          <a:p>
            <a:pPr marL="342900" indent="-342900"/>
            <a:r>
              <a:rPr lang="en-US" sz="2000" dirty="0" smtClean="0"/>
              <a:t>	 The µC/OS-II can be ported to a large number of microprocessors.</a:t>
            </a:r>
          </a:p>
          <a:p>
            <a:pPr marL="342900" indent="-342900"/>
            <a:r>
              <a:rPr lang="en-US" sz="2000" dirty="0" smtClean="0"/>
              <a:t>	</a:t>
            </a:r>
          </a:p>
          <a:p>
            <a:pPr marL="342900" indent="-342900"/>
            <a:r>
              <a:rPr lang="en-US" sz="2000" dirty="0" smtClean="0"/>
              <a:t>	 µC/OS-II can run on most 8-bit, 16-bit, 32-bit or even 64-bit microprocessors or micro-controllers and, DSP processors.</a:t>
            </a:r>
          </a:p>
          <a:p>
            <a:pPr marL="342900" indent="-342900"/>
            <a:endParaRPr lang="en-US" sz="2000" dirty="0" smtClean="0"/>
          </a:p>
          <a:p>
            <a:pPr marL="342900" indent="-342900">
              <a:buAutoNum type="arabicPeriod" startAt="3"/>
            </a:pPr>
            <a:r>
              <a:rPr lang="en-US" sz="2000" b="1" dirty="0" err="1" smtClean="0">
                <a:solidFill>
                  <a:srgbClr val="FF0000"/>
                </a:solidFill>
              </a:rPr>
              <a:t>ROMable</a:t>
            </a:r>
            <a:r>
              <a:rPr lang="en-US" sz="2000" b="1" dirty="0" smtClean="0">
                <a:solidFill>
                  <a:srgbClr val="FF0000"/>
                </a:solidFill>
              </a:rPr>
              <a:t>: </a:t>
            </a:r>
          </a:p>
          <a:p>
            <a:pPr marL="342900" indent="-342900"/>
            <a:r>
              <a:rPr lang="en-US" sz="2000" dirty="0" smtClean="0"/>
              <a:t>	µC/OS-II was designed for embedded applications. </a:t>
            </a:r>
          </a:p>
          <a:p>
            <a:pPr marL="342900" indent="-342900"/>
            <a:r>
              <a:rPr lang="en-US" sz="2000" dirty="0" smtClean="0"/>
              <a:t>	This means that if you have the proper tool chain (i.e. C compiler, assembler and linker/locator), you can embed µC/OS-II as part of a product.</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86800" cy="6432530"/>
          </a:xfrm>
          <a:prstGeom prst="rect">
            <a:avLst/>
          </a:prstGeom>
          <a:noFill/>
        </p:spPr>
        <p:txBody>
          <a:bodyPr wrap="square" rtlCol="0">
            <a:spAutoFit/>
          </a:bodyPr>
          <a:lstStyle/>
          <a:p>
            <a:r>
              <a:rPr lang="en-US" sz="2400" b="1" dirty="0" smtClean="0">
                <a:solidFill>
                  <a:srgbClr val="FF0000"/>
                </a:solidFill>
              </a:rPr>
              <a:t>4. Scalable: </a:t>
            </a:r>
            <a:endParaRPr lang="en-US" sz="2000" b="1" dirty="0" smtClean="0">
              <a:solidFill>
                <a:srgbClr val="FF0000"/>
              </a:solidFill>
            </a:endParaRPr>
          </a:p>
          <a:p>
            <a:r>
              <a:rPr lang="en-US" sz="2000" dirty="0" smtClean="0"/>
              <a:t>The amount of memory (both RAM and ROM) needed by µC/OS-II is less. </a:t>
            </a:r>
          </a:p>
          <a:p>
            <a:endParaRPr lang="en-US" sz="2000" dirty="0" smtClean="0"/>
          </a:p>
          <a:p>
            <a:r>
              <a:rPr lang="en-US" sz="2000" dirty="0" smtClean="0"/>
              <a:t> Scalability is accomplished with the use of conditional compilation. </a:t>
            </a:r>
          </a:p>
          <a:p>
            <a:endParaRPr lang="en-US" sz="2000" dirty="0" smtClean="0"/>
          </a:p>
          <a:p>
            <a:r>
              <a:rPr lang="en-US" sz="2000" dirty="0" smtClean="0"/>
              <a:t>You simply specify (through #define constants) which features you need for your application/product.</a:t>
            </a:r>
          </a:p>
          <a:p>
            <a:endParaRPr lang="en-US" sz="2000" dirty="0" smtClean="0"/>
          </a:p>
          <a:p>
            <a:r>
              <a:rPr lang="en-US" sz="2000" dirty="0" smtClean="0"/>
              <a:t>Both the code and data space required by µC/OS-II are reduced.</a:t>
            </a:r>
          </a:p>
          <a:p>
            <a:endParaRPr lang="en-US" sz="2000" dirty="0" smtClean="0"/>
          </a:p>
          <a:p>
            <a:r>
              <a:rPr lang="en-US" sz="2400" b="1" dirty="0" smtClean="0">
                <a:solidFill>
                  <a:srgbClr val="FF0000"/>
                </a:solidFill>
              </a:rPr>
              <a:t>5. Preemptive: </a:t>
            </a:r>
            <a:r>
              <a:rPr lang="en-US" sz="2000" dirty="0" smtClean="0"/>
              <a:t>µC/OS-II is a fully-preemptive real-time kernel. This means that µC/OS-II always runs the highest priority task that is ready. Most commercial kernels are preemptive and µC/OS-II is comparable in performance with many of them. </a:t>
            </a:r>
          </a:p>
          <a:p>
            <a:endParaRPr lang="en-US" sz="2000" dirty="0" smtClean="0"/>
          </a:p>
          <a:p>
            <a:r>
              <a:rPr lang="en-US" sz="2400" b="1" dirty="0" smtClean="0">
                <a:solidFill>
                  <a:srgbClr val="FF0000"/>
                </a:solidFill>
              </a:rPr>
              <a:t>6. Multi-tasking: </a:t>
            </a:r>
            <a:r>
              <a:rPr lang="en-US" sz="2000" dirty="0" smtClean="0"/>
              <a:t>µC/OS-II can manage up to 64 tasks, however, the current version of the software reserves eight (8) of these tasks for system use. This leaves your application with up to 56 tasks. Each task has a unique priority assigned to it which means that µC/OS-II cannot do round robin scheduling. There are thus 64 priority levels.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52400"/>
            <a:ext cx="8686800" cy="7540526"/>
          </a:xfrm>
          <a:prstGeom prst="rect">
            <a:avLst/>
          </a:prstGeom>
          <a:noFill/>
        </p:spPr>
        <p:txBody>
          <a:bodyPr wrap="square" rtlCol="0">
            <a:spAutoFit/>
          </a:bodyPr>
          <a:lstStyle/>
          <a:p>
            <a:r>
              <a:rPr lang="en-US" sz="2400" b="1" dirty="0" smtClean="0">
                <a:solidFill>
                  <a:srgbClr val="FF0000"/>
                </a:solidFill>
              </a:rPr>
              <a:t>7. Deterministic:</a:t>
            </a:r>
            <a:r>
              <a:rPr lang="en-US" sz="2000" b="1" dirty="0" smtClean="0">
                <a:solidFill>
                  <a:srgbClr val="FF0000"/>
                </a:solidFill>
              </a:rPr>
              <a:t> </a:t>
            </a:r>
          </a:p>
          <a:p>
            <a:r>
              <a:rPr lang="en-US" sz="2000" dirty="0" smtClean="0">
                <a:solidFill>
                  <a:srgbClr val="FF0000"/>
                </a:solidFill>
              </a:rPr>
              <a:t>Execution time of all µC/OS-II functions and services are deterministic. </a:t>
            </a:r>
            <a:r>
              <a:rPr lang="en-US" sz="2000" dirty="0" smtClean="0"/>
              <a:t>This means that you can always know how much time µC/OS-II will take to execute a function or a service. Furthermore, except for one service, execution time of all µC/OS-II services do not depend on the number of tasks running in your application. </a:t>
            </a:r>
          </a:p>
          <a:p>
            <a:endParaRPr lang="en-US" sz="2000" dirty="0" smtClean="0"/>
          </a:p>
          <a:p>
            <a:r>
              <a:rPr lang="en-US" sz="2000" b="1" dirty="0" smtClean="0">
                <a:solidFill>
                  <a:srgbClr val="FF0000"/>
                </a:solidFill>
              </a:rPr>
              <a:t>8. Task stacks: </a:t>
            </a:r>
            <a:r>
              <a:rPr lang="en-US" sz="2000" dirty="0" smtClean="0"/>
              <a:t>Each task requires its own stack, however, µC/OS-II allows each task to have a different stack size. This allows you to reduce the amount of RAM needed in your application. With µC/OS-II’s stack checking feature, you can determine exactly how much stack space each task actually requires.</a:t>
            </a:r>
          </a:p>
          <a:p>
            <a:endParaRPr lang="en-IN" sz="2000" dirty="0" smtClean="0"/>
          </a:p>
          <a:p>
            <a:r>
              <a:rPr lang="en-IN" sz="2000" b="1" dirty="0" smtClean="0">
                <a:solidFill>
                  <a:srgbClr val="FF0000"/>
                </a:solidFill>
              </a:rPr>
              <a:t>9. </a:t>
            </a:r>
            <a:r>
              <a:rPr lang="en-US" sz="2000" b="1" dirty="0" smtClean="0">
                <a:solidFill>
                  <a:srgbClr val="FF0000"/>
                </a:solidFill>
              </a:rPr>
              <a:t>Services: </a:t>
            </a:r>
            <a:r>
              <a:rPr lang="en-US" sz="2000" dirty="0" err="1" smtClean="0"/>
              <a:t>μC</a:t>
            </a:r>
            <a:r>
              <a:rPr lang="en-US" sz="2000" dirty="0" smtClean="0"/>
              <a:t>/OS-II provides a number of system services such as mailboxes, queues, semaphores, fixed-sized memory partitions, time related functions, etc. </a:t>
            </a:r>
          </a:p>
          <a:p>
            <a:endParaRPr lang="en-US" sz="2000" dirty="0" smtClean="0"/>
          </a:p>
          <a:p>
            <a:r>
              <a:rPr lang="en-US" sz="2000" b="1" dirty="0" smtClean="0">
                <a:solidFill>
                  <a:srgbClr val="FF0000"/>
                </a:solidFill>
              </a:rPr>
              <a:t>10. Interrupt Management: </a:t>
            </a:r>
            <a:r>
              <a:rPr lang="en-US" sz="2000" dirty="0" smtClean="0"/>
              <a:t>Interrupts can suspend the execution of a task and, if a higher priority task is allowed as a result of the interrupt, the highest priority task will run as soon as all nested interrupts complete. Interrupts can be nested up to 255 levels deep. </a:t>
            </a:r>
          </a:p>
          <a:p>
            <a:r>
              <a:rPr lang="en-US" sz="2000" b="1" dirty="0" smtClean="0">
                <a:solidFill>
                  <a:srgbClr val="FF0000"/>
                </a:solidFill>
              </a:rPr>
              <a:t>11. Robust and reliable: </a:t>
            </a:r>
            <a:r>
              <a:rPr lang="en-US" sz="2000" dirty="0" smtClean="0"/>
              <a:t>µC/OS-II is used in hundreds of commercial applications. µC/OS-II uses the same core and most of the same functions as µC/OS…</a:t>
            </a:r>
          </a:p>
          <a:p>
            <a:r>
              <a:rPr lang="en-US" sz="2000" dirty="0" smtClean="0"/>
              <a:t> yet offers more features. </a:t>
            </a: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1" y="816114"/>
            <a:ext cx="8686800" cy="707886"/>
          </a:xfrm>
          <a:prstGeom prst="rect">
            <a:avLst/>
          </a:prstGeom>
          <a:noFill/>
        </p:spPr>
        <p:txBody>
          <a:bodyPr wrap="square" rtlCol="0">
            <a:spAutoFit/>
          </a:bodyPr>
          <a:lstStyle/>
          <a:p>
            <a:r>
              <a:rPr lang="en-US" sz="2000" dirty="0" smtClean="0"/>
              <a:t>Figure  shows the relationship between the user application, </a:t>
            </a:r>
            <a:r>
              <a:rPr lang="en-US" sz="2000" dirty="0" err="1" smtClean="0"/>
              <a:t>uCOS</a:t>
            </a:r>
            <a:r>
              <a:rPr lang="en-US" sz="2000" dirty="0" smtClean="0"/>
              <a:t>-II the underlying Windows system.</a:t>
            </a:r>
            <a:endParaRPr lang="en-US" sz="2000" dirty="0"/>
          </a:p>
        </p:txBody>
      </p:sp>
      <p:sp>
        <p:nvSpPr>
          <p:cNvPr id="5" name="TextBox 4"/>
          <p:cNvSpPr txBox="1"/>
          <p:nvPr/>
        </p:nvSpPr>
        <p:spPr>
          <a:xfrm>
            <a:off x="1316288" y="5650468"/>
            <a:ext cx="7486088" cy="707886"/>
          </a:xfrm>
          <a:prstGeom prst="rect">
            <a:avLst/>
          </a:prstGeom>
          <a:noFill/>
        </p:spPr>
        <p:txBody>
          <a:bodyPr wrap="none" rtlCol="0">
            <a:spAutoFit/>
          </a:bodyPr>
          <a:lstStyle/>
          <a:p>
            <a:r>
              <a:rPr lang="en-US" sz="2000" b="1" dirty="0" smtClean="0"/>
              <a:t>Figure 1: Application / </a:t>
            </a:r>
            <a:r>
              <a:rPr lang="en-US" sz="2000" b="1" dirty="0" err="1" smtClean="0"/>
              <a:t>uCOS</a:t>
            </a:r>
            <a:r>
              <a:rPr lang="en-US" sz="2000" b="1" dirty="0" smtClean="0"/>
              <a:t>-III/ Windows Vista Relationship</a:t>
            </a:r>
          </a:p>
          <a:p>
            <a:r>
              <a:rPr lang="en-IN" sz="2000" b="1" dirty="0" smtClean="0"/>
              <a:t>Note:- DIAGRAM is same for </a:t>
            </a:r>
            <a:r>
              <a:rPr lang="en-US" sz="2000" b="1" dirty="0" err="1" smtClean="0"/>
              <a:t>uCOS</a:t>
            </a:r>
            <a:r>
              <a:rPr lang="en-US" sz="2000" b="1" dirty="0" smtClean="0"/>
              <a:t>-II</a:t>
            </a:r>
            <a:endParaRPr lang="en-US" sz="2000" b="1" dirty="0"/>
          </a:p>
        </p:txBody>
      </p:sp>
      <p:pic>
        <p:nvPicPr>
          <p:cNvPr id="1026" name="Picture 2"/>
          <p:cNvPicPr>
            <a:picLocks noChangeAspect="1" noChangeArrowheads="1"/>
          </p:cNvPicPr>
          <p:nvPr/>
        </p:nvPicPr>
        <p:blipFill>
          <a:blip r:embed="rId2" cstate="print"/>
          <a:srcRect/>
          <a:stretch>
            <a:fillRect/>
          </a:stretch>
        </p:blipFill>
        <p:spPr bwMode="auto">
          <a:xfrm>
            <a:off x="690307" y="1864362"/>
            <a:ext cx="7535657" cy="3698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3291</TotalTime>
  <Words>3200</Words>
  <Application>Microsoft Office PowerPoint</Application>
  <PresentationFormat>On-screen Show (4:3)</PresentationFormat>
  <Paragraphs>506</Paragraphs>
  <Slides>53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53</vt:i4>
      </vt:variant>
    </vt:vector>
  </HeadingPairs>
  <TitlesOfParts>
    <vt:vector size="60" baseType="lpstr">
      <vt:lpstr>Arial</vt:lpstr>
      <vt:lpstr>Arial MT</vt:lpstr>
      <vt:lpstr>Georgia</vt:lpstr>
      <vt:lpstr>Times New Roman</vt:lpstr>
      <vt:lpstr>Wingdings</vt:lpstr>
      <vt:lpstr>Wingdings 2</vt:lpstr>
      <vt:lpstr>Civic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admin</cp:lastModifiedBy>
  <cp:revision>159</cp:revision>
  <dcterms:created xsi:type="dcterms:W3CDTF">2022-03-05T13:38:02Z</dcterms:created>
  <dcterms:modified xsi:type="dcterms:W3CDTF">2024-04-12T04:42:32Z</dcterms:modified>
</cp:coreProperties>
</file>