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267" r:id="rId3"/>
    <p:sldId id="257" r:id="rId4"/>
    <p:sldId id="268" r:id="rId5"/>
    <p:sldId id="317" r:id="rId6"/>
    <p:sldId id="318" r:id="rId7"/>
    <p:sldId id="319" r:id="rId8"/>
    <p:sldId id="332" r:id="rId9"/>
    <p:sldId id="320" r:id="rId10"/>
    <p:sldId id="272" r:id="rId11"/>
    <p:sldId id="273" r:id="rId12"/>
    <p:sldId id="274" r:id="rId13"/>
    <p:sldId id="279" r:id="rId14"/>
    <p:sldId id="280" r:id="rId15"/>
    <p:sldId id="321" r:id="rId16"/>
    <p:sldId id="283" r:id="rId17"/>
    <p:sldId id="285" r:id="rId18"/>
    <p:sldId id="287" r:id="rId19"/>
    <p:sldId id="288" r:id="rId20"/>
    <p:sldId id="289" r:id="rId21"/>
    <p:sldId id="290" r:id="rId22"/>
    <p:sldId id="281" r:id="rId23"/>
    <p:sldId id="282" r:id="rId24"/>
    <p:sldId id="291" r:id="rId25"/>
    <p:sldId id="300" r:id="rId26"/>
    <p:sldId id="333" r:id="rId27"/>
    <p:sldId id="334" r:id="rId28"/>
    <p:sldId id="335" r:id="rId29"/>
    <p:sldId id="336" r:id="rId30"/>
    <p:sldId id="302" r:id="rId31"/>
    <p:sldId id="303" r:id="rId32"/>
    <p:sldId id="304" r:id="rId33"/>
    <p:sldId id="306" r:id="rId34"/>
    <p:sldId id="307" r:id="rId35"/>
    <p:sldId id="331" r:id="rId36"/>
    <p:sldId id="310" r:id="rId37"/>
    <p:sldId id="312" r:id="rId38"/>
    <p:sldId id="313" r:id="rId39"/>
    <p:sldId id="311" r:id="rId40"/>
    <p:sldId id="342" r:id="rId41"/>
    <p:sldId id="361" r:id="rId42"/>
    <p:sldId id="338" r:id="rId43"/>
    <p:sldId id="339" r:id="rId44"/>
    <p:sldId id="340" r:id="rId45"/>
    <p:sldId id="341" r:id="rId46"/>
    <p:sldId id="343" r:id="rId47"/>
    <p:sldId id="344" r:id="rId48"/>
    <p:sldId id="355" r:id="rId49"/>
    <p:sldId id="347" r:id="rId50"/>
    <p:sldId id="356" r:id="rId51"/>
    <p:sldId id="348" r:id="rId52"/>
    <p:sldId id="357" r:id="rId53"/>
    <p:sldId id="349" r:id="rId54"/>
    <p:sldId id="358" r:id="rId55"/>
    <p:sldId id="353" r:id="rId56"/>
    <p:sldId id="359" r:id="rId57"/>
    <p:sldId id="352" r:id="rId58"/>
    <p:sldId id="360" r:id="rId59"/>
    <p:sldId id="351" r:id="rId60"/>
    <p:sldId id="316"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rinivas Kulkarni" initials="SK" lastIdx="1" clrIdx="0">
    <p:extLst>
      <p:ext uri="{19B8F6BF-5375-455C-9EA6-DF929625EA0E}">
        <p15:presenceInfo xmlns:p15="http://schemas.microsoft.com/office/powerpoint/2012/main" userId="38d1ca9c272bbe8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1-23T12:44:21.143" idx="1">
    <p:pos x="10" y="10"/>
    <p:text>do changes here</p:text>
    <p:extLst>
      <p:ext uri="{C676402C-5697-4E1C-873F-D02D1690AC5C}">
        <p15:threadingInfo xmlns:p15="http://schemas.microsoft.com/office/powerpoint/2012/main" timeZoneBias="-33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0899B4-DB91-4493-94B8-0AA8466736E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AC56DC03-B61D-4222-A40E-0FFB7205F877}">
      <dgm:prSet phldrT="[Text]"/>
      <dgm:spPr/>
      <dgm:t>
        <a:bodyPr/>
        <a:lstStyle/>
        <a:p>
          <a:r>
            <a:rPr lang="en-US" dirty="0"/>
            <a:t>Link Layer</a:t>
          </a:r>
        </a:p>
      </dgm:t>
    </dgm:pt>
    <dgm:pt modelId="{C70115F9-EE21-4E37-A056-2F484E55EE49}" type="parTrans" cxnId="{71031D1E-571E-43C7-8B6A-380F1F49360B}">
      <dgm:prSet/>
      <dgm:spPr/>
      <dgm:t>
        <a:bodyPr/>
        <a:lstStyle/>
        <a:p>
          <a:endParaRPr lang="en-US"/>
        </a:p>
      </dgm:t>
    </dgm:pt>
    <dgm:pt modelId="{51649C3A-1595-4C73-8ECC-CAF9FBC11FBE}" type="sibTrans" cxnId="{71031D1E-571E-43C7-8B6A-380F1F49360B}">
      <dgm:prSet/>
      <dgm:spPr/>
      <dgm:t>
        <a:bodyPr/>
        <a:lstStyle/>
        <a:p>
          <a:endParaRPr lang="en-US"/>
        </a:p>
      </dgm:t>
    </dgm:pt>
    <dgm:pt modelId="{22A38666-549A-4EA9-B4AE-7F56418D14BC}">
      <dgm:prSet phldrT="[Text]"/>
      <dgm:spPr/>
      <dgm:t>
        <a:bodyPr/>
        <a:lstStyle/>
        <a:p>
          <a:r>
            <a:rPr lang="en-US" dirty="0"/>
            <a:t>802.11 - </a:t>
          </a:r>
          <a:r>
            <a:rPr lang="en-US" dirty="0" err="1"/>
            <a:t>Wifi</a:t>
          </a:r>
          <a:endParaRPr lang="en-US" dirty="0"/>
        </a:p>
      </dgm:t>
    </dgm:pt>
    <dgm:pt modelId="{E929120F-78ED-4F89-B9AA-08ABE8EC0DE2}" type="parTrans" cxnId="{8BDB3229-E67F-4829-9B6E-AB9E466CD896}">
      <dgm:prSet/>
      <dgm:spPr/>
      <dgm:t>
        <a:bodyPr/>
        <a:lstStyle/>
        <a:p>
          <a:endParaRPr lang="en-US"/>
        </a:p>
      </dgm:t>
    </dgm:pt>
    <dgm:pt modelId="{B0C8D9AF-DF2C-4C32-8C8A-334290BC303E}" type="sibTrans" cxnId="{8BDB3229-E67F-4829-9B6E-AB9E466CD896}">
      <dgm:prSet/>
      <dgm:spPr/>
      <dgm:t>
        <a:bodyPr/>
        <a:lstStyle/>
        <a:p>
          <a:endParaRPr lang="en-US"/>
        </a:p>
      </dgm:t>
    </dgm:pt>
    <dgm:pt modelId="{EA7A2B4F-9B44-4480-A2B1-EFD10A4DD816}">
      <dgm:prSet phldrT="[Text]"/>
      <dgm:spPr/>
      <dgm:t>
        <a:bodyPr/>
        <a:lstStyle/>
        <a:p>
          <a:r>
            <a:rPr lang="en-US" dirty="0"/>
            <a:t>802.16 – </a:t>
          </a:r>
          <a:r>
            <a:rPr lang="en-US" dirty="0" err="1"/>
            <a:t>WiMax</a:t>
          </a:r>
          <a:endParaRPr lang="en-US" dirty="0"/>
        </a:p>
      </dgm:t>
    </dgm:pt>
    <dgm:pt modelId="{8E858DE4-E5B3-4AF6-B1C5-957BA5A78325}" type="parTrans" cxnId="{61C6236D-0745-4DB1-9A35-E98D9BFA94DC}">
      <dgm:prSet/>
      <dgm:spPr/>
      <dgm:t>
        <a:bodyPr/>
        <a:lstStyle/>
        <a:p>
          <a:endParaRPr lang="en-US"/>
        </a:p>
      </dgm:t>
    </dgm:pt>
    <dgm:pt modelId="{B0F28F4B-78B9-45FD-B52C-E43737D4A036}" type="sibTrans" cxnId="{61C6236D-0745-4DB1-9A35-E98D9BFA94DC}">
      <dgm:prSet/>
      <dgm:spPr/>
      <dgm:t>
        <a:bodyPr/>
        <a:lstStyle/>
        <a:p>
          <a:endParaRPr lang="en-US"/>
        </a:p>
      </dgm:t>
    </dgm:pt>
    <dgm:pt modelId="{38875D27-001A-4B4D-9F35-B76E7BA6EA68}">
      <dgm:prSet phldrT="[Text]"/>
      <dgm:spPr/>
      <dgm:t>
        <a:bodyPr/>
        <a:lstStyle/>
        <a:p>
          <a:r>
            <a:rPr lang="en-US" dirty="0"/>
            <a:t>Network/ Internet Layer</a:t>
          </a:r>
        </a:p>
      </dgm:t>
    </dgm:pt>
    <dgm:pt modelId="{38D2085D-AE0B-4E9C-B5CF-FC8E8809F391}" type="parTrans" cxnId="{48C9682C-7275-4CF1-BDA2-9CC5FE61BA07}">
      <dgm:prSet/>
      <dgm:spPr/>
      <dgm:t>
        <a:bodyPr/>
        <a:lstStyle/>
        <a:p>
          <a:endParaRPr lang="en-US"/>
        </a:p>
      </dgm:t>
    </dgm:pt>
    <dgm:pt modelId="{2042BC0E-3DDA-45DB-A6C5-9D5728BD850F}" type="sibTrans" cxnId="{48C9682C-7275-4CF1-BDA2-9CC5FE61BA07}">
      <dgm:prSet/>
      <dgm:spPr/>
      <dgm:t>
        <a:bodyPr/>
        <a:lstStyle/>
        <a:p>
          <a:endParaRPr lang="en-US"/>
        </a:p>
      </dgm:t>
    </dgm:pt>
    <dgm:pt modelId="{07214EF0-FC24-4995-9383-52C883B91B10}">
      <dgm:prSet phldrT="[Text]"/>
      <dgm:spPr/>
      <dgm:t>
        <a:bodyPr/>
        <a:lstStyle/>
        <a:p>
          <a:r>
            <a:rPr lang="en-US" dirty="0"/>
            <a:t>IPv4 – Internet Protocol version 4</a:t>
          </a:r>
        </a:p>
      </dgm:t>
    </dgm:pt>
    <dgm:pt modelId="{A1BEAAB6-F00F-4626-80F6-A1650B8D73B4}" type="parTrans" cxnId="{62648E4A-3F92-425E-9C45-1221FF071A5E}">
      <dgm:prSet/>
      <dgm:spPr/>
      <dgm:t>
        <a:bodyPr/>
        <a:lstStyle/>
        <a:p>
          <a:endParaRPr lang="en-US"/>
        </a:p>
      </dgm:t>
    </dgm:pt>
    <dgm:pt modelId="{25944A16-D4E9-4B4F-86AB-B4921F983F26}" type="sibTrans" cxnId="{62648E4A-3F92-425E-9C45-1221FF071A5E}">
      <dgm:prSet/>
      <dgm:spPr/>
      <dgm:t>
        <a:bodyPr/>
        <a:lstStyle/>
        <a:p>
          <a:endParaRPr lang="en-US"/>
        </a:p>
      </dgm:t>
    </dgm:pt>
    <dgm:pt modelId="{0EFD32B0-C704-4765-9C68-FD8C8F10E29E}">
      <dgm:prSet phldrT="[Text]"/>
      <dgm:spPr/>
      <dgm:t>
        <a:bodyPr/>
        <a:lstStyle/>
        <a:p>
          <a:r>
            <a:rPr lang="en-US" dirty="0"/>
            <a:t>IPv6 - Internet Protocol version 6</a:t>
          </a:r>
        </a:p>
      </dgm:t>
    </dgm:pt>
    <dgm:pt modelId="{E2277493-FE7A-4F8A-8F06-389AF1EDFEDA}" type="parTrans" cxnId="{3C237006-D9EA-4A32-8DC2-3C8CE8E2DE4C}">
      <dgm:prSet/>
      <dgm:spPr/>
      <dgm:t>
        <a:bodyPr/>
        <a:lstStyle/>
        <a:p>
          <a:endParaRPr lang="en-US"/>
        </a:p>
      </dgm:t>
    </dgm:pt>
    <dgm:pt modelId="{D2930C9D-E938-45EF-8CEE-7D442348B4DE}" type="sibTrans" cxnId="{3C237006-D9EA-4A32-8DC2-3C8CE8E2DE4C}">
      <dgm:prSet/>
      <dgm:spPr/>
      <dgm:t>
        <a:bodyPr/>
        <a:lstStyle/>
        <a:p>
          <a:endParaRPr lang="en-US"/>
        </a:p>
      </dgm:t>
    </dgm:pt>
    <dgm:pt modelId="{7FBF01B4-58BD-44B8-808F-936281475578}">
      <dgm:prSet phldrT="[Text]"/>
      <dgm:spPr/>
      <dgm:t>
        <a:bodyPr/>
        <a:lstStyle/>
        <a:p>
          <a:r>
            <a:rPr lang="en-US" dirty="0"/>
            <a:t>2G/ 3G/ 4G – Mobile Communication</a:t>
          </a:r>
        </a:p>
      </dgm:t>
    </dgm:pt>
    <dgm:pt modelId="{2A8892FF-5229-4D06-8045-FB1AFE2DD714}" type="parTrans" cxnId="{F23E7ACC-693E-436C-981E-7AE9D6D26410}">
      <dgm:prSet/>
      <dgm:spPr/>
      <dgm:t>
        <a:bodyPr/>
        <a:lstStyle/>
        <a:p>
          <a:endParaRPr lang="en-US"/>
        </a:p>
      </dgm:t>
    </dgm:pt>
    <dgm:pt modelId="{4FC5D09E-5885-4FDA-A28D-601D43514DC5}" type="sibTrans" cxnId="{F23E7ACC-693E-436C-981E-7AE9D6D26410}">
      <dgm:prSet/>
      <dgm:spPr/>
      <dgm:t>
        <a:bodyPr/>
        <a:lstStyle/>
        <a:p>
          <a:endParaRPr lang="en-US"/>
        </a:p>
      </dgm:t>
    </dgm:pt>
    <dgm:pt modelId="{4F818F7B-DA74-46BF-8F4E-60A873295819}">
      <dgm:prSet phldrT="[Text]"/>
      <dgm:spPr/>
      <dgm:t>
        <a:bodyPr/>
        <a:lstStyle/>
        <a:p>
          <a:r>
            <a:rPr lang="en-US" dirty="0"/>
            <a:t>6LoWPAN – IPv6 over Low power       Wireless Personal Area Network</a:t>
          </a:r>
        </a:p>
      </dgm:t>
    </dgm:pt>
    <dgm:pt modelId="{6242871B-BE3C-4DBF-8A70-367A3B1E8DD6}" type="parTrans" cxnId="{5F5D69AD-86D9-4BBF-ACB9-8275E9BB6DFF}">
      <dgm:prSet/>
      <dgm:spPr/>
      <dgm:t>
        <a:bodyPr/>
        <a:lstStyle/>
        <a:p>
          <a:endParaRPr lang="en-US"/>
        </a:p>
      </dgm:t>
    </dgm:pt>
    <dgm:pt modelId="{84E0ADA2-E416-40EF-A07D-D5F43F7BB648}" type="sibTrans" cxnId="{5F5D69AD-86D9-4BBF-ACB9-8275E9BB6DFF}">
      <dgm:prSet/>
      <dgm:spPr/>
      <dgm:t>
        <a:bodyPr/>
        <a:lstStyle/>
        <a:p>
          <a:endParaRPr lang="en-US"/>
        </a:p>
      </dgm:t>
    </dgm:pt>
    <dgm:pt modelId="{12F7BE31-2391-4416-8081-8837AEF3BD6C}" type="pres">
      <dgm:prSet presAssocID="{130899B4-DB91-4493-94B8-0AA8466736E9}" presName="Name0" presStyleCnt="0">
        <dgm:presLayoutVars>
          <dgm:dir/>
          <dgm:animLvl val="lvl"/>
          <dgm:resizeHandles/>
        </dgm:presLayoutVars>
      </dgm:prSet>
      <dgm:spPr/>
    </dgm:pt>
    <dgm:pt modelId="{0FBB54E8-AFAA-4A6E-96FC-844B298D859D}" type="pres">
      <dgm:prSet presAssocID="{AC56DC03-B61D-4222-A40E-0FFB7205F877}" presName="linNode" presStyleCnt="0"/>
      <dgm:spPr/>
    </dgm:pt>
    <dgm:pt modelId="{5E5DD2CA-6D96-4688-AD26-40C6EEE642DE}" type="pres">
      <dgm:prSet presAssocID="{AC56DC03-B61D-4222-A40E-0FFB7205F877}" presName="parentShp" presStyleLbl="node1" presStyleIdx="0" presStyleCnt="2">
        <dgm:presLayoutVars>
          <dgm:bulletEnabled val="1"/>
        </dgm:presLayoutVars>
      </dgm:prSet>
      <dgm:spPr/>
    </dgm:pt>
    <dgm:pt modelId="{5C8469C2-16AE-41C1-B82B-43948F243061}" type="pres">
      <dgm:prSet presAssocID="{AC56DC03-B61D-4222-A40E-0FFB7205F877}" presName="childShp" presStyleLbl="bgAccFollowNode1" presStyleIdx="0" presStyleCnt="2">
        <dgm:presLayoutVars>
          <dgm:bulletEnabled val="1"/>
        </dgm:presLayoutVars>
      </dgm:prSet>
      <dgm:spPr/>
    </dgm:pt>
    <dgm:pt modelId="{5E034B9B-A5C8-4DC0-AEA8-94A3C4C2362E}" type="pres">
      <dgm:prSet presAssocID="{51649C3A-1595-4C73-8ECC-CAF9FBC11FBE}" presName="spacing" presStyleCnt="0"/>
      <dgm:spPr/>
    </dgm:pt>
    <dgm:pt modelId="{7AE078C9-58EC-4A56-8162-A55FF3F16F6A}" type="pres">
      <dgm:prSet presAssocID="{38875D27-001A-4B4D-9F35-B76E7BA6EA68}" presName="linNode" presStyleCnt="0"/>
      <dgm:spPr/>
    </dgm:pt>
    <dgm:pt modelId="{2E727FB7-2FA6-42B2-B4FA-FE3162B85E98}" type="pres">
      <dgm:prSet presAssocID="{38875D27-001A-4B4D-9F35-B76E7BA6EA68}" presName="parentShp" presStyleLbl="node1" presStyleIdx="1" presStyleCnt="2">
        <dgm:presLayoutVars>
          <dgm:bulletEnabled val="1"/>
        </dgm:presLayoutVars>
      </dgm:prSet>
      <dgm:spPr/>
    </dgm:pt>
    <dgm:pt modelId="{BEC3A8B3-FB4E-4DC0-8759-7A4C844EEA6D}" type="pres">
      <dgm:prSet presAssocID="{38875D27-001A-4B4D-9F35-B76E7BA6EA68}" presName="childShp" presStyleLbl="bgAccFollowNode1" presStyleIdx="1" presStyleCnt="2">
        <dgm:presLayoutVars>
          <dgm:bulletEnabled val="1"/>
        </dgm:presLayoutVars>
      </dgm:prSet>
      <dgm:spPr/>
    </dgm:pt>
  </dgm:ptLst>
  <dgm:cxnLst>
    <dgm:cxn modelId="{3C237006-D9EA-4A32-8DC2-3C8CE8E2DE4C}" srcId="{38875D27-001A-4B4D-9F35-B76E7BA6EA68}" destId="{0EFD32B0-C704-4765-9C68-FD8C8F10E29E}" srcOrd="1" destOrd="0" parTransId="{E2277493-FE7A-4F8A-8F06-389AF1EDFEDA}" sibTransId="{D2930C9D-E938-45EF-8CEE-7D442348B4DE}"/>
    <dgm:cxn modelId="{29025A0A-E30E-4D1A-BDAB-A1872166FB34}" type="presOf" srcId="{0EFD32B0-C704-4765-9C68-FD8C8F10E29E}" destId="{BEC3A8B3-FB4E-4DC0-8759-7A4C844EEA6D}" srcOrd="0" destOrd="1" presId="urn:microsoft.com/office/officeart/2005/8/layout/vList6"/>
    <dgm:cxn modelId="{B6C4D41B-393F-4345-BD11-DB723B27CBD1}" type="presOf" srcId="{AC56DC03-B61D-4222-A40E-0FFB7205F877}" destId="{5E5DD2CA-6D96-4688-AD26-40C6EEE642DE}" srcOrd="0" destOrd="0" presId="urn:microsoft.com/office/officeart/2005/8/layout/vList6"/>
    <dgm:cxn modelId="{71031D1E-571E-43C7-8B6A-380F1F49360B}" srcId="{130899B4-DB91-4493-94B8-0AA8466736E9}" destId="{AC56DC03-B61D-4222-A40E-0FFB7205F877}" srcOrd="0" destOrd="0" parTransId="{C70115F9-EE21-4E37-A056-2F484E55EE49}" sibTransId="{51649C3A-1595-4C73-8ECC-CAF9FBC11FBE}"/>
    <dgm:cxn modelId="{8BDB3229-E67F-4829-9B6E-AB9E466CD896}" srcId="{AC56DC03-B61D-4222-A40E-0FFB7205F877}" destId="{22A38666-549A-4EA9-B4AE-7F56418D14BC}" srcOrd="0" destOrd="0" parTransId="{E929120F-78ED-4F89-B9AA-08ABE8EC0DE2}" sibTransId="{B0C8D9AF-DF2C-4C32-8C8A-334290BC303E}"/>
    <dgm:cxn modelId="{48C9682C-7275-4CF1-BDA2-9CC5FE61BA07}" srcId="{130899B4-DB91-4493-94B8-0AA8466736E9}" destId="{38875D27-001A-4B4D-9F35-B76E7BA6EA68}" srcOrd="1" destOrd="0" parTransId="{38D2085D-AE0B-4E9C-B5CF-FC8E8809F391}" sibTransId="{2042BC0E-3DDA-45DB-A6C5-9D5728BD850F}"/>
    <dgm:cxn modelId="{D0430D3D-14F2-46F5-AD4E-C59A9E132F8D}" type="presOf" srcId="{38875D27-001A-4B4D-9F35-B76E7BA6EA68}" destId="{2E727FB7-2FA6-42B2-B4FA-FE3162B85E98}" srcOrd="0" destOrd="0" presId="urn:microsoft.com/office/officeart/2005/8/layout/vList6"/>
    <dgm:cxn modelId="{B8FFE146-79B0-4FC5-93F8-2763EE7F562F}" type="presOf" srcId="{4F818F7B-DA74-46BF-8F4E-60A873295819}" destId="{BEC3A8B3-FB4E-4DC0-8759-7A4C844EEA6D}" srcOrd="0" destOrd="2" presId="urn:microsoft.com/office/officeart/2005/8/layout/vList6"/>
    <dgm:cxn modelId="{62648E4A-3F92-425E-9C45-1221FF071A5E}" srcId="{38875D27-001A-4B4D-9F35-B76E7BA6EA68}" destId="{07214EF0-FC24-4995-9383-52C883B91B10}" srcOrd="0" destOrd="0" parTransId="{A1BEAAB6-F00F-4626-80F6-A1650B8D73B4}" sibTransId="{25944A16-D4E9-4B4F-86AB-B4921F983F26}"/>
    <dgm:cxn modelId="{4897B44A-A656-4764-99CB-663F31722F10}" type="presOf" srcId="{22A38666-549A-4EA9-B4AE-7F56418D14BC}" destId="{5C8469C2-16AE-41C1-B82B-43948F243061}" srcOrd="0" destOrd="0" presId="urn:microsoft.com/office/officeart/2005/8/layout/vList6"/>
    <dgm:cxn modelId="{4E42C74C-3E38-45E3-9AEE-287A977F1583}" type="presOf" srcId="{EA7A2B4F-9B44-4480-A2B1-EFD10A4DD816}" destId="{5C8469C2-16AE-41C1-B82B-43948F243061}" srcOrd="0" destOrd="1" presId="urn:microsoft.com/office/officeart/2005/8/layout/vList6"/>
    <dgm:cxn modelId="{61C6236D-0745-4DB1-9A35-E98D9BFA94DC}" srcId="{AC56DC03-B61D-4222-A40E-0FFB7205F877}" destId="{EA7A2B4F-9B44-4480-A2B1-EFD10A4DD816}" srcOrd="1" destOrd="0" parTransId="{8E858DE4-E5B3-4AF6-B1C5-957BA5A78325}" sibTransId="{B0F28F4B-78B9-45FD-B52C-E43737D4A036}"/>
    <dgm:cxn modelId="{CF8A3E91-B456-44D3-83A6-39815E35B6B5}" type="presOf" srcId="{130899B4-DB91-4493-94B8-0AA8466736E9}" destId="{12F7BE31-2391-4416-8081-8837AEF3BD6C}" srcOrd="0" destOrd="0" presId="urn:microsoft.com/office/officeart/2005/8/layout/vList6"/>
    <dgm:cxn modelId="{5F5D69AD-86D9-4BBF-ACB9-8275E9BB6DFF}" srcId="{38875D27-001A-4B4D-9F35-B76E7BA6EA68}" destId="{4F818F7B-DA74-46BF-8F4E-60A873295819}" srcOrd="2" destOrd="0" parTransId="{6242871B-BE3C-4DBF-8A70-367A3B1E8DD6}" sibTransId="{84E0ADA2-E416-40EF-A07D-D5F43F7BB648}"/>
    <dgm:cxn modelId="{84A618B7-B4FC-45D5-A89D-DDE58F41D7AB}" type="presOf" srcId="{7FBF01B4-58BD-44B8-808F-936281475578}" destId="{5C8469C2-16AE-41C1-B82B-43948F243061}" srcOrd="0" destOrd="2" presId="urn:microsoft.com/office/officeart/2005/8/layout/vList6"/>
    <dgm:cxn modelId="{F23E7ACC-693E-436C-981E-7AE9D6D26410}" srcId="{AC56DC03-B61D-4222-A40E-0FFB7205F877}" destId="{7FBF01B4-58BD-44B8-808F-936281475578}" srcOrd="2" destOrd="0" parTransId="{2A8892FF-5229-4D06-8045-FB1AFE2DD714}" sibTransId="{4FC5D09E-5885-4FDA-A28D-601D43514DC5}"/>
    <dgm:cxn modelId="{56C22CF0-B27A-415C-9C21-81F15D858134}" type="presOf" srcId="{07214EF0-FC24-4995-9383-52C883B91B10}" destId="{BEC3A8B3-FB4E-4DC0-8759-7A4C844EEA6D}" srcOrd="0" destOrd="0" presId="urn:microsoft.com/office/officeart/2005/8/layout/vList6"/>
    <dgm:cxn modelId="{F22D8362-4ECF-42CA-A821-6128E197D3C5}" type="presParOf" srcId="{12F7BE31-2391-4416-8081-8837AEF3BD6C}" destId="{0FBB54E8-AFAA-4A6E-96FC-844B298D859D}" srcOrd="0" destOrd="0" presId="urn:microsoft.com/office/officeart/2005/8/layout/vList6"/>
    <dgm:cxn modelId="{E02E8BCF-02E6-4959-8EDD-04B9C9856959}" type="presParOf" srcId="{0FBB54E8-AFAA-4A6E-96FC-844B298D859D}" destId="{5E5DD2CA-6D96-4688-AD26-40C6EEE642DE}" srcOrd="0" destOrd="0" presId="urn:microsoft.com/office/officeart/2005/8/layout/vList6"/>
    <dgm:cxn modelId="{461ECC11-EFC2-41D9-8B3E-8F79D70B1E64}" type="presParOf" srcId="{0FBB54E8-AFAA-4A6E-96FC-844B298D859D}" destId="{5C8469C2-16AE-41C1-B82B-43948F243061}" srcOrd="1" destOrd="0" presId="urn:microsoft.com/office/officeart/2005/8/layout/vList6"/>
    <dgm:cxn modelId="{C87605E3-E6B6-4382-97F7-3C3A0ABDCB2D}" type="presParOf" srcId="{12F7BE31-2391-4416-8081-8837AEF3BD6C}" destId="{5E034B9B-A5C8-4DC0-AEA8-94A3C4C2362E}" srcOrd="1" destOrd="0" presId="urn:microsoft.com/office/officeart/2005/8/layout/vList6"/>
    <dgm:cxn modelId="{474ACD07-3405-40C3-BCCE-A9BDB92B87D9}" type="presParOf" srcId="{12F7BE31-2391-4416-8081-8837AEF3BD6C}" destId="{7AE078C9-58EC-4A56-8162-A55FF3F16F6A}" srcOrd="2" destOrd="0" presId="urn:microsoft.com/office/officeart/2005/8/layout/vList6"/>
    <dgm:cxn modelId="{D5FF8418-91F2-44C2-89EC-15ECCEAF1FC4}" type="presParOf" srcId="{7AE078C9-58EC-4A56-8162-A55FF3F16F6A}" destId="{2E727FB7-2FA6-42B2-B4FA-FE3162B85E98}" srcOrd="0" destOrd="0" presId="urn:microsoft.com/office/officeart/2005/8/layout/vList6"/>
    <dgm:cxn modelId="{E3A38EBD-2E6C-4668-A268-949244FAC7ED}" type="presParOf" srcId="{7AE078C9-58EC-4A56-8162-A55FF3F16F6A}" destId="{BEC3A8B3-FB4E-4DC0-8759-7A4C844EEA6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87D47B-0D59-4A30-B206-88878EC6C8F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FEE49B58-1C5F-40FD-A190-CDECFC55345D}">
      <dgm:prSet phldrT="[Text]"/>
      <dgm:spPr/>
      <dgm:t>
        <a:bodyPr/>
        <a:lstStyle/>
        <a:p>
          <a:r>
            <a:rPr lang="en-US" dirty="0"/>
            <a:t>Transport Layer</a:t>
          </a:r>
        </a:p>
      </dgm:t>
    </dgm:pt>
    <dgm:pt modelId="{C4635B48-0EC3-476B-9589-331809C373CC}" type="parTrans" cxnId="{2B800C53-3B01-4DC5-9E6D-BC2E97FD5A38}">
      <dgm:prSet/>
      <dgm:spPr/>
      <dgm:t>
        <a:bodyPr/>
        <a:lstStyle/>
        <a:p>
          <a:endParaRPr lang="en-US"/>
        </a:p>
      </dgm:t>
    </dgm:pt>
    <dgm:pt modelId="{BBD32A5C-7893-4413-B115-584EAD63FC17}" type="sibTrans" cxnId="{2B800C53-3B01-4DC5-9E6D-BC2E97FD5A38}">
      <dgm:prSet/>
      <dgm:spPr/>
      <dgm:t>
        <a:bodyPr/>
        <a:lstStyle/>
        <a:p>
          <a:endParaRPr lang="en-US"/>
        </a:p>
      </dgm:t>
    </dgm:pt>
    <dgm:pt modelId="{36340BEF-4BA4-4430-859F-183591E3B473}">
      <dgm:prSet phldrT="[Text]"/>
      <dgm:spPr/>
      <dgm:t>
        <a:bodyPr/>
        <a:lstStyle/>
        <a:p>
          <a:r>
            <a:rPr lang="en-US" dirty="0"/>
            <a:t>TCP – Transmission Control Protocol</a:t>
          </a:r>
        </a:p>
      </dgm:t>
    </dgm:pt>
    <dgm:pt modelId="{079A6BF1-83D2-495B-8050-9D250F248EE0}" type="parTrans" cxnId="{DB5806E5-CF86-4526-9939-892F700F51A6}">
      <dgm:prSet/>
      <dgm:spPr/>
      <dgm:t>
        <a:bodyPr/>
        <a:lstStyle/>
        <a:p>
          <a:endParaRPr lang="en-US"/>
        </a:p>
      </dgm:t>
    </dgm:pt>
    <dgm:pt modelId="{763598BC-3D36-4291-BBD5-FBA093350CDA}" type="sibTrans" cxnId="{DB5806E5-CF86-4526-9939-892F700F51A6}">
      <dgm:prSet/>
      <dgm:spPr/>
      <dgm:t>
        <a:bodyPr/>
        <a:lstStyle/>
        <a:p>
          <a:endParaRPr lang="en-US"/>
        </a:p>
      </dgm:t>
    </dgm:pt>
    <dgm:pt modelId="{A1EF862F-22FE-4B63-B44A-5D893497F35C}">
      <dgm:prSet phldrT="[Text]"/>
      <dgm:spPr/>
      <dgm:t>
        <a:bodyPr/>
        <a:lstStyle/>
        <a:p>
          <a:r>
            <a:rPr lang="en-US" dirty="0"/>
            <a:t>Application Layer</a:t>
          </a:r>
        </a:p>
      </dgm:t>
    </dgm:pt>
    <dgm:pt modelId="{A278CC06-9298-48EE-9023-361CFCA70BA7}" type="parTrans" cxnId="{7FE09266-321B-41B2-8C3A-E2AADD647934}">
      <dgm:prSet/>
      <dgm:spPr/>
      <dgm:t>
        <a:bodyPr/>
        <a:lstStyle/>
        <a:p>
          <a:endParaRPr lang="en-US"/>
        </a:p>
      </dgm:t>
    </dgm:pt>
    <dgm:pt modelId="{D6B4010A-48D9-4B5E-8D64-44C8A8BC5816}" type="sibTrans" cxnId="{7FE09266-321B-41B2-8C3A-E2AADD647934}">
      <dgm:prSet/>
      <dgm:spPr/>
      <dgm:t>
        <a:bodyPr/>
        <a:lstStyle/>
        <a:p>
          <a:endParaRPr lang="en-US"/>
        </a:p>
      </dgm:t>
    </dgm:pt>
    <dgm:pt modelId="{EED3D4AE-1970-4559-8FF9-9990AB441414}">
      <dgm:prSet phldrT="[Text]"/>
      <dgm:spPr/>
      <dgm:t>
        <a:bodyPr/>
        <a:lstStyle/>
        <a:p>
          <a:r>
            <a:rPr lang="en-US" dirty="0"/>
            <a:t>HTTP – Hypertext Transfer Protocol</a:t>
          </a:r>
        </a:p>
      </dgm:t>
    </dgm:pt>
    <dgm:pt modelId="{B04A2D90-D578-46BB-B8F5-6EFE93694C16}" type="parTrans" cxnId="{7CA9520C-A86A-4C25-98BE-4FBDF9CDDE2A}">
      <dgm:prSet/>
      <dgm:spPr/>
      <dgm:t>
        <a:bodyPr/>
        <a:lstStyle/>
        <a:p>
          <a:endParaRPr lang="en-US"/>
        </a:p>
      </dgm:t>
    </dgm:pt>
    <dgm:pt modelId="{A5E682A0-05C2-4FDE-9BBD-DFF6832240D1}" type="sibTrans" cxnId="{7CA9520C-A86A-4C25-98BE-4FBDF9CDDE2A}">
      <dgm:prSet/>
      <dgm:spPr/>
      <dgm:t>
        <a:bodyPr/>
        <a:lstStyle/>
        <a:p>
          <a:endParaRPr lang="en-US"/>
        </a:p>
      </dgm:t>
    </dgm:pt>
    <dgm:pt modelId="{0749611A-8A27-414B-8F1A-2D86F746FF1A}">
      <dgm:prSet phldrT="[Text]"/>
      <dgm:spPr/>
      <dgm:t>
        <a:bodyPr/>
        <a:lstStyle/>
        <a:p>
          <a:endParaRPr lang="en-US" dirty="0"/>
        </a:p>
      </dgm:t>
    </dgm:pt>
    <dgm:pt modelId="{225194E6-91F3-473D-BDBB-FEB5AC14329D}" type="parTrans" cxnId="{8BC5FD7B-8E7F-42DB-8E0C-3AF24E62E7FB}">
      <dgm:prSet/>
      <dgm:spPr/>
      <dgm:t>
        <a:bodyPr/>
        <a:lstStyle/>
        <a:p>
          <a:endParaRPr lang="en-US"/>
        </a:p>
      </dgm:t>
    </dgm:pt>
    <dgm:pt modelId="{A0B61092-8335-4CE2-95D3-09B334C87B55}" type="sibTrans" cxnId="{8BC5FD7B-8E7F-42DB-8E0C-3AF24E62E7FB}">
      <dgm:prSet/>
      <dgm:spPr/>
      <dgm:t>
        <a:bodyPr/>
        <a:lstStyle/>
        <a:p>
          <a:endParaRPr lang="en-US"/>
        </a:p>
      </dgm:t>
    </dgm:pt>
    <dgm:pt modelId="{CFBB6592-1EBD-4ED7-9D9B-42C3A41E0720}">
      <dgm:prSet/>
      <dgm:spPr/>
      <dgm:t>
        <a:bodyPr/>
        <a:lstStyle/>
        <a:p>
          <a:r>
            <a:rPr lang="en-US" dirty="0"/>
            <a:t>UDP – User Datagram Protocol</a:t>
          </a:r>
        </a:p>
      </dgm:t>
    </dgm:pt>
    <dgm:pt modelId="{2CD83A84-9DCB-40F0-89F3-F9970452118E}" type="parTrans" cxnId="{92725503-5A16-4616-82D1-51051031CE88}">
      <dgm:prSet/>
      <dgm:spPr/>
      <dgm:t>
        <a:bodyPr/>
        <a:lstStyle/>
        <a:p>
          <a:endParaRPr lang="en-US"/>
        </a:p>
      </dgm:t>
    </dgm:pt>
    <dgm:pt modelId="{28C983B3-AD5B-4929-A42C-02683781FC04}" type="sibTrans" cxnId="{92725503-5A16-4616-82D1-51051031CE88}">
      <dgm:prSet/>
      <dgm:spPr/>
      <dgm:t>
        <a:bodyPr/>
        <a:lstStyle/>
        <a:p>
          <a:endParaRPr lang="en-US"/>
        </a:p>
      </dgm:t>
    </dgm:pt>
    <dgm:pt modelId="{AA9B75E8-AEF2-4B0B-B5E1-321A72C0346E}">
      <dgm:prSet/>
      <dgm:spPr/>
      <dgm:t>
        <a:bodyPr/>
        <a:lstStyle/>
        <a:p>
          <a:r>
            <a:rPr lang="en-US"/>
            <a:t>CoAP – Constrained Application Protocol</a:t>
          </a:r>
          <a:endParaRPr lang="en-US" dirty="0"/>
        </a:p>
      </dgm:t>
    </dgm:pt>
    <dgm:pt modelId="{FE519EFF-E046-4124-A711-58735FE2D411}" type="parTrans" cxnId="{EAB8FE43-0193-4D47-A461-06E599A95C5F}">
      <dgm:prSet/>
      <dgm:spPr/>
      <dgm:t>
        <a:bodyPr/>
        <a:lstStyle/>
        <a:p>
          <a:endParaRPr lang="en-US"/>
        </a:p>
      </dgm:t>
    </dgm:pt>
    <dgm:pt modelId="{919BA440-D51F-491D-8E10-C4C20B29CE2C}" type="sibTrans" cxnId="{EAB8FE43-0193-4D47-A461-06E599A95C5F}">
      <dgm:prSet/>
      <dgm:spPr/>
      <dgm:t>
        <a:bodyPr/>
        <a:lstStyle/>
        <a:p>
          <a:endParaRPr lang="en-US"/>
        </a:p>
      </dgm:t>
    </dgm:pt>
    <dgm:pt modelId="{2BFF893B-0333-48A6-AA1C-4B2BAA2B173D}">
      <dgm:prSet/>
      <dgm:spPr/>
      <dgm:t>
        <a:bodyPr/>
        <a:lstStyle/>
        <a:p>
          <a:r>
            <a:rPr lang="en-US" dirty="0"/>
            <a:t>MQTT – Message Queue Telemetry Transport</a:t>
          </a:r>
        </a:p>
      </dgm:t>
    </dgm:pt>
    <dgm:pt modelId="{7904FA07-9167-4DE9-8E41-47AE499C3EEA}" type="parTrans" cxnId="{1CA1CEC3-5282-4495-8ACB-DFC53ACA7D5D}">
      <dgm:prSet/>
      <dgm:spPr/>
      <dgm:t>
        <a:bodyPr/>
        <a:lstStyle/>
        <a:p>
          <a:endParaRPr lang="en-US"/>
        </a:p>
      </dgm:t>
    </dgm:pt>
    <dgm:pt modelId="{C37EA7EB-5C08-4A5F-9F4F-BA3B7CE25DC2}" type="sibTrans" cxnId="{1CA1CEC3-5282-4495-8ACB-DFC53ACA7D5D}">
      <dgm:prSet/>
      <dgm:spPr/>
      <dgm:t>
        <a:bodyPr/>
        <a:lstStyle/>
        <a:p>
          <a:endParaRPr lang="en-US"/>
        </a:p>
      </dgm:t>
    </dgm:pt>
    <dgm:pt modelId="{229D8C14-F33C-4E23-A4B2-FC4726D1A58A}" type="pres">
      <dgm:prSet presAssocID="{FF87D47B-0D59-4A30-B206-88878EC6C8F5}" presName="Name0" presStyleCnt="0">
        <dgm:presLayoutVars>
          <dgm:dir/>
          <dgm:animLvl val="lvl"/>
          <dgm:resizeHandles/>
        </dgm:presLayoutVars>
      </dgm:prSet>
      <dgm:spPr/>
    </dgm:pt>
    <dgm:pt modelId="{1676B50B-44D5-4AE3-8AF8-F098F082B631}" type="pres">
      <dgm:prSet presAssocID="{FEE49B58-1C5F-40FD-A190-CDECFC55345D}" presName="linNode" presStyleCnt="0"/>
      <dgm:spPr/>
    </dgm:pt>
    <dgm:pt modelId="{54C80A11-A522-47F2-9A18-4BF064A4CF16}" type="pres">
      <dgm:prSet presAssocID="{FEE49B58-1C5F-40FD-A190-CDECFC55345D}" presName="parentShp" presStyleLbl="node1" presStyleIdx="0" presStyleCnt="2">
        <dgm:presLayoutVars>
          <dgm:bulletEnabled val="1"/>
        </dgm:presLayoutVars>
      </dgm:prSet>
      <dgm:spPr/>
    </dgm:pt>
    <dgm:pt modelId="{375EF927-1CF9-4771-8CBD-F4C819A463A7}" type="pres">
      <dgm:prSet presAssocID="{FEE49B58-1C5F-40FD-A190-CDECFC55345D}" presName="childShp" presStyleLbl="bgAccFollowNode1" presStyleIdx="0" presStyleCnt="2">
        <dgm:presLayoutVars>
          <dgm:bulletEnabled val="1"/>
        </dgm:presLayoutVars>
      </dgm:prSet>
      <dgm:spPr/>
    </dgm:pt>
    <dgm:pt modelId="{2EDCB8D0-63AD-4027-A11D-10D155AB302E}" type="pres">
      <dgm:prSet presAssocID="{BBD32A5C-7893-4413-B115-584EAD63FC17}" presName="spacing" presStyleCnt="0"/>
      <dgm:spPr/>
    </dgm:pt>
    <dgm:pt modelId="{1E5701EC-8F16-4C82-A41D-234D28D69C51}" type="pres">
      <dgm:prSet presAssocID="{A1EF862F-22FE-4B63-B44A-5D893497F35C}" presName="linNode" presStyleCnt="0"/>
      <dgm:spPr/>
    </dgm:pt>
    <dgm:pt modelId="{994236BB-4089-49C9-8687-806715927361}" type="pres">
      <dgm:prSet presAssocID="{A1EF862F-22FE-4B63-B44A-5D893497F35C}" presName="parentShp" presStyleLbl="node1" presStyleIdx="1" presStyleCnt="2">
        <dgm:presLayoutVars>
          <dgm:bulletEnabled val="1"/>
        </dgm:presLayoutVars>
      </dgm:prSet>
      <dgm:spPr/>
    </dgm:pt>
    <dgm:pt modelId="{473EB6A3-D7C0-4165-8EC9-E08CE00D54D8}" type="pres">
      <dgm:prSet presAssocID="{A1EF862F-22FE-4B63-B44A-5D893497F35C}" presName="childShp" presStyleLbl="bgAccFollowNode1" presStyleIdx="1" presStyleCnt="2">
        <dgm:presLayoutVars>
          <dgm:bulletEnabled val="1"/>
        </dgm:presLayoutVars>
      </dgm:prSet>
      <dgm:spPr/>
    </dgm:pt>
  </dgm:ptLst>
  <dgm:cxnLst>
    <dgm:cxn modelId="{92725503-5A16-4616-82D1-51051031CE88}" srcId="{FEE49B58-1C5F-40FD-A190-CDECFC55345D}" destId="{CFBB6592-1EBD-4ED7-9D9B-42C3A41E0720}" srcOrd="1" destOrd="0" parTransId="{2CD83A84-9DCB-40F0-89F3-F9970452118E}" sibTransId="{28C983B3-AD5B-4929-A42C-02683781FC04}"/>
    <dgm:cxn modelId="{7CA9520C-A86A-4C25-98BE-4FBDF9CDDE2A}" srcId="{A1EF862F-22FE-4B63-B44A-5D893497F35C}" destId="{EED3D4AE-1970-4559-8FF9-9990AB441414}" srcOrd="0" destOrd="0" parTransId="{B04A2D90-D578-46BB-B8F5-6EFE93694C16}" sibTransId="{A5E682A0-05C2-4FDE-9BBD-DFF6832240D1}"/>
    <dgm:cxn modelId="{866E142D-E375-415C-8069-C2FB31C1D7EE}" type="presOf" srcId="{0749611A-8A27-414B-8F1A-2D86F746FF1A}" destId="{473EB6A3-D7C0-4165-8EC9-E08CE00D54D8}" srcOrd="0" destOrd="3" presId="urn:microsoft.com/office/officeart/2005/8/layout/vList6"/>
    <dgm:cxn modelId="{EAB8FE43-0193-4D47-A461-06E599A95C5F}" srcId="{A1EF862F-22FE-4B63-B44A-5D893497F35C}" destId="{AA9B75E8-AEF2-4B0B-B5E1-321A72C0346E}" srcOrd="1" destOrd="0" parTransId="{FE519EFF-E046-4124-A711-58735FE2D411}" sibTransId="{919BA440-D51F-491D-8E10-C4C20B29CE2C}"/>
    <dgm:cxn modelId="{7FE09266-321B-41B2-8C3A-E2AADD647934}" srcId="{FF87D47B-0D59-4A30-B206-88878EC6C8F5}" destId="{A1EF862F-22FE-4B63-B44A-5D893497F35C}" srcOrd="1" destOrd="0" parTransId="{A278CC06-9298-48EE-9023-361CFCA70BA7}" sibTransId="{D6B4010A-48D9-4B5E-8D64-44C8A8BC5816}"/>
    <dgm:cxn modelId="{A7237469-9092-488C-815C-B05995A1DB44}" type="presOf" srcId="{36340BEF-4BA4-4430-859F-183591E3B473}" destId="{375EF927-1CF9-4771-8CBD-F4C819A463A7}" srcOrd="0" destOrd="0" presId="urn:microsoft.com/office/officeart/2005/8/layout/vList6"/>
    <dgm:cxn modelId="{B4409F6D-94D3-433F-9C94-69FE1AB81758}" type="presOf" srcId="{FF87D47B-0D59-4A30-B206-88878EC6C8F5}" destId="{229D8C14-F33C-4E23-A4B2-FC4726D1A58A}" srcOrd="0" destOrd="0" presId="urn:microsoft.com/office/officeart/2005/8/layout/vList6"/>
    <dgm:cxn modelId="{2B800C53-3B01-4DC5-9E6D-BC2E97FD5A38}" srcId="{FF87D47B-0D59-4A30-B206-88878EC6C8F5}" destId="{FEE49B58-1C5F-40FD-A190-CDECFC55345D}" srcOrd="0" destOrd="0" parTransId="{C4635B48-0EC3-476B-9589-331809C373CC}" sibTransId="{BBD32A5C-7893-4413-B115-584EAD63FC17}"/>
    <dgm:cxn modelId="{A0AD765A-32BC-4AF3-B1C0-A6CEBCDD4044}" type="presOf" srcId="{AA9B75E8-AEF2-4B0B-B5E1-321A72C0346E}" destId="{473EB6A3-D7C0-4165-8EC9-E08CE00D54D8}" srcOrd="0" destOrd="1" presId="urn:microsoft.com/office/officeart/2005/8/layout/vList6"/>
    <dgm:cxn modelId="{8BC5FD7B-8E7F-42DB-8E0C-3AF24E62E7FB}" srcId="{2BFF893B-0333-48A6-AA1C-4B2BAA2B173D}" destId="{0749611A-8A27-414B-8F1A-2D86F746FF1A}" srcOrd="0" destOrd="0" parTransId="{225194E6-91F3-473D-BDBB-FEB5AC14329D}" sibTransId="{A0B61092-8335-4CE2-95D3-09B334C87B55}"/>
    <dgm:cxn modelId="{0F5BEEAD-56BC-46D0-B3FB-310CEC68C865}" type="presOf" srcId="{2BFF893B-0333-48A6-AA1C-4B2BAA2B173D}" destId="{473EB6A3-D7C0-4165-8EC9-E08CE00D54D8}" srcOrd="0" destOrd="2" presId="urn:microsoft.com/office/officeart/2005/8/layout/vList6"/>
    <dgm:cxn modelId="{1CA1CEC3-5282-4495-8ACB-DFC53ACA7D5D}" srcId="{A1EF862F-22FE-4B63-B44A-5D893497F35C}" destId="{2BFF893B-0333-48A6-AA1C-4B2BAA2B173D}" srcOrd="2" destOrd="0" parTransId="{7904FA07-9167-4DE9-8E41-47AE499C3EEA}" sibTransId="{C37EA7EB-5C08-4A5F-9F4F-BA3B7CE25DC2}"/>
    <dgm:cxn modelId="{B55C2EDF-CD65-4E88-A19C-4876DFB52D93}" type="presOf" srcId="{FEE49B58-1C5F-40FD-A190-CDECFC55345D}" destId="{54C80A11-A522-47F2-9A18-4BF064A4CF16}" srcOrd="0" destOrd="0" presId="urn:microsoft.com/office/officeart/2005/8/layout/vList6"/>
    <dgm:cxn modelId="{1516E1E3-0ABD-4105-99DC-73B79ACC9B6E}" type="presOf" srcId="{A1EF862F-22FE-4B63-B44A-5D893497F35C}" destId="{994236BB-4089-49C9-8687-806715927361}" srcOrd="0" destOrd="0" presId="urn:microsoft.com/office/officeart/2005/8/layout/vList6"/>
    <dgm:cxn modelId="{8B77DBE4-C4C1-477A-9B05-7B631F046FA5}" type="presOf" srcId="{EED3D4AE-1970-4559-8FF9-9990AB441414}" destId="{473EB6A3-D7C0-4165-8EC9-E08CE00D54D8}" srcOrd="0" destOrd="0" presId="urn:microsoft.com/office/officeart/2005/8/layout/vList6"/>
    <dgm:cxn modelId="{DB5806E5-CF86-4526-9939-892F700F51A6}" srcId="{FEE49B58-1C5F-40FD-A190-CDECFC55345D}" destId="{36340BEF-4BA4-4430-859F-183591E3B473}" srcOrd="0" destOrd="0" parTransId="{079A6BF1-83D2-495B-8050-9D250F248EE0}" sibTransId="{763598BC-3D36-4291-BBD5-FBA093350CDA}"/>
    <dgm:cxn modelId="{3307F5FA-3266-478D-A43F-6F42E8668E68}" type="presOf" srcId="{CFBB6592-1EBD-4ED7-9D9B-42C3A41E0720}" destId="{375EF927-1CF9-4771-8CBD-F4C819A463A7}" srcOrd="0" destOrd="1" presId="urn:microsoft.com/office/officeart/2005/8/layout/vList6"/>
    <dgm:cxn modelId="{AB8C8959-DEFF-45E6-A619-9EB164E32A26}" type="presParOf" srcId="{229D8C14-F33C-4E23-A4B2-FC4726D1A58A}" destId="{1676B50B-44D5-4AE3-8AF8-F098F082B631}" srcOrd="0" destOrd="0" presId="urn:microsoft.com/office/officeart/2005/8/layout/vList6"/>
    <dgm:cxn modelId="{CF3111D2-3584-4DB1-835A-9E6035DDB4A7}" type="presParOf" srcId="{1676B50B-44D5-4AE3-8AF8-F098F082B631}" destId="{54C80A11-A522-47F2-9A18-4BF064A4CF16}" srcOrd="0" destOrd="0" presId="urn:microsoft.com/office/officeart/2005/8/layout/vList6"/>
    <dgm:cxn modelId="{7F1E306A-1F1D-4DD5-8CB8-938CE8BEF747}" type="presParOf" srcId="{1676B50B-44D5-4AE3-8AF8-F098F082B631}" destId="{375EF927-1CF9-4771-8CBD-F4C819A463A7}" srcOrd="1" destOrd="0" presId="urn:microsoft.com/office/officeart/2005/8/layout/vList6"/>
    <dgm:cxn modelId="{6F9EE81D-3111-406C-80E8-A6D952CB2EE4}" type="presParOf" srcId="{229D8C14-F33C-4E23-A4B2-FC4726D1A58A}" destId="{2EDCB8D0-63AD-4027-A11D-10D155AB302E}" srcOrd="1" destOrd="0" presId="urn:microsoft.com/office/officeart/2005/8/layout/vList6"/>
    <dgm:cxn modelId="{1D9E8025-5BC3-47D4-ADE7-0EAB148F4B3B}" type="presParOf" srcId="{229D8C14-F33C-4E23-A4B2-FC4726D1A58A}" destId="{1E5701EC-8F16-4C82-A41D-234D28D69C51}" srcOrd="2" destOrd="0" presId="urn:microsoft.com/office/officeart/2005/8/layout/vList6"/>
    <dgm:cxn modelId="{4676CBF3-0D95-4FDC-992B-BE09B85391E0}" type="presParOf" srcId="{1E5701EC-8F16-4C82-A41D-234D28D69C51}" destId="{994236BB-4089-49C9-8687-806715927361}" srcOrd="0" destOrd="0" presId="urn:microsoft.com/office/officeart/2005/8/layout/vList6"/>
    <dgm:cxn modelId="{606763C6-B79F-4984-AFB9-A4327729B018}" type="presParOf" srcId="{1E5701EC-8F16-4C82-A41D-234D28D69C51}" destId="{473EB6A3-D7C0-4165-8EC9-E08CE00D54D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469C2-16AE-41C1-B82B-43948F243061}">
      <dsp:nvSpPr>
        <dsp:cNvPr id="0" name=""/>
        <dsp:cNvSpPr/>
      </dsp:nvSpPr>
      <dsp:spPr>
        <a:xfrm>
          <a:off x="3438524" y="473"/>
          <a:ext cx="5157787" cy="1847852"/>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802.11 - </a:t>
          </a:r>
          <a:r>
            <a:rPr lang="en-US" sz="2200" kern="1200" dirty="0" err="1"/>
            <a:t>Wifi</a:t>
          </a:r>
          <a:endParaRPr lang="en-US" sz="2200" kern="1200" dirty="0"/>
        </a:p>
        <a:p>
          <a:pPr marL="228600" lvl="1" indent="-228600" algn="l" defTabSz="977900">
            <a:lnSpc>
              <a:spcPct val="90000"/>
            </a:lnSpc>
            <a:spcBef>
              <a:spcPct val="0"/>
            </a:spcBef>
            <a:spcAft>
              <a:spcPct val="15000"/>
            </a:spcAft>
            <a:buChar char="•"/>
          </a:pPr>
          <a:r>
            <a:rPr lang="en-US" sz="2200" kern="1200" dirty="0"/>
            <a:t>802.16 – </a:t>
          </a:r>
          <a:r>
            <a:rPr lang="en-US" sz="2200" kern="1200" dirty="0" err="1"/>
            <a:t>WiMax</a:t>
          </a:r>
          <a:endParaRPr lang="en-US" sz="2200" kern="1200" dirty="0"/>
        </a:p>
        <a:p>
          <a:pPr marL="228600" lvl="1" indent="-228600" algn="l" defTabSz="977900">
            <a:lnSpc>
              <a:spcPct val="90000"/>
            </a:lnSpc>
            <a:spcBef>
              <a:spcPct val="0"/>
            </a:spcBef>
            <a:spcAft>
              <a:spcPct val="15000"/>
            </a:spcAft>
            <a:buChar char="•"/>
          </a:pPr>
          <a:r>
            <a:rPr lang="en-US" sz="2200" kern="1200" dirty="0"/>
            <a:t>2G/ 3G/ 4G – Mobile Communication</a:t>
          </a:r>
        </a:p>
      </dsp:txBody>
      <dsp:txXfrm>
        <a:off x="3438524" y="231455"/>
        <a:ext cx="4464843" cy="1385889"/>
      </dsp:txXfrm>
    </dsp:sp>
    <dsp:sp modelId="{5E5DD2CA-6D96-4688-AD26-40C6EEE642DE}">
      <dsp:nvSpPr>
        <dsp:cNvPr id="0" name=""/>
        <dsp:cNvSpPr/>
      </dsp:nvSpPr>
      <dsp:spPr>
        <a:xfrm>
          <a:off x="0" y="473"/>
          <a:ext cx="3438524" cy="184785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Link Layer</a:t>
          </a:r>
        </a:p>
      </dsp:txBody>
      <dsp:txXfrm>
        <a:off x="90205" y="90678"/>
        <a:ext cx="3258114" cy="1667442"/>
      </dsp:txXfrm>
    </dsp:sp>
    <dsp:sp modelId="{BEC3A8B3-FB4E-4DC0-8759-7A4C844EEA6D}">
      <dsp:nvSpPr>
        <dsp:cNvPr id="0" name=""/>
        <dsp:cNvSpPr/>
      </dsp:nvSpPr>
      <dsp:spPr>
        <a:xfrm>
          <a:off x="3438524" y="2033111"/>
          <a:ext cx="5157787" cy="1847852"/>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IPv4 – Internet Protocol version 4</a:t>
          </a:r>
        </a:p>
        <a:p>
          <a:pPr marL="228600" lvl="1" indent="-228600" algn="l" defTabSz="977900">
            <a:lnSpc>
              <a:spcPct val="90000"/>
            </a:lnSpc>
            <a:spcBef>
              <a:spcPct val="0"/>
            </a:spcBef>
            <a:spcAft>
              <a:spcPct val="15000"/>
            </a:spcAft>
            <a:buChar char="•"/>
          </a:pPr>
          <a:r>
            <a:rPr lang="en-US" sz="2200" kern="1200" dirty="0"/>
            <a:t>IPv6 - Internet Protocol version 6</a:t>
          </a:r>
        </a:p>
        <a:p>
          <a:pPr marL="228600" lvl="1" indent="-228600" algn="l" defTabSz="977900">
            <a:lnSpc>
              <a:spcPct val="90000"/>
            </a:lnSpc>
            <a:spcBef>
              <a:spcPct val="0"/>
            </a:spcBef>
            <a:spcAft>
              <a:spcPct val="15000"/>
            </a:spcAft>
            <a:buChar char="•"/>
          </a:pPr>
          <a:r>
            <a:rPr lang="en-US" sz="2200" kern="1200" dirty="0"/>
            <a:t>6LoWPAN – IPv6 over Low power       Wireless Personal Area Network</a:t>
          </a:r>
        </a:p>
      </dsp:txBody>
      <dsp:txXfrm>
        <a:off x="3438524" y="2264093"/>
        <a:ext cx="4464843" cy="1385889"/>
      </dsp:txXfrm>
    </dsp:sp>
    <dsp:sp modelId="{2E727FB7-2FA6-42B2-B4FA-FE3162B85E98}">
      <dsp:nvSpPr>
        <dsp:cNvPr id="0" name=""/>
        <dsp:cNvSpPr/>
      </dsp:nvSpPr>
      <dsp:spPr>
        <a:xfrm>
          <a:off x="0" y="2033111"/>
          <a:ext cx="3438524" cy="184785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Network/ Internet Layer</a:t>
          </a:r>
        </a:p>
      </dsp:txBody>
      <dsp:txXfrm>
        <a:off x="90205" y="2123316"/>
        <a:ext cx="3258114" cy="16674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EF927-1CF9-4771-8CBD-F4C819A463A7}">
      <dsp:nvSpPr>
        <dsp:cNvPr id="0" name=""/>
        <dsp:cNvSpPr/>
      </dsp:nvSpPr>
      <dsp:spPr>
        <a:xfrm>
          <a:off x="3438524" y="473"/>
          <a:ext cx="5157787" cy="1847852"/>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TCP – Transmission Control Protocol</a:t>
          </a:r>
        </a:p>
        <a:p>
          <a:pPr marL="171450" lvl="1" indent="-171450" algn="l" defTabSz="800100">
            <a:lnSpc>
              <a:spcPct val="90000"/>
            </a:lnSpc>
            <a:spcBef>
              <a:spcPct val="0"/>
            </a:spcBef>
            <a:spcAft>
              <a:spcPct val="15000"/>
            </a:spcAft>
            <a:buChar char="•"/>
          </a:pPr>
          <a:r>
            <a:rPr lang="en-US" sz="1800" kern="1200" dirty="0"/>
            <a:t>UDP – User Datagram Protocol</a:t>
          </a:r>
        </a:p>
      </dsp:txBody>
      <dsp:txXfrm>
        <a:off x="3438524" y="231455"/>
        <a:ext cx="4464843" cy="1385889"/>
      </dsp:txXfrm>
    </dsp:sp>
    <dsp:sp modelId="{54C80A11-A522-47F2-9A18-4BF064A4CF16}">
      <dsp:nvSpPr>
        <dsp:cNvPr id="0" name=""/>
        <dsp:cNvSpPr/>
      </dsp:nvSpPr>
      <dsp:spPr>
        <a:xfrm>
          <a:off x="0" y="473"/>
          <a:ext cx="3438524" cy="184785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Transport Layer</a:t>
          </a:r>
        </a:p>
      </dsp:txBody>
      <dsp:txXfrm>
        <a:off x="90205" y="90678"/>
        <a:ext cx="3258114" cy="1667442"/>
      </dsp:txXfrm>
    </dsp:sp>
    <dsp:sp modelId="{473EB6A3-D7C0-4165-8EC9-E08CE00D54D8}">
      <dsp:nvSpPr>
        <dsp:cNvPr id="0" name=""/>
        <dsp:cNvSpPr/>
      </dsp:nvSpPr>
      <dsp:spPr>
        <a:xfrm>
          <a:off x="3438524" y="2033111"/>
          <a:ext cx="5157787" cy="1847852"/>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HTTP – Hypertext Transfer Protocol</a:t>
          </a:r>
        </a:p>
        <a:p>
          <a:pPr marL="171450" lvl="1" indent="-171450" algn="l" defTabSz="800100">
            <a:lnSpc>
              <a:spcPct val="90000"/>
            </a:lnSpc>
            <a:spcBef>
              <a:spcPct val="0"/>
            </a:spcBef>
            <a:spcAft>
              <a:spcPct val="15000"/>
            </a:spcAft>
            <a:buChar char="•"/>
          </a:pPr>
          <a:r>
            <a:rPr lang="en-US" sz="1800" kern="1200"/>
            <a:t>CoAP – Constrained Application Protocol</a:t>
          </a:r>
          <a:endParaRPr lang="en-US" sz="1800" kern="1200" dirty="0"/>
        </a:p>
        <a:p>
          <a:pPr marL="171450" lvl="1" indent="-171450" algn="l" defTabSz="800100">
            <a:lnSpc>
              <a:spcPct val="90000"/>
            </a:lnSpc>
            <a:spcBef>
              <a:spcPct val="0"/>
            </a:spcBef>
            <a:spcAft>
              <a:spcPct val="15000"/>
            </a:spcAft>
            <a:buChar char="•"/>
          </a:pPr>
          <a:r>
            <a:rPr lang="en-US" sz="1800" kern="1200" dirty="0"/>
            <a:t>MQTT – Message Queue Telemetry Transport</a:t>
          </a:r>
        </a:p>
        <a:p>
          <a:pPr marL="342900" lvl="2" indent="-171450" algn="l" defTabSz="800100">
            <a:lnSpc>
              <a:spcPct val="90000"/>
            </a:lnSpc>
            <a:spcBef>
              <a:spcPct val="0"/>
            </a:spcBef>
            <a:spcAft>
              <a:spcPct val="15000"/>
            </a:spcAft>
            <a:buChar char="•"/>
          </a:pPr>
          <a:endParaRPr lang="en-US" sz="1800" kern="1200" dirty="0"/>
        </a:p>
      </dsp:txBody>
      <dsp:txXfrm>
        <a:off x="3438524" y="2264093"/>
        <a:ext cx="4464843" cy="1385889"/>
      </dsp:txXfrm>
    </dsp:sp>
    <dsp:sp modelId="{994236BB-4089-49C9-8687-806715927361}">
      <dsp:nvSpPr>
        <dsp:cNvPr id="0" name=""/>
        <dsp:cNvSpPr/>
      </dsp:nvSpPr>
      <dsp:spPr>
        <a:xfrm>
          <a:off x="0" y="2033111"/>
          <a:ext cx="3438524" cy="184785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Application Layer</a:t>
          </a:r>
        </a:p>
      </dsp:txBody>
      <dsp:txXfrm>
        <a:off x="90205" y="2123316"/>
        <a:ext cx="3258114" cy="166744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59FFD4-C2B5-4A15-899E-8974E5B325E9}" type="datetimeFigureOut">
              <a:rPr lang="en-US" smtClean="0"/>
              <a:t>3/5/2023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FE554B-9DEC-44C9-A937-CCD9B585964D}" type="slidenum">
              <a:rPr lang="en-US" smtClean="0"/>
              <a:t>‹#›</a:t>
            </a:fld>
            <a:endParaRPr lang="en-US"/>
          </a:p>
        </p:txBody>
      </p:sp>
    </p:spTree>
    <p:extLst>
      <p:ext uri="{BB962C8B-B14F-4D97-AF65-F5344CB8AC3E}">
        <p14:creationId xmlns:p14="http://schemas.microsoft.com/office/powerpoint/2010/main" val="1610038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FE554B-9DEC-44C9-A937-CCD9B585964D}" type="slidenum">
              <a:rPr lang="en-US" smtClean="0"/>
              <a:t>53</a:t>
            </a:fld>
            <a:endParaRPr lang="en-US"/>
          </a:p>
        </p:txBody>
      </p:sp>
    </p:spTree>
    <p:extLst>
      <p:ext uri="{BB962C8B-B14F-4D97-AF65-F5344CB8AC3E}">
        <p14:creationId xmlns:p14="http://schemas.microsoft.com/office/powerpoint/2010/main" val="1604704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88B574-1F19-477D-B476-F24497C2BACA}"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75746-52D0-4374-956E-261B484E29AE}" type="slidenum">
              <a:rPr lang="en-US" smtClean="0"/>
              <a:t>‹#›</a:t>
            </a:fld>
            <a:endParaRPr lang="en-US"/>
          </a:p>
        </p:txBody>
      </p:sp>
    </p:spTree>
    <p:extLst>
      <p:ext uri="{BB962C8B-B14F-4D97-AF65-F5344CB8AC3E}">
        <p14:creationId xmlns:p14="http://schemas.microsoft.com/office/powerpoint/2010/main" val="3683598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88B574-1F19-477D-B476-F24497C2BACA}"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75746-52D0-4374-956E-261B484E29AE}" type="slidenum">
              <a:rPr lang="en-US" smtClean="0"/>
              <a:t>‹#›</a:t>
            </a:fld>
            <a:endParaRPr lang="en-US"/>
          </a:p>
        </p:txBody>
      </p:sp>
    </p:spTree>
    <p:extLst>
      <p:ext uri="{BB962C8B-B14F-4D97-AF65-F5344CB8AC3E}">
        <p14:creationId xmlns:p14="http://schemas.microsoft.com/office/powerpoint/2010/main" val="3750947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88B574-1F19-477D-B476-F24497C2BACA}"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75746-52D0-4374-956E-261B484E29A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21191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88B574-1F19-477D-B476-F24497C2BACA}"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75746-52D0-4374-956E-261B484E29AE}" type="slidenum">
              <a:rPr lang="en-US" smtClean="0"/>
              <a:t>‹#›</a:t>
            </a:fld>
            <a:endParaRPr lang="en-US"/>
          </a:p>
        </p:txBody>
      </p:sp>
    </p:spTree>
    <p:extLst>
      <p:ext uri="{BB962C8B-B14F-4D97-AF65-F5344CB8AC3E}">
        <p14:creationId xmlns:p14="http://schemas.microsoft.com/office/powerpoint/2010/main" val="899356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88B574-1F19-477D-B476-F24497C2BACA}"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75746-52D0-4374-956E-261B484E29A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59748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88B574-1F19-477D-B476-F24497C2BACA}"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75746-52D0-4374-956E-261B484E29AE}" type="slidenum">
              <a:rPr lang="en-US" smtClean="0"/>
              <a:t>‹#›</a:t>
            </a:fld>
            <a:endParaRPr lang="en-US"/>
          </a:p>
        </p:txBody>
      </p:sp>
    </p:spTree>
    <p:extLst>
      <p:ext uri="{BB962C8B-B14F-4D97-AF65-F5344CB8AC3E}">
        <p14:creationId xmlns:p14="http://schemas.microsoft.com/office/powerpoint/2010/main" val="1048937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88B574-1F19-477D-B476-F24497C2BACA}"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75746-52D0-4374-956E-261B484E29AE}" type="slidenum">
              <a:rPr lang="en-US" smtClean="0"/>
              <a:t>‹#›</a:t>
            </a:fld>
            <a:endParaRPr lang="en-US"/>
          </a:p>
        </p:txBody>
      </p:sp>
    </p:spTree>
    <p:extLst>
      <p:ext uri="{BB962C8B-B14F-4D97-AF65-F5344CB8AC3E}">
        <p14:creationId xmlns:p14="http://schemas.microsoft.com/office/powerpoint/2010/main" val="2670946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88B574-1F19-477D-B476-F24497C2BACA}"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75746-52D0-4374-956E-261B484E29AE}" type="slidenum">
              <a:rPr lang="en-US" smtClean="0"/>
              <a:t>‹#›</a:t>
            </a:fld>
            <a:endParaRPr lang="en-US"/>
          </a:p>
        </p:txBody>
      </p:sp>
    </p:spTree>
    <p:extLst>
      <p:ext uri="{BB962C8B-B14F-4D97-AF65-F5344CB8AC3E}">
        <p14:creationId xmlns:p14="http://schemas.microsoft.com/office/powerpoint/2010/main" val="617627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88B574-1F19-477D-B476-F24497C2BACA}"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75746-52D0-4374-956E-261B484E29AE}" type="slidenum">
              <a:rPr lang="en-US" smtClean="0"/>
              <a:t>‹#›</a:t>
            </a:fld>
            <a:endParaRPr lang="en-US"/>
          </a:p>
        </p:txBody>
      </p:sp>
    </p:spTree>
    <p:extLst>
      <p:ext uri="{BB962C8B-B14F-4D97-AF65-F5344CB8AC3E}">
        <p14:creationId xmlns:p14="http://schemas.microsoft.com/office/powerpoint/2010/main" val="1963865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88B574-1F19-477D-B476-F24497C2BACA}"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75746-52D0-4374-956E-261B484E29AE}" type="slidenum">
              <a:rPr lang="en-US" smtClean="0"/>
              <a:t>‹#›</a:t>
            </a:fld>
            <a:endParaRPr lang="en-US"/>
          </a:p>
        </p:txBody>
      </p:sp>
    </p:spTree>
    <p:extLst>
      <p:ext uri="{BB962C8B-B14F-4D97-AF65-F5344CB8AC3E}">
        <p14:creationId xmlns:p14="http://schemas.microsoft.com/office/powerpoint/2010/main" val="681114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88B574-1F19-477D-B476-F24497C2BACA}"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75746-52D0-4374-956E-261B484E29AE}" type="slidenum">
              <a:rPr lang="en-US" smtClean="0"/>
              <a:t>‹#›</a:t>
            </a:fld>
            <a:endParaRPr lang="en-US"/>
          </a:p>
        </p:txBody>
      </p:sp>
    </p:spTree>
    <p:extLst>
      <p:ext uri="{BB962C8B-B14F-4D97-AF65-F5344CB8AC3E}">
        <p14:creationId xmlns:p14="http://schemas.microsoft.com/office/powerpoint/2010/main" val="2580376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88B574-1F19-477D-B476-F24497C2BACA}" type="datetimeFigureOut">
              <a:rPr lang="en-US" smtClean="0"/>
              <a:t>3/5/2023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275746-52D0-4374-956E-261B484E29AE}" type="slidenum">
              <a:rPr lang="en-US" smtClean="0"/>
              <a:t>‹#›</a:t>
            </a:fld>
            <a:endParaRPr lang="en-US"/>
          </a:p>
        </p:txBody>
      </p:sp>
    </p:spTree>
    <p:extLst>
      <p:ext uri="{BB962C8B-B14F-4D97-AF65-F5344CB8AC3E}">
        <p14:creationId xmlns:p14="http://schemas.microsoft.com/office/powerpoint/2010/main" val="736537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88B574-1F19-477D-B476-F24497C2BACA}" type="datetimeFigureOut">
              <a:rPr lang="en-US" smtClean="0"/>
              <a:t>3/5/2023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275746-52D0-4374-956E-261B484E29AE}" type="slidenum">
              <a:rPr lang="en-US" smtClean="0"/>
              <a:t>‹#›</a:t>
            </a:fld>
            <a:endParaRPr lang="en-US"/>
          </a:p>
        </p:txBody>
      </p:sp>
    </p:spTree>
    <p:extLst>
      <p:ext uri="{BB962C8B-B14F-4D97-AF65-F5344CB8AC3E}">
        <p14:creationId xmlns:p14="http://schemas.microsoft.com/office/powerpoint/2010/main" val="1431960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8B574-1F19-477D-B476-F24497C2BACA}" type="datetimeFigureOut">
              <a:rPr lang="en-US" smtClean="0"/>
              <a:t>3/5/2023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275746-52D0-4374-956E-261B484E29AE}" type="slidenum">
              <a:rPr lang="en-US" smtClean="0"/>
              <a:t>‹#›</a:t>
            </a:fld>
            <a:endParaRPr lang="en-US"/>
          </a:p>
        </p:txBody>
      </p:sp>
    </p:spTree>
    <p:extLst>
      <p:ext uri="{BB962C8B-B14F-4D97-AF65-F5344CB8AC3E}">
        <p14:creationId xmlns:p14="http://schemas.microsoft.com/office/powerpoint/2010/main" val="392844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88B574-1F19-477D-B476-F24497C2BACA}"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75746-52D0-4374-956E-261B484E29AE}" type="slidenum">
              <a:rPr lang="en-US" smtClean="0"/>
              <a:t>‹#›</a:t>
            </a:fld>
            <a:endParaRPr lang="en-US"/>
          </a:p>
        </p:txBody>
      </p:sp>
    </p:spTree>
    <p:extLst>
      <p:ext uri="{BB962C8B-B14F-4D97-AF65-F5344CB8AC3E}">
        <p14:creationId xmlns:p14="http://schemas.microsoft.com/office/powerpoint/2010/main" val="2287899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88B574-1F19-477D-B476-F24497C2BACA}"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275746-52D0-4374-956E-261B484E29AE}" type="slidenum">
              <a:rPr lang="en-US" smtClean="0"/>
              <a:t>‹#›</a:t>
            </a:fld>
            <a:endParaRPr lang="en-US"/>
          </a:p>
        </p:txBody>
      </p:sp>
    </p:spTree>
    <p:extLst>
      <p:ext uri="{BB962C8B-B14F-4D97-AF65-F5344CB8AC3E}">
        <p14:creationId xmlns:p14="http://schemas.microsoft.com/office/powerpoint/2010/main" val="733395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88B574-1F19-477D-B476-F24497C2BACA}" type="datetimeFigureOut">
              <a:rPr lang="en-US" smtClean="0"/>
              <a:t>3/5/2023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E275746-52D0-4374-956E-261B484E29AE}" type="slidenum">
              <a:rPr lang="en-US" smtClean="0"/>
              <a:t>‹#›</a:t>
            </a:fld>
            <a:endParaRPr lang="en-US"/>
          </a:p>
        </p:txBody>
      </p:sp>
    </p:spTree>
    <p:extLst>
      <p:ext uri="{BB962C8B-B14F-4D97-AF65-F5344CB8AC3E}">
        <p14:creationId xmlns:p14="http://schemas.microsoft.com/office/powerpoint/2010/main" val="2147965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coderus.com/iot-challenges-and-opportunities/" TargetMode="External"/><Relationship Id="rId2" Type="http://schemas.openxmlformats.org/officeDocument/2006/relationships/hyperlink" Target="https://www.geeksforgeeks.org/challenges-in-internet-of-things-iot/"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E4405-EC64-4A3E-B045-227498009B35}"/>
              </a:ext>
            </a:extLst>
          </p:cNvPr>
          <p:cNvSpPr>
            <a:spLocks noGrp="1"/>
          </p:cNvSpPr>
          <p:nvPr>
            <p:ph type="ctrTitle"/>
          </p:nvPr>
        </p:nvSpPr>
        <p:spPr/>
        <p:txBody>
          <a:bodyPr/>
          <a:lstStyle/>
          <a:p>
            <a:r>
              <a:rPr lang="en-US" sz="7200" b="1" i="0" u="none" strike="noStrike" baseline="0" dirty="0">
                <a:latin typeface="Times New Roman" panose="02020603050405020304" pitchFamily="18" charset="0"/>
              </a:rPr>
              <a:t>Overview of IOT</a:t>
            </a:r>
            <a:endParaRPr lang="en-US" sz="28700" dirty="0"/>
          </a:p>
        </p:txBody>
      </p:sp>
      <p:sp>
        <p:nvSpPr>
          <p:cNvPr id="3" name="Subtitle 2">
            <a:extLst>
              <a:ext uri="{FF2B5EF4-FFF2-40B4-BE49-F238E27FC236}">
                <a16:creationId xmlns:a16="http://schemas.microsoft.com/office/drawing/2014/main" id="{0278FDC3-A5C0-43F6-B97C-15FF2F009D75}"/>
              </a:ext>
            </a:extLst>
          </p:cNvPr>
          <p:cNvSpPr>
            <a:spLocks noGrp="1"/>
          </p:cNvSpPr>
          <p:nvPr>
            <p:ph type="subTitle" idx="1"/>
          </p:nvPr>
        </p:nvSpPr>
        <p:spPr/>
        <p:txBody>
          <a:bodyPr/>
          <a:lstStyle/>
          <a:p>
            <a:r>
              <a:rPr lang="en-US" dirty="0"/>
              <a:t>						Mrs. D.K. </a:t>
            </a:r>
            <a:r>
              <a:rPr lang="en-US" dirty="0" err="1"/>
              <a:t>Magdum</a:t>
            </a:r>
            <a:endParaRPr lang="en-US" dirty="0"/>
          </a:p>
          <a:p>
            <a:endParaRPr lang="en-US" dirty="0"/>
          </a:p>
        </p:txBody>
      </p:sp>
    </p:spTree>
    <p:extLst>
      <p:ext uri="{BB962C8B-B14F-4D97-AF65-F5344CB8AC3E}">
        <p14:creationId xmlns:p14="http://schemas.microsoft.com/office/powerpoint/2010/main" val="2611072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91483-0D10-4573-A8AC-8EC4107AE18D}"/>
              </a:ext>
            </a:extLst>
          </p:cNvPr>
          <p:cNvSpPr>
            <a:spLocks noGrp="1"/>
          </p:cNvSpPr>
          <p:nvPr>
            <p:ph type="title"/>
          </p:nvPr>
        </p:nvSpPr>
        <p:spPr>
          <a:xfrm>
            <a:off x="838200" y="365126"/>
            <a:ext cx="10515600" cy="679904"/>
          </a:xfrm>
        </p:spPr>
        <p:txBody>
          <a:bodyPr>
            <a:normAutofit/>
          </a:bodyPr>
          <a:lstStyle/>
          <a:p>
            <a:r>
              <a:rPr lang="en-US" dirty="0"/>
              <a:t>IOT Architecture</a:t>
            </a:r>
          </a:p>
        </p:txBody>
      </p:sp>
      <p:pic>
        <p:nvPicPr>
          <p:cNvPr id="5" name="Content Placeholder 4">
            <a:extLst>
              <a:ext uri="{FF2B5EF4-FFF2-40B4-BE49-F238E27FC236}">
                <a16:creationId xmlns:a16="http://schemas.microsoft.com/office/drawing/2014/main" id="{9BC399CA-1EFD-4E64-9036-4948FE4F0C37}"/>
              </a:ext>
            </a:extLst>
          </p:cNvPr>
          <p:cNvPicPr>
            <a:picLocks noGrp="1" noChangeAspect="1"/>
          </p:cNvPicPr>
          <p:nvPr>
            <p:ph idx="1"/>
          </p:nvPr>
        </p:nvPicPr>
        <p:blipFill>
          <a:blip r:embed="rId2"/>
          <a:stretch>
            <a:fillRect/>
          </a:stretch>
        </p:blipFill>
        <p:spPr>
          <a:xfrm>
            <a:off x="317696" y="1222454"/>
            <a:ext cx="9655712" cy="4685977"/>
          </a:xfrm>
        </p:spPr>
      </p:pic>
    </p:spTree>
    <p:extLst>
      <p:ext uri="{BB962C8B-B14F-4D97-AF65-F5344CB8AC3E}">
        <p14:creationId xmlns:p14="http://schemas.microsoft.com/office/powerpoint/2010/main" val="2230810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5E2B5-F6B7-4107-88DE-C3EB76AD5341}"/>
              </a:ext>
            </a:extLst>
          </p:cNvPr>
          <p:cNvSpPr>
            <a:spLocks noGrp="1"/>
          </p:cNvSpPr>
          <p:nvPr>
            <p:ph type="title"/>
          </p:nvPr>
        </p:nvSpPr>
        <p:spPr/>
        <p:txBody>
          <a:bodyPr/>
          <a:lstStyle/>
          <a:p>
            <a:r>
              <a:rPr lang="en-US" dirty="0"/>
              <a:t>Stage 1 - Sensors</a:t>
            </a:r>
          </a:p>
        </p:txBody>
      </p:sp>
      <p:pic>
        <p:nvPicPr>
          <p:cNvPr id="8" name="Content Placeholder 7">
            <a:extLst>
              <a:ext uri="{FF2B5EF4-FFF2-40B4-BE49-F238E27FC236}">
                <a16:creationId xmlns:a16="http://schemas.microsoft.com/office/drawing/2014/main" id="{DDECDCB2-74B2-4598-8933-1940E35A2841}"/>
              </a:ext>
            </a:extLst>
          </p:cNvPr>
          <p:cNvPicPr>
            <a:picLocks noGrp="1" noChangeAspect="1"/>
          </p:cNvPicPr>
          <p:nvPr>
            <p:ph sz="half" idx="1"/>
          </p:nvPr>
        </p:nvPicPr>
        <p:blipFill>
          <a:blip r:embed="rId2"/>
          <a:stretch>
            <a:fillRect/>
          </a:stretch>
        </p:blipFill>
        <p:spPr>
          <a:xfrm>
            <a:off x="677863" y="1930400"/>
            <a:ext cx="4183062" cy="3922715"/>
          </a:xfrm>
        </p:spPr>
      </p:pic>
      <p:pic>
        <p:nvPicPr>
          <p:cNvPr id="6" name="Content Placeholder 5">
            <a:extLst>
              <a:ext uri="{FF2B5EF4-FFF2-40B4-BE49-F238E27FC236}">
                <a16:creationId xmlns:a16="http://schemas.microsoft.com/office/drawing/2014/main" id="{F80612AF-6061-46ED-858F-FDDFAA235311}"/>
              </a:ext>
            </a:extLst>
          </p:cNvPr>
          <p:cNvPicPr>
            <a:picLocks noGrp="1" noChangeAspect="1"/>
          </p:cNvPicPr>
          <p:nvPr>
            <p:ph sz="half" idx="2"/>
          </p:nvPr>
        </p:nvPicPr>
        <p:blipFill>
          <a:blip r:embed="rId3"/>
          <a:stretch>
            <a:fillRect/>
          </a:stretch>
        </p:blipFill>
        <p:spPr>
          <a:xfrm>
            <a:off x="5089525" y="2222695"/>
            <a:ext cx="4184650" cy="3630420"/>
          </a:xfrm>
        </p:spPr>
      </p:pic>
    </p:spTree>
    <p:extLst>
      <p:ext uri="{BB962C8B-B14F-4D97-AF65-F5344CB8AC3E}">
        <p14:creationId xmlns:p14="http://schemas.microsoft.com/office/powerpoint/2010/main" val="4140530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445D4-0678-4787-8C0D-38D6B4C3D4BC}"/>
              </a:ext>
            </a:extLst>
          </p:cNvPr>
          <p:cNvSpPr>
            <a:spLocks noGrp="1"/>
          </p:cNvSpPr>
          <p:nvPr>
            <p:ph type="title"/>
          </p:nvPr>
        </p:nvSpPr>
        <p:spPr/>
        <p:txBody>
          <a:bodyPr/>
          <a:lstStyle/>
          <a:p>
            <a:r>
              <a:rPr lang="en-US" dirty="0"/>
              <a:t>Stage 2 – Internet Gateways</a:t>
            </a:r>
          </a:p>
        </p:txBody>
      </p:sp>
      <p:pic>
        <p:nvPicPr>
          <p:cNvPr id="8" name="Content Placeholder 7">
            <a:extLst>
              <a:ext uri="{FF2B5EF4-FFF2-40B4-BE49-F238E27FC236}">
                <a16:creationId xmlns:a16="http://schemas.microsoft.com/office/drawing/2014/main" id="{040D9EA8-6C83-48BF-A070-CCBE9BB15288}"/>
              </a:ext>
            </a:extLst>
          </p:cNvPr>
          <p:cNvPicPr>
            <a:picLocks noGrp="1" noChangeAspect="1"/>
          </p:cNvPicPr>
          <p:nvPr>
            <p:ph sz="half" idx="1"/>
          </p:nvPr>
        </p:nvPicPr>
        <p:blipFill>
          <a:blip r:embed="rId2"/>
          <a:stretch>
            <a:fillRect/>
          </a:stretch>
        </p:blipFill>
        <p:spPr>
          <a:xfrm>
            <a:off x="677863" y="1930400"/>
            <a:ext cx="4183062" cy="4062437"/>
          </a:xfrm>
        </p:spPr>
      </p:pic>
      <p:pic>
        <p:nvPicPr>
          <p:cNvPr id="6" name="Content Placeholder 5">
            <a:extLst>
              <a:ext uri="{FF2B5EF4-FFF2-40B4-BE49-F238E27FC236}">
                <a16:creationId xmlns:a16="http://schemas.microsoft.com/office/drawing/2014/main" id="{1E47048A-3264-4483-8B4D-E33961A6006B}"/>
              </a:ext>
            </a:extLst>
          </p:cNvPr>
          <p:cNvPicPr>
            <a:picLocks noGrp="1" noChangeAspect="1"/>
          </p:cNvPicPr>
          <p:nvPr>
            <p:ph sz="half" idx="2"/>
          </p:nvPr>
        </p:nvPicPr>
        <p:blipFill>
          <a:blip r:embed="rId3"/>
          <a:stretch>
            <a:fillRect/>
          </a:stretch>
        </p:blipFill>
        <p:spPr>
          <a:xfrm>
            <a:off x="5089525" y="1930401"/>
            <a:ext cx="4184650" cy="4062436"/>
          </a:xfrm>
        </p:spPr>
      </p:pic>
    </p:spTree>
    <p:extLst>
      <p:ext uri="{BB962C8B-B14F-4D97-AF65-F5344CB8AC3E}">
        <p14:creationId xmlns:p14="http://schemas.microsoft.com/office/powerpoint/2010/main" val="1332991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27C44-FD10-47E8-BCFE-EF1181B71150}"/>
              </a:ext>
            </a:extLst>
          </p:cNvPr>
          <p:cNvSpPr>
            <a:spLocks noGrp="1"/>
          </p:cNvSpPr>
          <p:nvPr>
            <p:ph type="title"/>
          </p:nvPr>
        </p:nvSpPr>
        <p:spPr>
          <a:xfrm>
            <a:off x="838200" y="365125"/>
            <a:ext cx="10515600" cy="493291"/>
          </a:xfrm>
        </p:spPr>
        <p:txBody>
          <a:bodyPr>
            <a:normAutofit fontScale="90000"/>
          </a:bodyPr>
          <a:lstStyle/>
          <a:p>
            <a:r>
              <a:rPr lang="en-US" dirty="0"/>
              <a:t>Basic Architecture</a:t>
            </a:r>
          </a:p>
        </p:txBody>
      </p:sp>
      <p:pic>
        <p:nvPicPr>
          <p:cNvPr id="5" name="Content Placeholder 4">
            <a:extLst>
              <a:ext uri="{FF2B5EF4-FFF2-40B4-BE49-F238E27FC236}">
                <a16:creationId xmlns:a16="http://schemas.microsoft.com/office/drawing/2014/main" id="{34795556-3678-425B-B81C-6C741D1D056C}"/>
              </a:ext>
            </a:extLst>
          </p:cNvPr>
          <p:cNvPicPr>
            <a:picLocks noGrp="1" noChangeAspect="1"/>
          </p:cNvPicPr>
          <p:nvPr>
            <p:ph idx="1"/>
          </p:nvPr>
        </p:nvPicPr>
        <p:blipFill>
          <a:blip r:embed="rId2"/>
          <a:stretch>
            <a:fillRect/>
          </a:stretch>
        </p:blipFill>
        <p:spPr>
          <a:xfrm>
            <a:off x="374479" y="1202419"/>
            <a:ext cx="9249466" cy="4973298"/>
          </a:xfrm>
        </p:spPr>
      </p:pic>
    </p:spTree>
    <p:extLst>
      <p:ext uri="{BB962C8B-B14F-4D97-AF65-F5344CB8AC3E}">
        <p14:creationId xmlns:p14="http://schemas.microsoft.com/office/powerpoint/2010/main" val="2269598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048F7-24B5-459E-AFED-7F078DF03424}"/>
              </a:ext>
            </a:extLst>
          </p:cNvPr>
          <p:cNvSpPr>
            <a:spLocks noGrp="1"/>
          </p:cNvSpPr>
          <p:nvPr>
            <p:ph type="title"/>
          </p:nvPr>
        </p:nvSpPr>
        <p:spPr>
          <a:xfrm>
            <a:off x="838200" y="365125"/>
            <a:ext cx="10515600" cy="605259"/>
          </a:xfrm>
        </p:spPr>
        <p:txBody>
          <a:bodyPr>
            <a:normAutofit fontScale="90000"/>
          </a:bodyPr>
          <a:lstStyle/>
          <a:p>
            <a:r>
              <a:rPr lang="en-US" dirty="0"/>
              <a:t>5 Layer Architecture</a:t>
            </a:r>
          </a:p>
        </p:txBody>
      </p:sp>
      <p:pic>
        <p:nvPicPr>
          <p:cNvPr id="5" name="Content Placeholder 4">
            <a:extLst>
              <a:ext uri="{FF2B5EF4-FFF2-40B4-BE49-F238E27FC236}">
                <a16:creationId xmlns:a16="http://schemas.microsoft.com/office/drawing/2014/main" id="{17827EC4-3DC7-4F67-833E-FCDE1C6A9697}"/>
              </a:ext>
            </a:extLst>
          </p:cNvPr>
          <p:cNvPicPr>
            <a:picLocks noGrp="1" noChangeAspect="1"/>
          </p:cNvPicPr>
          <p:nvPr>
            <p:ph idx="1"/>
          </p:nvPr>
        </p:nvPicPr>
        <p:blipFill>
          <a:blip r:embed="rId2"/>
          <a:stretch>
            <a:fillRect/>
          </a:stretch>
        </p:blipFill>
        <p:spPr>
          <a:xfrm>
            <a:off x="306044" y="1273556"/>
            <a:ext cx="9497537" cy="4677078"/>
          </a:xfrm>
        </p:spPr>
      </p:pic>
    </p:spTree>
    <p:extLst>
      <p:ext uri="{BB962C8B-B14F-4D97-AF65-F5344CB8AC3E}">
        <p14:creationId xmlns:p14="http://schemas.microsoft.com/office/powerpoint/2010/main" val="2620858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7586B-218E-4693-9728-069BB4F5AA24}"/>
              </a:ext>
            </a:extLst>
          </p:cNvPr>
          <p:cNvSpPr>
            <a:spLocks noGrp="1"/>
          </p:cNvSpPr>
          <p:nvPr>
            <p:ph type="title"/>
          </p:nvPr>
        </p:nvSpPr>
        <p:spPr>
          <a:xfrm>
            <a:off x="677334" y="609600"/>
            <a:ext cx="8596668" cy="757287"/>
          </a:xfrm>
        </p:spPr>
        <p:txBody>
          <a:bodyPr/>
          <a:lstStyle/>
          <a:p>
            <a:r>
              <a:rPr lang="en-US" dirty="0"/>
              <a:t>Physical design of IOT</a:t>
            </a:r>
          </a:p>
        </p:txBody>
      </p:sp>
      <p:pic>
        <p:nvPicPr>
          <p:cNvPr id="3" name="Picture 2">
            <a:extLst>
              <a:ext uri="{FF2B5EF4-FFF2-40B4-BE49-F238E27FC236}">
                <a16:creationId xmlns:a16="http://schemas.microsoft.com/office/drawing/2014/main" id="{59B724C1-9264-40F3-85FA-0995D91E9360}"/>
              </a:ext>
            </a:extLst>
          </p:cNvPr>
          <p:cNvPicPr>
            <a:picLocks noChangeAspect="1"/>
          </p:cNvPicPr>
          <p:nvPr/>
        </p:nvPicPr>
        <p:blipFill>
          <a:blip r:embed="rId2"/>
          <a:stretch>
            <a:fillRect/>
          </a:stretch>
        </p:blipFill>
        <p:spPr>
          <a:xfrm>
            <a:off x="904974" y="1531168"/>
            <a:ext cx="8050490" cy="4717232"/>
          </a:xfrm>
          <a:prstGeom prst="rect">
            <a:avLst/>
          </a:prstGeom>
        </p:spPr>
      </p:pic>
    </p:spTree>
    <p:extLst>
      <p:ext uri="{BB962C8B-B14F-4D97-AF65-F5344CB8AC3E}">
        <p14:creationId xmlns:p14="http://schemas.microsoft.com/office/powerpoint/2010/main" val="2113959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A3C2B-6170-4D41-A857-0A233F927D98}"/>
              </a:ext>
            </a:extLst>
          </p:cNvPr>
          <p:cNvSpPr>
            <a:spLocks noGrp="1"/>
          </p:cNvSpPr>
          <p:nvPr>
            <p:ph type="title"/>
          </p:nvPr>
        </p:nvSpPr>
        <p:spPr/>
        <p:txBody>
          <a:bodyPr/>
          <a:lstStyle/>
          <a:p>
            <a:r>
              <a:rPr lang="en-US" dirty="0"/>
              <a:t>Physical Design of IOT</a:t>
            </a:r>
          </a:p>
        </p:txBody>
      </p:sp>
      <p:graphicFrame>
        <p:nvGraphicFramePr>
          <p:cNvPr id="4" name="Content Placeholder 3">
            <a:extLst>
              <a:ext uri="{FF2B5EF4-FFF2-40B4-BE49-F238E27FC236}">
                <a16:creationId xmlns:a16="http://schemas.microsoft.com/office/drawing/2014/main" id="{D0F8B635-15A0-45BF-8733-A53694AB1509}"/>
              </a:ext>
            </a:extLst>
          </p:cNvPr>
          <p:cNvGraphicFramePr>
            <a:graphicFrameLocks noGrp="1"/>
          </p:cNvGraphicFramePr>
          <p:nvPr>
            <p:ph idx="1"/>
            <p:extLst>
              <p:ext uri="{D42A27DB-BD31-4B8C-83A1-F6EECF244321}">
                <p14:modId xmlns:p14="http://schemas.microsoft.com/office/powerpoint/2010/main" val="1624961591"/>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788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4D5BF-230B-40E1-99A4-64B13DF2CF3C}"/>
              </a:ext>
            </a:extLst>
          </p:cNvPr>
          <p:cNvSpPr>
            <a:spLocks noGrp="1"/>
          </p:cNvSpPr>
          <p:nvPr>
            <p:ph type="title"/>
          </p:nvPr>
        </p:nvSpPr>
        <p:spPr/>
        <p:txBody>
          <a:bodyPr/>
          <a:lstStyle/>
          <a:p>
            <a:r>
              <a:rPr lang="en-US" dirty="0"/>
              <a:t>continued</a:t>
            </a:r>
          </a:p>
        </p:txBody>
      </p:sp>
      <p:graphicFrame>
        <p:nvGraphicFramePr>
          <p:cNvPr id="4" name="Content Placeholder 3">
            <a:extLst>
              <a:ext uri="{FF2B5EF4-FFF2-40B4-BE49-F238E27FC236}">
                <a16:creationId xmlns:a16="http://schemas.microsoft.com/office/drawing/2014/main" id="{88588B27-0687-4D7D-B6F5-A0F0397A291E}"/>
              </a:ext>
            </a:extLst>
          </p:cNvPr>
          <p:cNvGraphicFramePr>
            <a:graphicFrameLocks noGrp="1"/>
          </p:cNvGraphicFramePr>
          <p:nvPr>
            <p:ph idx="1"/>
            <p:extLst>
              <p:ext uri="{D42A27DB-BD31-4B8C-83A1-F6EECF244321}">
                <p14:modId xmlns:p14="http://schemas.microsoft.com/office/powerpoint/2010/main" val="2982284391"/>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1491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23477-65A0-4AFB-AA58-D1327CECCA24}"/>
              </a:ext>
            </a:extLst>
          </p:cNvPr>
          <p:cNvSpPr>
            <a:spLocks noGrp="1"/>
          </p:cNvSpPr>
          <p:nvPr>
            <p:ph type="title"/>
          </p:nvPr>
        </p:nvSpPr>
        <p:spPr/>
        <p:txBody>
          <a:bodyPr/>
          <a:lstStyle/>
          <a:p>
            <a:r>
              <a:rPr lang="en-US" dirty="0"/>
              <a:t>Layers of IOT</a:t>
            </a:r>
          </a:p>
        </p:txBody>
      </p:sp>
      <p:sp>
        <p:nvSpPr>
          <p:cNvPr id="3" name="Content Placeholder 2">
            <a:extLst>
              <a:ext uri="{FF2B5EF4-FFF2-40B4-BE49-F238E27FC236}">
                <a16:creationId xmlns:a16="http://schemas.microsoft.com/office/drawing/2014/main" id="{69391808-20CA-41AC-8E10-FF105D8B7055}"/>
              </a:ext>
            </a:extLst>
          </p:cNvPr>
          <p:cNvSpPr>
            <a:spLocks noGrp="1"/>
          </p:cNvSpPr>
          <p:nvPr>
            <p:ph idx="1"/>
          </p:nvPr>
        </p:nvSpPr>
        <p:spPr/>
        <p:txBody>
          <a:bodyPr>
            <a:normAutofit/>
          </a:bodyPr>
          <a:lstStyle/>
          <a:p>
            <a:pPr marL="0" indent="0">
              <a:buNone/>
            </a:pPr>
            <a:r>
              <a:rPr lang="en-US" dirty="0"/>
              <a:t>Link Layer: </a:t>
            </a:r>
          </a:p>
          <a:p>
            <a:r>
              <a:rPr lang="en-US" dirty="0"/>
              <a:t>Determines how the data is physically sent over the networks physical layer or medium(copper wire, coaxial  cable or radio waves)</a:t>
            </a:r>
          </a:p>
          <a:p>
            <a:r>
              <a:rPr lang="en-US" dirty="0"/>
              <a:t>Determines how the packet are coded and </a:t>
            </a:r>
            <a:r>
              <a:rPr lang="en-US" dirty="0" err="1"/>
              <a:t>signalled</a:t>
            </a:r>
            <a:r>
              <a:rPr lang="en-US" dirty="0"/>
              <a:t> by the hardware device over the medium</a:t>
            </a:r>
          </a:p>
          <a:p>
            <a:pPr lvl="0"/>
            <a:r>
              <a:rPr lang="en-US" dirty="0"/>
              <a:t>802.11 – </a:t>
            </a:r>
            <a:r>
              <a:rPr lang="en-US" dirty="0" err="1"/>
              <a:t>Wifi</a:t>
            </a:r>
            <a:r>
              <a:rPr lang="en-US" dirty="0"/>
              <a:t> – collection of wireless local area network communication standards</a:t>
            </a:r>
          </a:p>
          <a:p>
            <a:pPr lvl="0"/>
            <a:r>
              <a:rPr lang="en-US" dirty="0"/>
              <a:t>802.16 – </a:t>
            </a:r>
            <a:r>
              <a:rPr lang="en-US" dirty="0" err="1"/>
              <a:t>WiMax</a:t>
            </a:r>
            <a:r>
              <a:rPr lang="en-US" dirty="0"/>
              <a:t> - collection of wireless broadband standards</a:t>
            </a:r>
          </a:p>
          <a:p>
            <a:pPr lvl="0"/>
            <a:r>
              <a:rPr lang="en-US" dirty="0"/>
              <a:t>2G/ 3G/ 4G – Mobile Communication</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655260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2CE1-A145-44E9-AD0D-7581E48A471B}"/>
              </a:ext>
            </a:extLst>
          </p:cNvPr>
          <p:cNvSpPr>
            <a:spLocks noGrp="1"/>
          </p:cNvSpPr>
          <p:nvPr>
            <p:ph type="title"/>
          </p:nvPr>
        </p:nvSpPr>
        <p:spPr>
          <a:xfrm>
            <a:off x="838200" y="365126"/>
            <a:ext cx="10515600" cy="679904"/>
          </a:xfrm>
        </p:spPr>
        <p:txBody>
          <a:bodyPr>
            <a:normAutofit/>
          </a:bodyPr>
          <a:lstStyle/>
          <a:p>
            <a:r>
              <a:rPr lang="en-US" dirty="0"/>
              <a:t>continued</a:t>
            </a:r>
          </a:p>
        </p:txBody>
      </p:sp>
      <p:sp>
        <p:nvSpPr>
          <p:cNvPr id="3" name="Content Placeholder 2">
            <a:extLst>
              <a:ext uri="{FF2B5EF4-FFF2-40B4-BE49-F238E27FC236}">
                <a16:creationId xmlns:a16="http://schemas.microsoft.com/office/drawing/2014/main" id="{1969E1AF-5F47-475E-9BEC-C1F5CA13705A}"/>
              </a:ext>
            </a:extLst>
          </p:cNvPr>
          <p:cNvSpPr>
            <a:spLocks noGrp="1"/>
          </p:cNvSpPr>
          <p:nvPr>
            <p:ph idx="1"/>
          </p:nvPr>
        </p:nvSpPr>
        <p:spPr>
          <a:xfrm>
            <a:off x="838200" y="1336431"/>
            <a:ext cx="8741898" cy="4840532"/>
          </a:xfrm>
        </p:spPr>
        <p:txBody>
          <a:bodyPr/>
          <a:lstStyle/>
          <a:p>
            <a:pPr marL="0" indent="0">
              <a:buNone/>
            </a:pPr>
            <a:r>
              <a:rPr lang="en-US" dirty="0"/>
              <a:t>Network Layer:</a:t>
            </a:r>
          </a:p>
          <a:p>
            <a:r>
              <a:rPr lang="en-US" dirty="0"/>
              <a:t>Are responsible for sending of IP datagrams from the source network to the destination network</a:t>
            </a:r>
          </a:p>
          <a:p>
            <a:r>
              <a:rPr lang="en-US" dirty="0"/>
              <a:t>This layer performs the host addressing and packet routing</a:t>
            </a:r>
          </a:p>
          <a:p>
            <a:r>
              <a:rPr lang="en-US" dirty="0"/>
              <a:t>The datagram contains the source and destination addresses which are used to route them from the source to destination  across multiple networks</a:t>
            </a:r>
          </a:p>
          <a:p>
            <a:r>
              <a:rPr lang="en-US" dirty="0"/>
              <a:t>IPv4</a:t>
            </a:r>
          </a:p>
          <a:p>
            <a:r>
              <a:rPr lang="en-US" dirty="0"/>
              <a:t>IPv6</a:t>
            </a:r>
          </a:p>
          <a:p>
            <a:r>
              <a:rPr lang="en-US" dirty="0"/>
              <a:t>6LoWPAN</a:t>
            </a:r>
          </a:p>
        </p:txBody>
      </p:sp>
    </p:spTree>
    <p:extLst>
      <p:ext uri="{BB962C8B-B14F-4D97-AF65-F5344CB8AC3E}">
        <p14:creationId xmlns:p14="http://schemas.microsoft.com/office/powerpoint/2010/main" val="2141184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06259-4B94-4733-B746-E10477802A93}"/>
              </a:ext>
            </a:extLst>
          </p:cNvPr>
          <p:cNvSpPr>
            <a:spLocks noGrp="1"/>
          </p:cNvSpPr>
          <p:nvPr>
            <p:ph type="title"/>
          </p:nvPr>
        </p:nvSpPr>
        <p:spPr/>
        <p:txBody>
          <a:bodyPr/>
          <a:lstStyle/>
          <a:p>
            <a:r>
              <a:rPr lang="en-US" dirty="0"/>
              <a:t>Basic definition of IOT</a:t>
            </a:r>
          </a:p>
        </p:txBody>
      </p:sp>
      <p:sp>
        <p:nvSpPr>
          <p:cNvPr id="3" name="Content Placeholder 2">
            <a:extLst>
              <a:ext uri="{FF2B5EF4-FFF2-40B4-BE49-F238E27FC236}">
                <a16:creationId xmlns:a16="http://schemas.microsoft.com/office/drawing/2014/main" id="{959FADC2-71B1-4BE2-BEA8-1B330959511D}"/>
              </a:ext>
            </a:extLst>
          </p:cNvPr>
          <p:cNvSpPr>
            <a:spLocks noGrp="1"/>
          </p:cNvSpPr>
          <p:nvPr>
            <p:ph idx="1"/>
          </p:nvPr>
        </p:nvSpPr>
        <p:spPr>
          <a:xfrm>
            <a:off x="677334" y="1617785"/>
            <a:ext cx="8596668" cy="4423577"/>
          </a:xfrm>
        </p:spPr>
        <p:txBody>
          <a:bodyPr>
            <a:normAutofit/>
          </a:bodyPr>
          <a:lstStyle/>
          <a:p>
            <a:r>
              <a:rPr lang="en-US" dirty="0">
                <a:latin typeface="Arial" panose="020B0604020202020204" pitchFamily="34" charset="0"/>
                <a:cs typeface="Arial" panose="020B0604020202020204" pitchFamily="34" charset="0"/>
              </a:rPr>
              <a:t>Internet technology connecting devices, machines and tools to the internet by means of wireless technologies</a:t>
            </a:r>
          </a:p>
          <a:p>
            <a:r>
              <a:rPr lang="en-US" dirty="0">
                <a:latin typeface="Arial" panose="020B0604020202020204" pitchFamily="34" charset="0"/>
                <a:cs typeface="Arial" panose="020B0604020202020204" pitchFamily="34" charset="0"/>
              </a:rPr>
              <a:t>Unification of technologies such as low power embedded systems, cloud computing, big data, machine learning and networking</a:t>
            </a:r>
          </a:p>
          <a:p>
            <a:r>
              <a:rPr lang="en-US" dirty="0">
                <a:latin typeface="Arial" panose="020B0604020202020204" pitchFamily="34" charset="0"/>
                <a:cs typeface="Arial" panose="020B0604020202020204" pitchFamily="34" charset="0"/>
              </a:rPr>
              <a:t>IOT is a network of physical objects that contain embedded technology to communicate and sense or interact with their internal states or the external environment </a:t>
            </a:r>
          </a:p>
          <a:p>
            <a:r>
              <a:rPr lang="en-US" dirty="0">
                <a:latin typeface="Arial" panose="020B0604020202020204" pitchFamily="34" charset="0"/>
                <a:cs typeface="Arial" panose="020B0604020202020204" pitchFamily="34" charset="0"/>
              </a:rPr>
              <a:t> Internet of things (IOT) is a network of physical objects. </a:t>
            </a:r>
          </a:p>
          <a:p>
            <a:r>
              <a:rPr lang="en-US" dirty="0">
                <a:latin typeface="Arial" panose="020B0604020202020204" pitchFamily="34" charset="0"/>
                <a:cs typeface="Arial" panose="020B0604020202020204" pitchFamily="34" charset="0"/>
              </a:rPr>
              <a:t>A dynamic global network infrastructure with self- configuring capabilities based on standard and interoperable communication protocols where physical and virtual things have identities, physical attributes and use intelligent interfaces and communicate data associated with users and their environments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275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04334-3166-4CF8-8C33-9910798D4F75}"/>
              </a:ext>
            </a:extLst>
          </p:cNvPr>
          <p:cNvSpPr>
            <a:spLocks noGrp="1"/>
          </p:cNvSpPr>
          <p:nvPr>
            <p:ph type="title"/>
          </p:nvPr>
        </p:nvSpPr>
        <p:spPr>
          <a:xfrm>
            <a:off x="838200" y="365125"/>
            <a:ext cx="10515600" cy="577267"/>
          </a:xfrm>
        </p:spPr>
        <p:txBody>
          <a:bodyPr>
            <a:normAutofit fontScale="90000"/>
          </a:bodyPr>
          <a:lstStyle/>
          <a:p>
            <a:r>
              <a:rPr lang="en-US" dirty="0"/>
              <a:t>continued</a:t>
            </a:r>
          </a:p>
        </p:txBody>
      </p:sp>
      <p:sp>
        <p:nvSpPr>
          <p:cNvPr id="3" name="Content Placeholder 2">
            <a:extLst>
              <a:ext uri="{FF2B5EF4-FFF2-40B4-BE49-F238E27FC236}">
                <a16:creationId xmlns:a16="http://schemas.microsoft.com/office/drawing/2014/main" id="{179CEC92-DD44-44C6-A2D6-EE403F0797CC}"/>
              </a:ext>
            </a:extLst>
          </p:cNvPr>
          <p:cNvSpPr>
            <a:spLocks noGrp="1"/>
          </p:cNvSpPr>
          <p:nvPr>
            <p:ph idx="1"/>
          </p:nvPr>
        </p:nvSpPr>
        <p:spPr>
          <a:xfrm>
            <a:off x="838200" y="1378634"/>
            <a:ext cx="8643425" cy="4798329"/>
          </a:xfrm>
        </p:spPr>
        <p:txBody>
          <a:bodyPr/>
          <a:lstStyle/>
          <a:p>
            <a:pPr marL="0" indent="0">
              <a:buNone/>
            </a:pPr>
            <a:r>
              <a:rPr lang="en-US" dirty="0"/>
              <a:t>Transport Layer</a:t>
            </a:r>
          </a:p>
          <a:p>
            <a:r>
              <a:rPr lang="en-US" dirty="0"/>
              <a:t>Provides end to end message transfer capability independent of underlying network</a:t>
            </a:r>
          </a:p>
          <a:p>
            <a:r>
              <a:rPr lang="en-US" dirty="0"/>
              <a:t>The message transfer capability  can be set up on connections, either using handshaking or without handshaking</a:t>
            </a:r>
          </a:p>
          <a:p>
            <a:r>
              <a:rPr lang="en-US" dirty="0"/>
              <a:t>TCP -  Transmission Control Protocol – used by web browser, email programs, file transfer</a:t>
            </a:r>
          </a:p>
          <a:p>
            <a:r>
              <a:rPr lang="en-US" dirty="0"/>
              <a:t>UDP - User Datagram Protocol</a:t>
            </a:r>
          </a:p>
          <a:p>
            <a:endParaRPr lang="en-US" dirty="0"/>
          </a:p>
          <a:p>
            <a:endParaRPr lang="en-US" dirty="0"/>
          </a:p>
        </p:txBody>
      </p:sp>
    </p:spTree>
    <p:extLst>
      <p:ext uri="{BB962C8B-B14F-4D97-AF65-F5344CB8AC3E}">
        <p14:creationId xmlns:p14="http://schemas.microsoft.com/office/powerpoint/2010/main" val="4008649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DD322-48A1-4B9D-A85C-F6A4E5BC62CF}"/>
              </a:ext>
            </a:extLst>
          </p:cNvPr>
          <p:cNvSpPr>
            <a:spLocks noGrp="1"/>
          </p:cNvSpPr>
          <p:nvPr>
            <p:ph type="title"/>
          </p:nvPr>
        </p:nvSpPr>
        <p:spPr>
          <a:xfrm>
            <a:off x="838200" y="365126"/>
            <a:ext cx="10515600" cy="661242"/>
          </a:xfrm>
        </p:spPr>
        <p:txBody>
          <a:bodyPr>
            <a:normAutofit/>
          </a:bodyPr>
          <a:lstStyle/>
          <a:p>
            <a:r>
              <a:rPr lang="en-US" dirty="0"/>
              <a:t>continued</a:t>
            </a:r>
          </a:p>
        </p:txBody>
      </p:sp>
      <p:sp>
        <p:nvSpPr>
          <p:cNvPr id="3" name="Content Placeholder 2">
            <a:extLst>
              <a:ext uri="{FF2B5EF4-FFF2-40B4-BE49-F238E27FC236}">
                <a16:creationId xmlns:a16="http://schemas.microsoft.com/office/drawing/2014/main" id="{383A193F-AB28-4880-90C9-70DB6B7E449B}"/>
              </a:ext>
            </a:extLst>
          </p:cNvPr>
          <p:cNvSpPr>
            <a:spLocks noGrp="1"/>
          </p:cNvSpPr>
          <p:nvPr>
            <p:ph idx="1"/>
          </p:nvPr>
        </p:nvSpPr>
        <p:spPr>
          <a:xfrm>
            <a:off x="838200" y="1420837"/>
            <a:ext cx="8826305" cy="4756126"/>
          </a:xfrm>
        </p:spPr>
        <p:txBody>
          <a:bodyPr/>
          <a:lstStyle/>
          <a:p>
            <a:pPr marL="0" indent="0">
              <a:buNone/>
            </a:pPr>
            <a:r>
              <a:rPr lang="en-US" dirty="0"/>
              <a:t>Application Layer:</a:t>
            </a:r>
          </a:p>
          <a:p>
            <a:r>
              <a:rPr lang="en-US" dirty="0"/>
              <a:t>Defines how the applications interface with the lower layer protocols to send the data over the network.</a:t>
            </a:r>
          </a:p>
          <a:p>
            <a:r>
              <a:rPr lang="en-US" dirty="0"/>
              <a:t>Enables process to process connections using ports</a:t>
            </a:r>
          </a:p>
          <a:p>
            <a:pPr marL="0" indent="0">
              <a:buNone/>
            </a:pPr>
            <a:r>
              <a:rPr lang="en-US" dirty="0"/>
              <a:t>HTPP – Hypertext Transfer Protocol that forms the foundation of the</a:t>
            </a:r>
          </a:p>
          <a:p>
            <a:pPr marL="0" indent="0">
              <a:buNone/>
            </a:pPr>
            <a:r>
              <a:rPr lang="en-US" dirty="0"/>
              <a:t>	 world wide web</a:t>
            </a:r>
          </a:p>
          <a:p>
            <a:pPr marL="0" indent="0">
              <a:buNone/>
            </a:pPr>
            <a:r>
              <a:rPr lang="en-US" dirty="0" err="1"/>
              <a:t>CoAP</a:t>
            </a:r>
            <a:r>
              <a:rPr lang="en-US" dirty="0"/>
              <a:t> – constrained Application Protocol for M2M applications</a:t>
            </a:r>
          </a:p>
          <a:p>
            <a:pPr marL="0" indent="0">
              <a:buNone/>
            </a:pPr>
            <a:r>
              <a:rPr lang="en-US" dirty="0"/>
              <a:t>MQTT – Message Queue Telemetry Transport which is messaging</a:t>
            </a:r>
          </a:p>
          <a:p>
            <a:pPr marL="0" indent="0">
              <a:buNone/>
            </a:pPr>
            <a:r>
              <a:rPr lang="en-US" dirty="0"/>
              <a:t>	 protocol</a:t>
            </a:r>
          </a:p>
        </p:txBody>
      </p:sp>
    </p:spTree>
    <p:extLst>
      <p:ext uri="{BB962C8B-B14F-4D97-AF65-F5344CB8AC3E}">
        <p14:creationId xmlns:p14="http://schemas.microsoft.com/office/powerpoint/2010/main" val="3391359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5DC05-FAF5-459A-BDB4-3025075F6DEE}"/>
              </a:ext>
            </a:extLst>
          </p:cNvPr>
          <p:cNvSpPr>
            <a:spLocks noGrp="1"/>
          </p:cNvSpPr>
          <p:nvPr>
            <p:ph type="title"/>
          </p:nvPr>
        </p:nvSpPr>
        <p:spPr/>
        <p:txBody>
          <a:bodyPr/>
          <a:lstStyle/>
          <a:p>
            <a:r>
              <a:rPr lang="en-US" dirty="0"/>
              <a:t>Logical design of IOT </a:t>
            </a:r>
          </a:p>
        </p:txBody>
      </p:sp>
      <p:sp>
        <p:nvSpPr>
          <p:cNvPr id="3" name="Content Placeholder 2">
            <a:extLst>
              <a:ext uri="{FF2B5EF4-FFF2-40B4-BE49-F238E27FC236}">
                <a16:creationId xmlns:a16="http://schemas.microsoft.com/office/drawing/2014/main" id="{904004DB-3583-4DF7-BB42-24FDEBD07AC6}"/>
              </a:ext>
            </a:extLst>
          </p:cNvPr>
          <p:cNvSpPr>
            <a:spLocks noGrp="1"/>
          </p:cNvSpPr>
          <p:nvPr>
            <p:ph idx="1"/>
          </p:nvPr>
        </p:nvSpPr>
        <p:spPr/>
        <p:txBody>
          <a:bodyPr>
            <a:normAutofit/>
          </a:bodyPr>
          <a:lstStyle/>
          <a:p>
            <a:pPr marL="0" indent="0">
              <a:buNone/>
            </a:pPr>
            <a:r>
              <a:rPr lang="en-US" dirty="0"/>
              <a:t>IOT Functional Blocks:</a:t>
            </a:r>
          </a:p>
          <a:p>
            <a:pPr marL="0" indent="0">
              <a:buNone/>
            </a:pPr>
            <a:r>
              <a:rPr lang="en-US" dirty="0"/>
              <a:t>1. Device – sensing, actuation, monitoring and control functions</a:t>
            </a:r>
          </a:p>
          <a:p>
            <a:pPr marL="0" indent="0">
              <a:buNone/>
            </a:pPr>
            <a:r>
              <a:rPr lang="en-US" dirty="0"/>
              <a:t>2. Communication – Handles the communication for the IOT</a:t>
            </a:r>
          </a:p>
          <a:p>
            <a:pPr marL="0" indent="0">
              <a:buNone/>
            </a:pPr>
            <a:r>
              <a:rPr lang="en-US" dirty="0"/>
              <a:t>	Request Response / publish Subscribe</a:t>
            </a:r>
          </a:p>
          <a:p>
            <a:pPr marL="0" indent="0">
              <a:buNone/>
            </a:pPr>
            <a:r>
              <a:rPr lang="en-US" dirty="0"/>
              <a:t>3. Services – Services for device monitoring, device control services,</a:t>
            </a:r>
          </a:p>
          <a:p>
            <a:pPr marL="0" indent="0">
              <a:buNone/>
            </a:pPr>
            <a:r>
              <a:rPr lang="en-US" dirty="0"/>
              <a:t>	 data publishing services and services for device discovery</a:t>
            </a:r>
          </a:p>
          <a:p>
            <a:pPr marL="0" indent="0">
              <a:buNone/>
            </a:pPr>
            <a:r>
              <a:rPr lang="en-US" dirty="0"/>
              <a:t>4. Management -   Functions to govern the IOT system</a:t>
            </a:r>
          </a:p>
          <a:p>
            <a:pPr marL="0" indent="0">
              <a:buNone/>
            </a:pPr>
            <a:endParaRPr lang="en-US" dirty="0"/>
          </a:p>
        </p:txBody>
      </p:sp>
    </p:spTree>
    <p:extLst>
      <p:ext uri="{BB962C8B-B14F-4D97-AF65-F5344CB8AC3E}">
        <p14:creationId xmlns:p14="http://schemas.microsoft.com/office/powerpoint/2010/main" val="1049565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64686-6F24-4A09-8795-E159EFEC54A0}"/>
              </a:ext>
            </a:extLst>
          </p:cNvPr>
          <p:cNvSpPr>
            <a:spLocks noGrp="1"/>
          </p:cNvSpPr>
          <p:nvPr>
            <p:ph type="title"/>
          </p:nvPr>
        </p:nvSpPr>
        <p:spPr/>
        <p:txBody>
          <a:bodyPr/>
          <a:lstStyle/>
          <a:p>
            <a:r>
              <a:rPr lang="en-US" dirty="0"/>
              <a:t>continued</a:t>
            </a:r>
          </a:p>
        </p:txBody>
      </p:sp>
      <p:sp>
        <p:nvSpPr>
          <p:cNvPr id="3" name="Content Placeholder 2">
            <a:extLst>
              <a:ext uri="{FF2B5EF4-FFF2-40B4-BE49-F238E27FC236}">
                <a16:creationId xmlns:a16="http://schemas.microsoft.com/office/drawing/2014/main" id="{5ED6CD40-0DA9-4D30-BDC2-983DA3EF2EA1}"/>
              </a:ext>
            </a:extLst>
          </p:cNvPr>
          <p:cNvSpPr>
            <a:spLocks noGrp="1"/>
          </p:cNvSpPr>
          <p:nvPr>
            <p:ph idx="1"/>
          </p:nvPr>
        </p:nvSpPr>
        <p:spPr/>
        <p:txBody>
          <a:bodyPr/>
          <a:lstStyle/>
          <a:p>
            <a:pPr marL="0" indent="0">
              <a:buNone/>
            </a:pPr>
            <a:r>
              <a:rPr lang="en-US" dirty="0"/>
              <a:t>5. Security – Secures the IOT systems and providing functions such as </a:t>
            </a:r>
          </a:p>
          <a:p>
            <a:pPr marL="0" indent="0">
              <a:buNone/>
            </a:pPr>
            <a:r>
              <a:rPr lang="en-US" dirty="0"/>
              <a:t>	authentication, authorization, message and content integrity and 	data 	security</a:t>
            </a:r>
          </a:p>
          <a:p>
            <a:pPr marL="0" indent="0">
              <a:buNone/>
            </a:pPr>
            <a:r>
              <a:rPr lang="en-US" dirty="0"/>
              <a:t>6. Application – An interface that the users can use to control and monitor 	various aspects of the IOT systems</a:t>
            </a:r>
          </a:p>
          <a:p>
            <a:pPr marL="0" indent="0">
              <a:buNone/>
            </a:pPr>
            <a:r>
              <a:rPr lang="en-US" dirty="0"/>
              <a:t>	Also allows users to view the system status and view or analyze 	the 	processed data</a:t>
            </a:r>
          </a:p>
          <a:p>
            <a:pPr marL="0" indent="0">
              <a:buNone/>
            </a:pPr>
            <a:endParaRPr lang="en-US" dirty="0"/>
          </a:p>
        </p:txBody>
      </p:sp>
    </p:spTree>
    <p:extLst>
      <p:ext uri="{BB962C8B-B14F-4D97-AF65-F5344CB8AC3E}">
        <p14:creationId xmlns:p14="http://schemas.microsoft.com/office/powerpoint/2010/main" val="2250631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8E7EB-88AD-4330-8388-A664D09506C7}"/>
              </a:ext>
            </a:extLst>
          </p:cNvPr>
          <p:cNvSpPr>
            <a:spLocks noGrp="1"/>
          </p:cNvSpPr>
          <p:nvPr>
            <p:ph type="title"/>
          </p:nvPr>
        </p:nvSpPr>
        <p:spPr/>
        <p:txBody>
          <a:bodyPr/>
          <a:lstStyle/>
          <a:p>
            <a:r>
              <a:rPr lang="en-US" dirty="0"/>
              <a:t>Functional Blocks of IOT</a:t>
            </a:r>
          </a:p>
        </p:txBody>
      </p:sp>
      <p:sp>
        <p:nvSpPr>
          <p:cNvPr id="3" name="Rectangle 2">
            <a:extLst>
              <a:ext uri="{FF2B5EF4-FFF2-40B4-BE49-F238E27FC236}">
                <a16:creationId xmlns:a16="http://schemas.microsoft.com/office/drawing/2014/main" id="{552DFEC4-971C-4903-936D-FF69B8919778}"/>
              </a:ext>
            </a:extLst>
          </p:cNvPr>
          <p:cNvSpPr/>
          <p:nvPr/>
        </p:nvSpPr>
        <p:spPr>
          <a:xfrm>
            <a:off x="2015412" y="1690688"/>
            <a:ext cx="7511143" cy="763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Application</a:t>
            </a:r>
          </a:p>
        </p:txBody>
      </p:sp>
      <p:sp>
        <p:nvSpPr>
          <p:cNvPr id="4" name="Rectangle 3">
            <a:extLst>
              <a:ext uri="{FF2B5EF4-FFF2-40B4-BE49-F238E27FC236}">
                <a16:creationId xmlns:a16="http://schemas.microsoft.com/office/drawing/2014/main" id="{810031C9-FA44-40A7-AE65-8DDB846379B9}"/>
              </a:ext>
            </a:extLst>
          </p:cNvPr>
          <p:cNvSpPr/>
          <p:nvPr/>
        </p:nvSpPr>
        <p:spPr>
          <a:xfrm>
            <a:off x="2127380" y="2948473"/>
            <a:ext cx="1567542" cy="1707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Management</a:t>
            </a:r>
          </a:p>
        </p:txBody>
      </p:sp>
      <p:sp>
        <p:nvSpPr>
          <p:cNvPr id="5" name="Rectangle 4">
            <a:extLst>
              <a:ext uri="{FF2B5EF4-FFF2-40B4-BE49-F238E27FC236}">
                <a16:creationId xmlns:a16="http://schemas.microsoft.com/office/drawing/2014/main" id="{0E118C8F-25F5-468D-B60F-D40926146509}"/>
              </a:ext>
            </a:extLst>
          </p:cNvPr>
          <p:cNvSpPr/>
          <p:nvPr/>
        </p:nvSpPr>
        <p:spPr>
          <a:xfrm>
            <a:off x="4099249" y="2925762"/>
            <a:ext cx="3085321" cy="601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Services</a:t>
            </a:r>
          </a:p>
        </p:txBody>
      </p:sp>
      <p:sp>
        <p:nvSpPr>
          <p:cNvPr id="6" name="Rectangle 5">
            <a:extLst>
              <a:ext uri="{FF2B5EF4-FFF2-40B4-BE49-F238E27FC236}">
                <a16:creationId xmlns:a16="http://schemas.microsoft.com/office/drawing/2014/main" id="{C1547384-83E5-4BB4-92B9-996169BD5DDF}"/>
              </a:ext>
            </a:extLst>
          </p:cNvPr>
          <p:cNvSpPr/>
          <p:nvPr/>
        </p:nvSpPr>
        <p:spPr>
          <a:xfrm>
            <a:off x="4099248" y="3998782"/>
            <a:ext cx="3085321" cy="601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Communication</a:t>
            </a:r>
          </a:p>
        </p:txBody>
      </p:sp>
      <p:sp>
        <p:nvSpPr>
          <p:cNvPr id="7" name="Rectangle 6">
            <a:extLst>
              <a:ext uri="{FF2B5EF4-FFF2-40B4-BE49-F238E27FC236}">
                <a16:creationId xmlns:a16="http://schemas.microsoft.com/office/drawing/2014/main" id="{DD0A7515-59C3-4D90-8036-4EC6412422A0}"/>
              </a:ext>
            </a:extLst>
          </p:cNvPr>
          <p:cNvSpPr/>
          <p:nvPr/>
        </p:nvSpPr>
        <p:spPr>
          <a:xfrm>
            <a:off x="7959013" y="2892488"/>
            <a:ext cx="1567542" cy="1707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Security</a:t>
            </a:r>
          </a:p>
        </p:txBody>
      </p:sp>
      <p:sp>
        <p:nvSpPr>
          <p:cNvPr id="8" name="Rectangle 7">
            <a:extLst>
              <a:ext uri="{FF2B5EF4-FFF2-40B4-BE49-F238E27FC236}">
                <a16:creationId xmlns:a16="http://schemas.microsoft.com/office/drawing/2014/main" id="{CDD8B6E7-5D1F-4B59-B19B-394489DA3523}"/>
              </a:ext>
            </a:extLst>
          </p:cNvPr>
          <p:cNvSpPr/>
          <p:nvPr/>
        </p:nvSpPr>
        <p:spPr>
          <a:xfrm>
            <a:off x="2127380" y="5167312"/>
            <a:ext cx="7511143" cy="763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Device</a:t>
            </a:r>
          </a:p>
        </p:txBody>
      </p:sp>
    </p:spTree>
    <p:extLst>
      <p:ext uri="{BB962C8B-B14F-4D97-AF65-F5344CB8AC3E}">
        <p14:creationId xmlns:p14="http://schemas.microsoft.com/office/powerpoint/2010/main" val="2615521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8FE4-8025-4E7F-B4FF-CBD088953F04}"/>
              </a:ext>
            </a:extLst>
          </p:cNvPr>
          <p:cNvSpPr>
            <a:spLocks noGrp="1"/>
          </p:cNvSpPr>
          <p:nvPr>
            <p:ph type="title"/>
          </p:nvPr>
        </p:nvSpPr>
        <p:spPr>
          <a:xfrm>
            <a:off x="838200" y="365125"/>
            <a:ext cx="10515600" cy="698565"/>
          </a:xfrm>
        </p:spPr>
        <p:txBody>
          <a:bodyPr/>
          <a:lstStyle/>
          <a:p>
            <a:r>
              <a:rPr lang="en-US" dirty="0"/>
              <a:t>Generic Block diagram of IOT</a:t>
            </a:r>
          </a:p>
        </p:txBody>
      </p:sp>
      <p:pic>
        <p:nvPicPr>
          <p:cNvPr id="4" name="Picture 3">
            <a:extLst>
              <a:ext uri="{FF2B5EF4-FFF2-40B4-BE49-F238E27FC236}">
                <a16:creationId xmlns:a16="http://schemas.microsoft.com/office/drawing/2014/main" id="{A5B39D7F-F1A6-4D8B-8F39-F5FB667A1401}"/>
              </a:ext>
            </a:extLst>
          </p:cNvPr>
          <p:cNvPicPr>
            <a:picLocks noChangeAspect="1"/>
          </p:cNvPicPr>
          <p:nvPr/>
        </p:nvPicPr>
        <p:blipFill>
          <a:blip r:embed="rId2"/>
          <a:stretch>
            <a:fillRect/>
          </a:stretch>
        </p:blipFill>
        <p:spPr>
          <a:xfrm>
            <a:off x="674913" y="1491174"/>
            <a:ext cx="8802877" cy="4600137"/>
          </a:xfrm>
          <a:prstGeom prst="rect">
            <a:avLst/>
          </a:prstGeom>
        </p:spPr>
      </p:pic>
    </p:spTree>
    <p:extLst>
      <p:ext uri="{BB962C8B-B14F-4D97-AF65-F5344CB8AC3E}">
        <p14:creationId xmlns:p14="http://schemas.microsoft.com/office/powerpoint/2010/main" val="3766488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B7834-BE4A-462E-8D72-DA8B10A17A44}"/>
              </a:ext>
            </a:extLst>
          </p:cNvPr>
          <p:cNvSpPr>
            <a:spLocks noGrp="1"/>
          </p:cNvSpPr>
          <p:nvPr>
            <p:ph type="title"/>
          </p:nvPr>
        </p:nvSpPr>
        <p:spPr>
          <a:xfrm>
            <a:off x="677334" y="609600"/>
            <a:ext cx="8596668" cy="726831"/>
          </a:xfrm>
        </p:spPr>
        <p:txBody>
          <a:bodyPr/>
          <a:lstStyle/>
          <a:p>
            <a:r>
              <a:rPr lang="en-US" b="0" i="0" dirty="0">
                <a:solidFill>
                  <a:schemeClr val="tx1"/>
                </a:solidFill>
                <a:effectLst/>
                <a:latin typeface="Times New Roman" panose="02020603050405020304" pitchFamily="18" charset="0"/>
                <a:cs typeface="Times New Roman" panose="02020603050405020304" pitchFamily="18" charset="0"/>
              </a:rPr>
              <a:t>P2P (peer to peer)</a:t>
            </a:r>
            <a:endParaRPr lang="en-US" dirty="0"/>
          </a:p>
        </p:txBody>
      </p:sp>
      <p:sp>
        <p:nvSpPr>
          <p:cNvPr id="3" name="Content Placeholder 2">
            <a:extLst>
              <a:ext uri="{FF2B5EF4-FFF2-40B4-BE49-F238E27FC236}">
                <a16:creationId xmlns:a16="http://schemas.microsoft.com/office/drawing/2014/main" id="{C53313B0-9088-404F-8752-91A435A06AA5}"/>
              </a:ext>
            </a:extLst>
          </p:cNvPr>
          <p:cNvSpPr>
            <a:spLocks noGrp="1"/>
          </p:cNvSpPr>
          <p:nvPr>
            <p:ph idx="1"/>
          </p:nvPr>
        </p:nvSpPr>
        <p:spPr>
          <a:xfrm>
            <a:off x="677334" y="1336431"/>
            <a:ext cx="8596668" cy="4911969"/>
          </a:xfrm>
        </p:spPr>
        <p:txBody>
          <a:bodyPr>
            <a:normAutofit lnSpcReduction="10000"/>
          </a:bodyPr>
          <a:lstStyle/>
          <a:p>
            <a:r>
              <a:rPr lang="en-US" b="0" i="0" dirty="0">
                <a:solidFill>
                  <a:schemeClr val="tx1"/>
                </a:solidFill>
                <a:effectLst/>
                <a:latin typeface="Arial" panose="020B0604020202020204" pitchFamily="34" charset="0"/>
                <a:cs typeface="Arial" panose="020B0604020202020204" pitchFamily="34" charset="0"/>
              </a:rPr>
              <a:t>A P2P (peer to peer) connection is a direct communication infrastructure between two peers: </a:t>
            </a:r>
          </a:p>
          <a:p>
            <a:pPr lvl="1"/>
            <a:r>
              <a:rPr lang="en-US" b="0" i="0" dirty="0">
                <a:solidFill>
                  <a:schemeClr val="tx1"/>
                </a:solidFill>
                <a:effectLst/>
                <a:latin typeface="Arial" panose="020B0604020202020204" pitchFamily="34" charset="0"/>
                <a:cs typeface="Arial" panose="020B0604020202020204" pitchFamily="34" charset="0"/>
              </a:rPr>
              <a:t>a client device (such as a smartphone or a laptop) and an IoT device (such as a surveillance camera, smart door lock, alarm system, heat controller, or anything else that can connect to the internet).</a:t>
            </a:r>
          </a:p>
          <a:p>
            <a:r>
              <a:rPr lang="en-US" b="0" i="0" dirty="0">
                <a:solidFill>
                  <a:srgbClr val="000000"/>
                </a:solidFill>
                <a:effectLst/>
                <a:latin typeface="Arial" panose="020B0604020202020204" pitchFamily="34" charset="0"/>
                <a:cs typeface="Arial" panose="020B0604020202020204" pitchFamily="34" charset="0"/>
              </a:rPr>
              <a:t>The peer-to-peer computing architecture contains nodes that are equal participants in data sharing. All the tasks are equally divided between all the nodes. The nodes interact with each other as required to share resources.</a:t>
            </a:r>
          </a:p>
          <a:p>
            <a:r>
              <a:rPr lang="en-US" dirty="0">
                <a:solidFill>
                  <a:srgbClr val="000000"/>
                </a:solidFill>
                <a:latin typeface="Arial" panose="020B0604020202020204" pitchFamily="34" charset="0"/>
                <a:cs typeface="Arial" panose="020B0604020202020204" pitchFamily="34" charset="0"/>
              </a:rPr>
              <a:t>Here each computer acts as a node for file sharing within the formed network. Here each node acts as a server and thus there is no central server to the network. </a:t>
            </a:r>
          </a:p>
          <a:p>
            <a:r>
              <a:rPr lang="en-US" dirty="0">
                <a:solidFill>
                  <a:srgbClr val="000000"/>
                </a:solidFill>
                <a:latin typeface="Arial" panose="020B0604020202020204" pitchFamily="34" charset="0"/>
                <a:cs typeface="Arial" panose="020B0604020202020204" pitchFamily="34" charset="0"/>
              </a:rPr>
              <a:t>This allows the sharing of a huge amount of data. The tasks are equally divided amongst the nodes. Each node connected in the network shares an equal workload.</a:t>
            </a:r>
          </a:p>
          <a:p>
            <a:r>
              <a:rPr lang="en-US" dirty="0">
                <a:solidFill>
                  <a:srgbClr val="000000"/>
                </a:solidFill>
                <a:latin typeface="Arial" panose="020B0604020202020204" pitchFamily="34" charset="0"/>
                <a:cs typeface="Arial" panose="020B0604020202020204" pitchFamily="34" charset="0"/>
              </a:rPr>
              <a:t> For the network to stop working, all the nodes need to individually stop working. This is because each node works independently.</a:t>
            </a:r>
          </a:p>
        </p:txBody>
      </p:sp>
    </p:spTree>
    <p:extLst>
      <p:ext uri="{BB962C8B-B14F-4D97-AF65-F5344CB8AC3E}">
        <p14:creationId xmlns:p14="http://schemas.microsoft.com/office/powerpoint/2010/main" val="3997320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49108-3CA2-4996-AB24-35E1519A1969}"/>
              </a:ext>
            </a:extLst>
          </p:cNvPr>
          <p:cNvSpPr>
            <a:spLocks noGrp="1"/>
          </p:cNvSpPr>
          <p:nvPr>
            <p:ph type="title"/>
          </p:nvPr>
        </p:nvSpPr>
        <p:spPr>
          <a:xfrm>
            <a:off x="677334" y="609600"/>
            <a:ext cx="8596668" cy="726831"/>
          </a:xfrm>
        </p:spPr>
        <p:txBody>
          <a:bodyPr/>
          <a:lstStyle/>
          <a:p>
            <a:r>
              <a:rPr lang="en-US" dirty="0"/>
              <a:t>Peer to Peer Computing</a:t>
            </a:r>
          </a:p>
        </p:txBody>
      </p:sp>
      <p:pic>
        <p:nvPicPr>
          <p:cNvPr id="4" name="Picture 3">
            <a:extLst>
              <a:ext uri="{FF2B5EF4-FFF2-40B4-BE49-F238E27FC236}">
                <a16:creationId xmlns:a16="http://schemas.microsoft.com/office/drawing/2014/main" id="{EB76C1C5-8D3B-4898-9BDA-19724B540D9B}"/>
              </a:ext>
            </a:extLst>
          </p:cNvPr>
          <p:cNvPicPr>
            <a:picLocks noChangeAspect="1"/>
          </p:cNvPicPr>
          <p:nvPr/>
        </p:nvPicPr>
        <p:blipFill>
          <a:blip r:embed="rId2"/>
          <a:stretch>
            <a:fillRect/>
          </a:stretch>
        </p:blipFill>
        <p:spPr>
          <a:xfrm>
            <a:off x="2166425" y="1842868"/>
            <a:ext cx="5486400" cy="4089081"/>
          </a:xfrm>
          <a:prstGeom prst="rect">
            <a:avLst/>
          </a:prstGeom>
        </p:spPr>
      </p:pic>
    </p:spTree>
    <p:extLst>
      <p:ext uri="{BB962C8B-B14F-4D97-AF65-F5344CB8AC3E}">
        <p14:creationId xmlns:p14="http://schemas.microsoft.com/office/powerpoint/2010/main" val="3268042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C3D76-93B6-49CE-8B68-A66A7BF1A568}"/>
              </a:ext>
            </a:extLst>
          </p:cNvPr>
          <p:cNvSpPr>
            <a:spLocks noGrp="1"/>
          </p:cNvSpPr>
          <p:nvPr>
            <p:ph type="title"/>
          </p:nvPr>
        </p:nvSpPr>
        <p:spPr>
          <a:xfrm>
            <a:off x="677334" y="609600"/>
            <a:ext cx="8596668" cy="600222"/>
          </a:xfrm>
        </p:spPr>
        <p:txBody>
          <a:bodyPr>
            <a:normAutofit fontScale="90000"/>
          </a:bodyPr>
          <a:lstStyle/>
          <a:p>
            <a:r>
              <a:rPr lang="en-US" b="1" i="0" dirty="0">
                <a:effectLst/>
                <a:latin typeface="Arial" panose="020B0604020202020204" pitchFamily="34" charset="0"/>
              </a:rPr>
              <a:t>Characteristics of Peer to Peer Computing</a:t>
            </a:r>
            <a:br>
              <a:rPr lang="en-US" b="1" i="0" dirty="0">
                <a:effectLst/>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9DED8E46-A21D-498F-AA6D-95566EA4AFBE}"/>
              </a:ext>
            </a:extLst>
          </p:cNvPr>
          <p:cNvSpPr>
            <a:spLocks noGrp="1"/>
          </p:cNvSpPr>
          <p:nvPr>
            <p:ph idx="1"/>
          </p:nvPr>
        </p:nvSpPr>
        <p:spPr>
          <a:xfrm>
            <a:off x="677334" y="1491175"/>
            <a:ext cx="8596668" cy="4550187"/>
          </a:xfrm>
        </p:spPr>
        <p:txBody>
          <a:bodyPr>
            <a:normAutofit/>
          </a:bodyPr>
          <a:lstStyle/>
          <a:p>
            <a:pPr marL="0" indent="0" algn="just">
              <a:buNone/>
            </a:pPr>
            <a:r>
              <a:rPr lang="en-US" b="0" i="0" dirty="0">
                <a:solidFill>
                  <a:srgbClr val="000000"/>
                </a:solidFill>
                <a:effectLst/>
                <a:latin typeface="Arial" panose="020B0604020202020204" pitchFamily="34" charset="0"/>
              </a:rPr>
              <a:t>The different characteristics of peer to peer networks are as follows −</a:t>
            </a:r>
          </a:p>
          <a:p>
            <a:r>
              <a:rPr lang="en-US" b="0" i="0" dirty="0">
                <a:solidFill>
                  <a:srgbClr val="000000"/>
                </a:solidFill>
                <a:effectLst/>
                <a:latin typeface="Arial" panose="020B0604020202020204" pitchFamily="34" charset="0"/>
              </a:rPr>
              <a:t>Peer to peer networks are usually formed by groups of a dozen or fewer computers. These computers all store their data using individual security but also share data with all the other nodes.</a:t>
            </a:r>
          </a:p>
          <a:p>
            <a:r>
              <a:rPr lang="en-US" b="0" i="0" dirty="0">
                <a:solidFill>
                  <a:srgbClr val="000000"/>
                </a:solidFill>
                <a:effectLst/>
                <a:latin typeface="Arial" panose="020B0604020202020204" pitchFamily="34" charset="0"/>
              </a:rPr>
              <a:t>The nodes in peer-to-peer networks both use resources and provide resources. So, if the nodes increase, then the resource sharing capacity of the peer-to-peer network increases. This is different than client-server networks where the server gets overwhelmed if the nodes increase.</a:t>
            </a:r>
          </a:p>
          <a:p>
            <a:r>
              <a:rPr lang="en-US" b="0" i="0" dirty="0">
                <a:solidFill>
                  <a:srgbClr val="000000"/>
                </a:solidFill>
                <a:effectLst/>
                <a:latin typeface="Arial" panose="020B0604020202020204" pitchFamily="34" charset="0"/>
              </a:rPr>
              <a:t>Since nodes in peer-to-peer networks act as both clients and servers, it is difficult to provide adequate security for the nodes. This can lead to denial of service attacks.</a:t>
            </a:r>
          </a:p>
          <a:p>
            <a:r>
              <a:rPr lang="en-US" b="0" i="0" dirty="0">
                <a:solidFill>
                  <a:srgbClr val="000000"/>
                </a:solidFill>
                <a:effectLst/>
                <a:latin typeface="Arial" panose="020B0604020202020204" pitchFamily="34" charset="0"/>
              </a:rPr>
              <a:t>Most modern operating systems such as Windows and Mac OS contain software to implement peer-to-peer networks.</a:t>
            </a:r>
          </a:p>
          <a:p>
            <a:endParaRPr lang="en-US" dirty="0"/>
          </a:p>
        </p:txBody>
      </p:sp>
    </p:spTree>
    <p:extLst>
      <p:ext uri="{BB962C8B-B14F-4D97-AF65-F5344CB8AC3E}">
        <p14:creationId xmlns:p14="http://schemas.microsoft.com/office/powerpoint/2010/main" val="2209642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4C45B-5621-4E87-B0E5-EE199E6F1112}"/>
              </a:ext>
            </a:extLst>
          </p:cNvPr>
          <p:cNvSpPr>
            <a:spLocks noGrp="1"/>
          </p:cNvSpPr>
          <p:nvPr>
            <p:ph type="title"/>
          </p:nvPr>
        </p:nvSpPr>
        <p:spPr>
          <a:xfrm>
            <a:off x="677334" y="609600"/>
            <a:ext cx="8596668" cy="965982"/>
          </a:xfrm>
        </p:spPr>
        <p:txBody>
          <a:bodyPr>
            <a:normAutofit fontScale="90000"/>
          </a:bodyPr>
          <a:lstStyle/>
          <a:p>
            <a:r>
              <a:rPr lang="en-US" sz="3100" b="1" dirty="0">
                <a:latin typeface="Arial" panose="020B0604020202020204" pitchFamily="34" charset="0"/>
              </a:rPr>
              <a:t>Advantages and disadvantages of Peer to Peer Computing</a:t>
            </a:r>
            <a:br>
              <a:rPr lang="en-US" sz="36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D2B895A-4802-44C3-9DB7-0B4B26EA7728}"/>
              </a:ext>
            </a:extLst>
          </p:cNvPr>
          <p:cNvSpPr>
            <a:spLocks noGrp="1"/>
          </p:cNvSpPr>
          <p:nvPr>
            <p:ph idx="1"/>
          </p:nvPr>
        </p:nvSpPr>
        <p:spPr>
          <a:xfrm>
            <a:off x="677334" y="1716257"/>
            <a:ext cx="8596668" cy="4712678"/>
          </a:xfrm>
        </p:spPr>
        <p:txBody>
          <a:bodyPr>
            <a:normAutofit/>
          </a:bodyPr>
          <a:lstStyle/>
          <a:p>
            <a:pPr marL="0" marR="0" indent="0" algn="just">
              <a:spcBef>
                <a:spcPts val="600"/>
              </a:spcBef>
              <a:spcAft>
                <a:spcPts val="840"/>
              </a:spcAft>
              <a:buNone/>
            </a:pPr>
            <a:r>
              <a:rPr lang="en-US" sz="1800" dirty="0">
                <a:solidFill>
                  <a:srgbClr val="000000"/>
                </a:solidFill>
                <a:effectLst/>
                <a:latin typeface="Arial" panose="020B0604020202020204" pitchFamily="34" charset="0"/>
                <a:ea typeface="Times New Roman" panose="02020603050405020304" pitchFamily="18" charset="0"/>
              </a:rPr>
              <a:t>Some advantages of peer to peer computing are as follows −</a:t>
            </a:r>
          </a:p>
          <a:p>
            <a:pPr>
              <a:lnSpc>
                <a:spcPts val="1800"/>
              </a:lnSpc>
              <a:spcBef>
                <a:spcPts val="0"/>
              </a:spcBef>
              <a:spcAft>
                <a:spcPts val="800"/>
              </a:spcAft>
              <a:buSzPts val="1000"/>
              <a:tabLst>
                <a:tab pos="457200" algn="l"/>
              </a:tabLs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Each computer in the peer-to-peer network manages itself. So, the network is quite easy to set up and maintain.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Bef>
                <a:spcPts val="0"/>
              </a:spcBef>
              <a:spcAft>
                <a:spcPts val="800"/>
              </a:spcAft>
              <a:buSzPts val="1000"/>
              <a:tabLst>
                <a:tab pos="457200" algn="l"/>
              </a:tabLs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the client-server network, the server handles all the requests of the clients. This provision is not required in peer-to-peer computing and the cost of the server is saved.</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Bef>
                <a:spcPts val="0"/>
              </a:spcBef>
              <a:spcAft>
                <a:spcPts val="800"/>
              </a:spcAft>
              <a:buSzPts val="1000"/>
              <a:tabLst>
                <a:tab pos="457200" algn="l"/>
              </a:tabLs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 is easy to scale the peer-to-peer network and add more nodes. This only increases the data-sharing capacity of the system.</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Arial" panose="020B0604020202020204" pitchFamily="34" charset="0"/>
                <a:ea typeface="Calibri" panose="020F0502020204030204" pitchFamily="34" charset="0"/>
              </a:rPr>
              <a:t>None of the nodes in the peer to peer network are dependent on the others for their functioning</a:t>
            </a:r>
          </a:p>
          <a:p>
            <a:pPr marL="0" marR="0" indent="0" algn="just">
              <a:spcBef>
                <a:spcPts val="600"/>
              </a:spcBef>
              <a:spcAft>
                <a:spcPts val="840"/>
              </a:spcAft>
              <a:buNone/>
            </a:pPr>
            <a:r>
              <a:rPr lang="en-US" sz="1800" dirty="0">
                <a:solidFill>
                  <a:srgbClr val="000000"/>
                </a:solidFill>
                <a:effectLst/>
                <a:latin typeface="Arial" panose="020B0604020202020204" pitchFamily="34" charset="0"/>
                <a:ea typeface="Times New Roman" panose="02020603050405020304" pitchFamily="18" charset="0"/>
              </a:rPr>
              <a:t>Some disadvantages of peer to peer computing are as follows −</a:t>
            </a:r>
            <a:endParaRPr lang="en-US" sz="1800" dirty="0">
              <a:effectLst/>
              <a:latin typeface="Times New Roman" panose="02020603050405020304" pitchFamily="18" charset="0"/>
              <a:ea typeface="Times New Roman" panose="02020603050405020304" pitchFamily="18" charset="0"/>
            </a:endParaRPr>
          </a:p>
          <a:p>
            <a:pPr>
              <a:lnSpc>
                <a:spcPts val="1800"/>
              </a:lnSpc>
              <a:spcBef>
                <a:spcPts val="0"/>
              </a:spcBef>
              <a:spcAft>
                <a:spcPts val="375"/>
              </a:spcAft>
              <a:buSzPts val="1000"/>
              <a:tabLst>
                <a:tab pos="457200" algn="l"/>
              </a:tabLs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 is difficult to back up the data as it is stored in different computer systems and there is no central server.</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Bef>
                <a:spcPts val="0"/>
              </a:spcBef>
              <a:spcAft>
                <a:spcPts val="375"/>
              </a:spcAft>
              <a:buSzPts val="1000"/>
              <a:tabLst>
                <a:tab pos="457200" algn="l"/>
              </a:tabLs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 is difficult to provide overall security in the peer-to-peer network as each system is independent and contains its own data.</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58688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D8426-C8E8-4AA4-80EB-FACC78D32009}"/>
              </a:ext>
            </a:extLst>
          </p:cNvPr>
          <p:cNvSpPr>
            <a:spLocks noGrp="1"/>
          </p:cNvSpPr>
          <p:nvPr>
            <p:ph type="title"/>
          </p:nvPr>
        </p:nvSpPr>
        <p:spPr/>
        <p:txBody>
          <a:bodyPr/>
          <a:lstStyle/>
          <a:p>
            <a:r>
              <a:rPr lang="en-US" dirty="0"/>
              <a:t>Need of IOT</a:t>
            </a:r>
          </a:p>
        </p:txBody>
      </p:sp>
      <p:sp>
        <p:nvSpPr>
          <p:cNvPr id="3" name="Content Placeholder 2">
            <a:extLst>
              <a:ext uri="{FF2B5EF4-FFF2-40B4-BE49-F238E27FC236}">
                <a16:creationId xmlns:a16="http://schemas.microsoft.com/office/drawing/2014/main" id="{8727B492-03BC-4DE2-BB41-185BC68BD850}"/>
              </a:ext>
            </a:extLst>
          </p:cNvPr>
          <p:cNvSpPr>
            <a:spLocks noGrp="1"/>
          </p:cNvSpPr>
          <p:nvPr>
            <p:ph idx="1"/>
          </p:nvPr>
        </p:nvSpPr>
        <p:spPr>
          <a:xfrm>
            <a:off x="677334" y="1406769"/>
            <a:ext cx="8596668" cy="4634593"/>
          </a:xfrm>
        </p:spPr>
        <p:txBody>
          <a:bodyPr>
            <a:normAutofit fontScale="92500" lnSpcReduction="10000"/>
          </a:bodyPr>
          <a:lstStyle/>
          <a:p>
            <a:r>
              <a:rPr lang="en-US" sz="2000" i="0" dirty="0">
                <a:solidFill>
                  <a:srgbClr val="111111"/>
                </a:solidFill>
                <a:effectLst/>
                <a:latin typeface="Arial" panose="020B0604020202020204" pitchFamily="34" charset="0"/>
                <a:cs typeface="Arial" panose="020B0604020202020204" pitchFamily="34" charset="0"/>
              </a:rPr>
              <a:t>In a nutshell IoT wants to connect all potential objects to interact each other on the internet to provide secure, comfort life for human .</a:t>
            </a:r>
          </a:p>
          <a:p>
            <a:r>
              <a:rPr lang="en-US" sz="2000" i="0" dirty="0">
                <a:solidFill>
                  <a:srgbClr val="292929"/>
                </a:solidFill>
                <a:effectLst/>
                <a:latin typeface="Arial" panose="020B0604020202020204" pitchFamily="34" charset="0"/>
                <a:cs typeface="Arial" panose="020B0604020202020204" pitchFamily="34" charset="0"/>
              </a:rPr>
              <a:t>More data means better decisions</a:t>
            </a:r>
          </a:p>
          <a:p>
            <a:r>
              <a:rPr lang="en-US" sz="2100" dirty="0">
                <a:solidFill>
                  <a:srgbClr val="292929"/>
                </a:solidFill>
                <a:latin typeface="Arial" panose="020B0604020202020204" pitchFamily="34" charset="0"/>
                <a:cs typeface="Arial" panose="020B0604020202020204" pitchFamily="34" charset="0"/>
              </a:rPr>
              <a:t>Ability to track and monitor things</a:t>
            </a:r>
          </a:p>
          <a:p>
            <a:r>
              <a:rPr lang="en-US" sz="2100" dirty="0">
                <a:solidFill>
                  <a:srgbClr val="292929"/>
                </a:solidFill>
                <a:latin typeface="Arial" panose="020B0604020202020204" pitchFamily="34" charset="0"/>
                <a:cs typeface="Arial" panose="020B0604020202020204" pitchFamily="34" charset="0"/>
              </a:rPr>
              <a:t>Lighten the workload with automation</a:t>
            </a:r>
          </a:p>
          <a:p>
            <a:r>
              <a:rPr lang="en-US" sz="2100" dirty="0">
                <a:solidFill>
                  <a:srgbClr val="292929"/>
                </a:solidFill>
                <a:latin typeface="Arial" panose="020B0604020202020204" pitchFamily="34" charset="0"/>
                <a:cs typeface="Arial" panose="020B0604020202020204" pitchFamily="34" charset="0"/>
              </a:rPr>
              <a:t>Increases efficiency by saving money and resources</a:t>
            </a:r>
          </a:p>
          <a:p>
            <a:r>
              <a:rPr lang="en-US" sz="2100" dirty="0">
                <a:solidFill>
                  <a:srgbClr val="292929"/>
                </a:solidFill>
                <a:latin typeface="Arial" panose="020B0604020202020204" pitchFamily="34" charset="0"/>
                <a:cs typeface="Arial" panose="020B0604020202020204" pitchFamily="34" charset="0"/>
              </a:rPr>
              <a:t>Better quality of life</a:t>
            </a:r>
          </a:p>
          <a:p>
            <a:r>
              <a:rPr lang="en-US" sz="2000" spc="-5" dirty="0">
                <a:solidFill>
                  <a:srgbClr val="292929"/>
                </a:solidFill>
                <a:effectLst/>
                <a:latin typeface="Arial" panose="020B0604020202020204" pitchFamily="34" charset="0"/>
                <a:ea typeface="Calibri" panose="020F0502020204030204" pitchFamily="34" charset="0"/>
                <a:cs typeface="Arial" panose="020B0604020202020204" pitchFamily="34" charset="0"/>
              </a:rPr>
              <a:t>Environmental Monitoring:</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r>
              <a:rPr lang="en-US" sz="2000" spc="-5" dirty="0">
                <a:solidFill>
                  <a:srgbClr val="292929"/>
                </a:solidFill>
                <a:effectLst/>
                <a:latin typeface="Arial" panose="020B0604020202020204" pitchFamily="34" charset="0"/>
                <a:ea typeface="Calibri" panose="020F0502020204030204" pitchFamily="34" charset="0"/>
                <a:cs typeface="Arial" panose="020B0604020202020204" pitchFamily="34" charset="0"/>
              </a:rPr>
              <a:t>Infrastructure management</a:t>
            </a:r>
            <a:endParaRPr lang="en-US" sz="2000" spc="-5" dirty="0">
              <a:solidFill>
                <a:srgbClr val="292929"/>
              </a:solidFill>
              <a:latin typeface="Arial" panose="020B0604020202020204" pitchFamily="34" charset="0"/>
              <a:ea typeface="Calibri" panose="020F0502020204030204" pitchFamily="34" charset="0"/>
              <a:cs typeface="Arial" panose="020B0604020202020204" pitchFamily="34" charset="0"/>
            </a:endParaRPr>
          </a:p>
          <a:p>
            <a:r>
              <a:rPr lang="en-US" sz="2000" spc="-5" dirty="0">
                <a:solidFill>
                  <a:srgbClr val="292929"/>
                </a:solidFill>
                <a:effectLst/>
                <a:latin typeface="Arial" panose="020B0604020202020204" pitchFamily="34" charset="0"/>
                <a:ea typeface="Calibri" panose="020F0502020204030204" pitchFamily="34" charset="0"/>
                <a:cs typeface="Arial" panose="020B0604020202020204" pitchFamily="34" charset="0"/>
              </a:rPr>
              <a:t>Industrial applications</a:t>
            </a:r>
          </a:p>
          <a:p>
            <a:r>
              <a:rPr lang="en-US" sz="2000" dirty="0">
                <a:solidFill>
                  <a:srgbClr val="111111"/>
                </a:solidFill>
                <a:effectLst/>
                <a:latin typeface="Arial" panose="020B0604020202020204" pitchFamily="34" charset="0"/>
                <a:ea typeface="Calibri" panose="020F0502020204030204" pitchFamily="34" charset="0"/>
                <a:cs typeface="Arial" panose="020B0604020202020204" pitchFamily="34" charset="0"/>
              </a:rPr>
              <a:t>Building and home automation</a:t>
            </a:r>
          </a:p>
          <a:p>
            <a:r>
              <a:rPr lang="en-US" sz="2000" spc="-5" dirty="0">
                <a:solidFill>
                  <a:srgbClr val="292929"/>
                </a:solidFill>
                <a:effectLst/>
                <a:latin typeface="Arial" panose="020B0604020202020204" pitchFamily="34" charset="0"/>
                <a:ea typeface="Calibri" panose="020F0502020204030204" pitchFamily="34" charset="0"/>
                <a:cs typeface="Arial" panose="020B0604020202020204" pitchFamily="34" charset="0"/>
              </a:rPr>
              <a:t>Transport system</a:t>
            </a:r>
            <a:endParaRPr lang="en-US" sz="2000" spc="-5" dirty="0">
              <a:solidFill>
                <a:srgbClr val="292929"/>
              </a:solidFill>
              <a:latin typeface="Arial" panose="020B0604020202020204" pitchFamily="34" charset="0"/>
              <a:ea typeface="Calibri" panose="020F0502020204030204" pitchFamily="34" charset="0"/>
              <a:cs typeface="Arial" panose="020B0604020202020204" pitchFamily="34" charset="0"/>
            </a:endParaRPr>
          </a:p>
          <a:p>
            <a:endParaRPr lang="en-US" i="0" dirty="0">
              <a:solidFill>
                <a:srgbClr val="111111"/>
              </a:solidFill>
              <a:effectLst/>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5989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19963-7598-4E3B-8D85-B0754D261285}"/>
              </a:ext>
            </a:extLst>
          </p:cNvPr>
          <p:cNvSpPr>
            <a:spLocks noGrp="1"/>
          </p:cNvSpPr>
          <p:nvPr>
            <p:ph type="title"/>
          </p:nvPr>
        </p:nvSpPr>
        <p:spPr>
          <a:xfrm>
            <a:off x="838200" y="365126"/>
            <a:ext cx="10515600" cy="717226"/>
          </a:xfrm>
        </p:spPr>
        <p:txBody>
          <a:bodyPr/>
          <a:lstStyle/>
          <a:p>
            <a:r>
              <a:rPr lang="en-US" dirty="0"/>
              <a:t>Machine-to-Machine(M2M)</a:t>
            </a:r>
          </a:p>
        </p:txBody>
      </p:sp>
      <p:sp>
        <p:nvSpPr>
          <p:cNvPr id="3" name="Content Placeholder 2">
            <a:extLst>
              <a:ext uri="{FF2B5EF4-FFF2-40B4-BE49-F238E27FC236}">
                <a16:creationId xmlns:a16="http://schemas.microsoft.com/office/drawing/2014/main" id="{86D4FAC1-8C35-4A99-9DCB-785E4935F445}"/>
              </a:ext>
            </a:extLst>
          </p:cNvPr>
          <p:cNvSpPr>
            <a:spLocks noGrp="1"/>
          </p:cNvSpPr>
          <p:nvPr>
            <p:ph idx="1"/>
          </p:nvPr>
        </p:nvSpPr>
        <p:spPr>
          <a:xfrm>
            <a:off x="838200" y="1266092"/>
            <a:ext cx="8727831" cy="4910871"/>
          </a:xfrm>
        </p:spPr>
        <p:txBody>
          <a:bodyPr>
            <a:normAutofit fontScale="62500" lnSpcReduction="20000"/>
          </a:bodyPr>
          <a:lstStyle/>
          <a:p>
            <a:pPr marL="0" indent="0">
              <a:buNone/>
            </a:pPr>
            <a:r>
              <a:rPr lang="en-US" sz="3400" dirty="0"/>
              <a:t>M2M- Networking of machines(or devices) for the purpose of remote monitoring and control and data exchange. </a:t>
            </a:r>
          </a:p>
          <a:p>
            <a:pPr marL="0" indent="0">
              <a:buNone/>
            </a:pPr>
            <a:r>
              <a:rPr lang="en-US" sz="3400" dirty="0"/>
              <a:t>Features:</a:t>
            </a:r>
          </a:p>
          <a:p>
            <a:r>
              <a:rPr lang="en-US" sz="2900" b="0" i="0" u="none" strike="noStrike" baseline="0" dirty="0">
                <a:latin typeface="Calibri" panose="020F0502020204030204" pitchFamily="34" charset="0"/>
              </a:rPr>
              <a:t>Large number of nodes or devices.</a:t>
            </a:r>
          </a:p>
          <a:p>
            <a:pPr algn="l"/>
            <a:r>
              <a:rPr lang="en-US" sz="2900" b="0" i="0" u="none" strike="noStrike" baseline="0" dirty="0">
                <a:latin typeface="Calibri" panose="020F0502020204030204" pitchFamily="34" charset="0"/>
              </a:rPr>
              <a:t>Low cost.</a:t>
            </a:r>
          </a:p>
          <a:p>
            <a:pPr algn="l"/>
            <a:r>
              <a:rPr lang="en-US" sz="2900" b="0" i="0" u="none" strike="noStrike" baseline="0" dirty="0">
                <a:latin typeface="Calibri" panose="020F0502020204030204" pitchFamily="34" charset="0"/>
              </a:rPr>
              <a:t>Energy efficient.</a:t>
            </a:r>
          </a:p>
          <a:p>
            <a:pPr algn="l"/>
            <a:r>
              <a:rPr lang="en-US" sz="2900" b="0" i="0" u="none" strike="noStrike" baseline="0" dirty="0">
                <a:latin typeface="Calibri" panose="020F0502020204030204" pitchFamily="34" charset="0"/>
              </a:rPr>
              <a:t>Small traffic per machine/device.</a:t>
            </a:r>
          </a:p>
          <a:p>
            <a:pPr algn="l"/>
            <a:r>
              <a:rPr lang="en-US" sz="2900" b="0" i="0" u="none" strike="noStrike" baseline="0" dirty="0">
                <a:latin typeface="Calibri" panose="020F0502020204030204" pitchFamily="34" charset="0"/>
              </a:rPr>
              <a:t>Large quantity of collective data.</a:t>
            </a:r>
          </a:p>
          <a:p>
            <a:pPr algn="l"/>
            <a:r>
              <a:rPr lang="en-US" sz="2900" b="0" i="0" u="none" strike="noStrike" baseline="0" dirty="0">
                <a:latin typeface="Calibri" panose="020F0502020204030204" pitchFamily="34" charset="0"/>
              </a:rPr>
              <a:t>M2M communication free from human intervention.</a:t>
            </a:r>
            <a:endParaRPr lang="en-US" sz="4000" dirty="0"/>
          </a:p>
          <a:p>
            <a:pPr marL="0" indent="0">
              <a:buNone/>
            </a:pPr>
            <a:r>
              <a:rPr lang="en-US" sz="3400" dirty="0"/>
              <a:t>Architecture of M2M consists of </a:t>
            </a:r>
          </a:p>
          <a:p>
            <a:pPr marL="514350" indent="-514350">
              <a:buAutoNum type="arabicPeriod"/>
            </a:pPr>
            <a:r>
              <a:rPr lang="en-US" sz="3400" dirty="0"/>
              <a:t>M2M area networks</a:t>
            </a:r>
          </a:p>
          <a:p>
            <a:pPr marL="514350" indent="-514350">
              <a:buAutoNum type="arabicPeriod"/>
            </a:pPr>
            <a:r>
              <a:rPr lang="en-US" sz="3400" dirty="0"/>
              <a:t>Communication network</a:t>
            </a:r>
          </a:p>
          <a:p>
            <a:pPr marL="514350" indent="-514350">
              <a:buAutoNum type="arabicPeriod"/>
            </a:pPr>
            <a:r>
              <a:rPr lang="en-US" sz="3400" dirty="0"/>
              <a:t> Application domains</a:t>
            </a:r>
          </a:p>
          <a:p>
            <a:endParaRPr lang="en-US" dirty="0"/>
          </a:p>
        </p:txBody>
      </p:sp>
    </p:spTree>
    <p:extLst>
      <p:ext uri="{BB962C8B-B14F-4D97-AF65-F5344CB8AC3E}">
        <p14:creationId xmlns:p14="http://schemas.microsoft.com/office/powerpoint/2010/main" val="179502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14C01-D8B0-4A6E-BB06-05C8B76EEAF2}"/>
              </a:ext>
            </a:extLst>
          </p:cNvPr>
          <p:cNvSpPr>
            <a:spLocks noGrp="1"/>
          </p:cNvSpPr>
          <p:nvPr>
            <p:ph type="title"/>
          </p:nvPr>
        </p:nvSpPr>
        <p:spPr>
          <a:xfrm>
            <a:off x="838200" y="365126"/>
            <a:ext cx="10515600" cy="595928"/>
          </a:xfrm>
        </p:spPr>
        <p:txBody>
          <a:bodyPr>
            <a:normAutofit fontScale="90000"/>
          </a:bodyPr>
          <a:lstStyle/>
          <a:p>
            <a:br>
              <a:rPr lang="en-US" dirty="0"/>
            </a:br>
            <a:r>
              <a:rPr lang="en-US" dirty="0"/>
              <a:t>M2M area networks</a:t>
            </a:r>
            <a:br>
              <a:rPr lang="en-US" dirty="0"/>
            </a:br>
            <a:endParaRPr lang="en-US" dirty="0"/>
          </a:p>
        </p:txBody>
      </p:sp>
      <p:sp>
        <p:nvSpPr>
          <p:cNvPr id="3" name="Content Placeholder 2">
            <a:extLst>
              <a:ext uri="{FF2B5EF4-FFF2-40B4-BE49-F238E27FC236}">
                <a16:creationId xmlns:a16="http://schemas.microsoft.com/office/drawing/2014/main" id="{5BDE3A47-6ED9-4626-9F79-150EC16CF6F8}"/>
              </a:ext>
            </a:extLst>
          </p:cNvPr>
          <p:cNvSpPr>
            <a:spLocks noGrp="1"/>
          </p:cNvSpPr>
          <p:nvPr>
            <p:ph idx="1"/>
          </p:nvPr>
        </p:nvSpPr>
        <p:spPr>
          <a:xfrm>
            <a:off x="1083212" y="1631852"/>
            <a:ext cx="8496886" cy="4545111"/>
          </a:xfrm>
        </p:spPr>
        <p:txBody>
          <a:bodyPr>
            <a:normAutofit/>
          </a:bodyPr>
          <a:lstStyle/>
          <a:p>
            <a:pPr marL="0" indent="0">
              <a:buNone/>
            </a:pPr>
            <a:r>
              <a:rPr lang="en-US" dirty="0"/>
              <a:t>Comprises of machines which are embedded hardware module for sensing, actuation and communication.</a:t>
            </a:r>
          </a:p>
          <a:p>
            <a:pPr marL="0" indent="0">
              <a:buNone/>
            </a:pPr>
            <a:r>
              <a:rPr lang="en-US" dirty="0"/>
              <a:t>Communication protocols provide connectivity between M2M nodes within an M2M area network.</a:t>
            </a:r>
          </a:p>
          <a:p>
            <a:pPr marL="0" indent="0">
              <a:buNone/>
            </a:pPr>
            <a:r>
              <a:rPr lang="en-US" dirty="0"/>
              <a:t>Various communication protocols used for M2M local area network are</a:t>
            </a:r>
          </a:p>
          <a:p>
            <a:r>
              <a:rPr lang="en-US" dirty="0"/>
              <a:t>Zigbee</a:t>
            </a:r>
          </a:p>
          <a:p>
            <a:r>
              <a:rPr lang="en-US" dirty="0"/>
              <a:t>Bluetooth</a:t>
            </a:r>
          </a:p>
          <a:p>
            <a:r>
              <a:rPr lang="en-US" dirty="0"/>
              <a:t>M- bus</a:t>
            </a:r>
          </a:p>
          <a:p>
            <a:r>
              <a:rPr lang="en-US" dirty="0"/>
              <a:t>Wireless M- bus</a:t>
            </a:r>
          </a:p>
          <a:p>
            <a:r>
              <a:rPr lang="en-US" dirty="0"/>
              <a:t>Power line communication(PLC)</a:t>
            </a:r>
          </a:p>
          <a:p>
            <a:r>
              <a:rPr lang="en-US" dirty="0"/>
              <a:t>Modbus</a:t>
            </a:r>
          </a:p>
        </p:txBody>
      </p:sp>
    </p:spTree>
    <p:extLst>
      <p:ext uri="{BB962C8B-B14F-4D97-AF65-F5344CB8AC3E}">
        <p14:creationId xmlns:p14="http://schemas.microsoft.com/office/powerpoint/2010/main" val="3492268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874D2-8D2C-4C3D-A0E0-33F8A1D478D3}"/>
              </a:ext>
            </a:extLst>
          </p:cNvPr>
          <p:cNvSpPr>
            <a:spLocks noGrp="1"/>
          </p:cNvSpPr>
          <p:nvPr>
            <p:ph type="title"/>
          </p:nvPr>
        </p:nvSpPr>
        <p:spPr>
          <a:xfrm>
            <a:off x="838200" y="365125"/>
            <a:ext cx="10515600" cy="633251"/>
          </a:xfrm>
        </p:spPr>
        <p:txBody>
          <a:bodyPr>
            <a:normAutofit fontScale="90000"/>
          </a:bodyPr>
          <a:lstStyle/>
          <a:p>
            <a:br>
              <a:rPr lang="en-US" dirty="0"/>
            </a:br>
            <a:r>
              <a:rPr lang="en-US" dirty="0"/>
              <a:t>Communication network</a:t>
            </a:r>
            <a:br>
              <a:rPr lang="en-US" dirty="0"/>
            </a:br>
            <a:endParaRPr lang="en-US" dirty="0"/>
          </a:p>
        </p:txBody>
      </p:sp>
      <p:sp>
        <p:nvSpPr>
          <p:cNvPr id="3" name="Content Placeholder 2">
            <a:extLst>
              <a:ext uri="{FF2B5EF4-FFF2-40B4-BE49-F238E27FC236}">
                <a16:creationId xmlns:a16="http://schemas.microsoft.com/office/drawing/2014/main" id="{28AEEFB3-DCF1-4348-9C71-DD8F9C4E33E4}"/>
              </a:ext>
            </a:extLst>
          </p:cNvPr>
          <p:cNvSpPr>
            <a:spLocks noGrp="1"/>
          </p:cNvSpPr>
          <p:nvPr>
            <p:ph idx="1"/>
          </p:nvPr>
        </p:nvSpPr>
        <p:spPr>
          <a:xfrm>
            <a:off x="1026942" y="1575581"/>
            <a:ext cx="8539089" cy="4601381"/>
          </a:xfrm>
        </p:spPr>
        <p:txBody>
          <a:bodyPr/>
          <a:lstStyle/>
          <a:p>
            <a:r>
              <a:rPr lang="en-US" dirty="0"/>
              <a:t>Communication network can use either wired or wireless networks(IP based) while M2M area network use either proprietary or non-IP based Communication protocols.</a:t>
            </a:r>
          </a:p>
          <a:p>
            <a:r>
              <a:rPr lang="en-US" dirty="0"/>
              <a:t>Since non-IP based protocols are used in M2M area network , the M2M nodes within one network  cannot communicate with nodes in an external network.</a:t>
            </a:r>
          </a:p>
          <a:p>
            <a:r>
              <a:rPr lang="en-US" dirty="0"/>
              <a:t>To enable the communication between remote M2M area network , M2M gateways are used.</a:t>
            </a:r>
          </a:p>
        </p:txBody>
      </p:sp>
    </p:spTree>
    <p:extLst>
      <p:ext uri="{BB962C8B-B14F-4D97-AF65-F5344CB8AC3E}">
        <p14:creationId xmlns:p14="http://schemas.microsoft.com/office/powerpoint/2010/main" val="3077417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08C41-8721-48B8-977D-10EC5616B35F}"/>
              </a:ext>
            </a:extLst>
          </p:cNvPr>
          <p:cNvSpPr>
            <a:spLocks noGrp="1"/>
          </p:cNvSpPr>
          <p:nvPr>
            <p:ph type="title"/>
          </p:nvPr>
        </p:nvSpPr>
        <p:spPr>
          <a:xfrm>
            <a:off x="838200" y="365125"/>
            <a:ext cx="10515600" cy="642581"/>
          </a:xfrm>
        </p:spPr>
        <p:txBody>
          <a:bodyPr>
            <a:normAutofit/>
          </a:bodyPr>
          <a:lstStyle/>
          <a:p>
            <a:r>
              <a:rPr lang="en-US" dirty="0"/>
              <a:t>M2M Gateway</a:t>
            </a:r>
          </a:p>
        </p:txBody>
      </p:sp>
      <p:sp>
        <p:nvSpPr>
          <p:cNvPr id="3" name="Content Placeholder 2">
            <a:extLst>
              <a:ext uri="{FF2B5EF4-FFF2-40B4-BE49-F238E27FC236}">
                <a16:creationId xmlns:a16="http://schemas.microsoft.com/office/drawing/2014/main" id="{84A9DDB2-9453-456E-9071-8A41B8013831}"/>
              </a:ext>
            </a:extLst>
          </p:cNvPr>
          <p:cNvSpPr>
            <a:spLocks noGrp="1"/>
          </p:cNvSpPr>
          <p:nvPr>
            <p:ph idx="1"/>
          </p:nvPr>
        </p:nvSpPr>
        <p:spPr>
          <a:xfrm>
            <a:off x="838200" y="1463040"/>
            <a:ext cx="8812237" cy="4713923"/>
          </a:xfrm>
        </p:spPr>
        <p:txBody>
          <a:bodyPr/>
          <a:lstStyle/>
          <a:p>
            <a:r>
              <a:rPr lang="en-US" dirty="0"/>
              <a:t>The communication between the M2M nodes and the M2M gateway is based on communication protocol which are native to the M2M area network.</a:t>
            </a:r>
          </a:p>
          <a:p>
            <a:r>
              <a:rPr lang="en-US" dirty="0"/>
              <a:t>M2M gateway performs protocol translations to enable IP-connectivity for M2M area networks.</a:t>
            </a:r>
          </a:p>
          <a:p>
            <a:r>
              <a:rPr lang="en-US" dirty="0"/>
              <a:t>M2M gateway acts as a proxy performing translations from/ to native protocols to/from IP.</a:t>
            </a:r>
          </a:p>
          <a:p>
            <a:r>
              <a:rPr lang="en-US" dirty="0"/>
              <a:t>With M2M gateway , each node in an M2M area network appears as a virtualized node for external M2M area networks.</a:t>
            </a:r>
          </a:p>
          <a:p>
            <a:endParaRPr lang="en-US" dirty="0"/>
          </a:p>
          <a:p>
            <a:endParaRPr lang="en-US" dirty="0"/>
          </a:p>
          <a:p>
            <a:endParaRPr lang="en-US" dirty="0"/>
          </a:p>
        </p:txBody>
      </p:sp>
    </p:spTree>
    <p:extLst>
      <p:ext uri="{BB962C8B-B14F-4D97-AF65-F5344CB8AC3E}">
        <p14:creationId xmlns:p14="http://schemas.microsoft.com/office/powerpoint/2010/main" val="528778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7BF9D-EF72-4C4F-8363-DE74711C3EB5}"/>
              </a:ext>
            </a:extLst>
          </p:cNvPr>
          <p:cNvSpPr>
            <a:spLocks noGrp="1"/>
          </p:cNvSpPr>
          <p:nvPr>
            <p:ph type="title"/>
          </p:nvPr>
        </p:nvSpPr>
        <p:spPr>
          <a:xfrm>
            <a:off x="838200" y="365126"/>
            <a:ext cx="10515600" cy="717226"/>
          </a:xfrm>
        </p:spPr>
        <p:txBody>
          <a:bodyPr/>
          <a:lstStyle/>
          <a:p>
            <a:r>
              <a:rPr lang="en-US" dirty="0"/>
              <a:t>M2M Applications</a:t>
            </a:r>
          </a:p>
        </p:txBody>
      </p:sp>
      <p:sp>
        <p:nvSpPr>
          <p:cNvPr id="3" name="Content Placeholder 2">
            <a:extLst>
              <a:ext uri="{FF2B5EF4-FFF2-40B4-BE49-F238E27FC236}">
                <a16:creationId xmlns:a16="http://schemas.microsoft.com/office/drawing/2014/main" id="{52CA7DB9-E3DF-4EAF-8270-8EF4BC2C0E0B}"/>
              </a:ext>
            </a:extLst>
          </p:cNvPr>
          <p:cNvSpPr>
            <a:spLocks noGrp="1"/>
          </p:cNvSpPr>
          <p:nvPr>
            <p:ph idx="1"/>
          </p:nvPr>
        </p:nvSpPr>
        <p:spPr>
          <a:xfrm>
            <a:off x="838200" y="1223890"/>
            <a:ext cx="8699695" cy="4953074"/>
          </a:xfrm>
        </p:spPr>
        <p:txBody>
          <a:bodyPr/>
          <a:lstStyle/>
          <a:p>
            <a:pPr marL="0" indent="0">
              <a:buNone/>
            </a:pPr>
            <a:r>
              <a:rPr lang="en-US" dirty="0"/>
              <a:t>The M2M data is gathered into point solutions such as enterprise applications, service management applications, or remote monitoring applications.</a:t>
            </a:r>
          </a:p>
          <a:p>
            <a:pPr marL="0" indent="0">
              <a:buNone/>
            </a:pPr>
            <a:r>
              <a:rPr lang="en-US" dirty="0"/>
              <a:t>M2M has various application domains such as </a:t>
            </a:r>
          </a:p>
          <a:p>
            <a:r>
              <a:rPr lang="en-US" dirty="0"/>
              <a:t>Smart Metering </a:t>
            </a:r>
          </a:p>
          <a:p>
            <a:r>
              <a:rPr lang="en-US" dirty="0"/>
              <a:t>Home Automation</a:t>
            </a:r>
          </a:p>
          <a:p>
            <a:r>
              <a:rPr lang="en-US" dirty="0"/>
              <a:t>Industrial Automation </a:t>
            </a:r>
          </a:p>
          <a:p>
            <a:r>
              <a:rPr lang="en-US" dirty="0"/>
              <a:t>Smart grids, etc.</a:t>
            </a:r>
          </a:p>
          <a:p>
            <a:pPr marL="0" indent="0">
              <a:buNone/>
            </a:pPr>
            <a:endParaRPr lang="en-US" dirty="0"/>
          </a:p>
        </p:txBody>
      </p:sp>
    </p:spTree>
    <p:extLst>
      <p:ext uri="{BB962C8B-B14F-4D97-AF65-F5344CB8AC3E}">
        <p14:creationId xmlns:p14="http://schemas.microsoft.com/office/powerpoint/2010/main" val="3042229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45529-55FF-4ECE-8107-40079AFE83D0}"/>
              </a:ext>
            </a:extLst>
          </p:cNvPr>
          <p:cNvSpPr>
            <a:spLocks noGrp="1"/>
          </p:cNvSpPr>
          <p:nvPr>
            <p:ph type="title"/>
          </p:nvPr>
        </p:nvSpPr>
        <p:spPr>
          <a:xfrm>
            <a:off x="677334" y="609600"/>
            <a:ext cx="8596668" cy="459545"/>
          </a:xfrm>
        </p:spPr>
        <p:txBody>
          <a:bodyPr>
            <a:noAutofit/>
          </a:bodyPr>
          <a:lstStyle/>
          <a:p>
            <a:r>
              <a:rPr lang="en-US" sz="2400" dirty="0"/>
              <a:t>Difference between M2M and IOT</a:t>
            </a:r>
          </a:p>
        </p:txBody>
      </p:sp>
      <p:sp>
        <p:nvSpPr>
          <p:cNvPr id="3" name="Text Placeholder 2">
            <a:extLst>
              <a:ext uri="{FF2B5EF4-FFF2-40B4-BE49-F238E27FC236}">
                <a16:creationId xmlns:a16="http://schemas.microsoft.com/office/drawing/2014/main" id="{A0AC30FF-3805-4333-A618-826908C7623D}"/>
              </a:ext>
            </a:extLst>
          </p:cNvPr>
          <p:cNvSpPr>
            <a:spLocks noGrp="1"/>
          </p:cNvSpPr>
          <p:nvPr>
            <p:ph type="body" idx="1"/>
          </p:nvPr>
        </p:nvSpPr>
        <p:spPr>
          <a:xfrm>
            <a:off x="675745" y="1218448"/>
            <a:ext cx="4185623" cy="459545"/>
          </a:xfrm>
        </p:spPr>
        <p:txBody>
          <a:bodyPr/>
          <a:lstStyle/>
          <a:p>
            <a:pPr algn="ctr"/>
            <a:r>
              <a:rPr lang="en-US" dirty="0"/>
              <a:t>M2M</a:t>
            </a:r>
          </a:p>
        </p:txBody>
      </p:sp>
      <p:sp>
        <p:nvSpPr>
          <p:cNvPr id="4" name="Content Placeholder 3">
            <a:extLst>
              <a:ext uri="{FF2B5EF4-FFF2-40B4-BE49-F238E27FC236}">
                <a16:creationId xmlns:a16="http://schemas.microsoft.com/office/drawing/2014/main" id="{511A16F6-C679-4ABF-BB1C-2D109573E08F}"/>
              </a:ext>
            </a:extLst>
          </p:cNvPr>
          <p:cNvSpPr>
            <a:spLocks noGrp="1"/>
          </p:cNvSpPr>
          <p:nvPr>
            <p:ph sz="half" idx="2"/>
          </p:nvPr>
        </p:nvSpPr>
        <p:spPr>
          <a:xfrm>
            <a:off x="675745" y="1827296"/>
            <a:ext cx="4185623" cy="4643841"/>
          </a:xfrm>
        </p:spPr>
        <p:txBody>
          <a:bodyPr>
            <a:normAutofit lnSpcReduction="10000"/>
          </a:bodyPr>
          <a:lstStyle/>
          <a:p>
            <a:r>
              <a:rPr lang="en-US" dirty="0"/>
              <a:t>It is about direct machine to machine communication</a:t>
            </a:r>
          </a:p>
          <a:p>
            <a:r>
              <a:rPr lang="en-US" dirty="0"/>
              <a:t>It supports point to point communication</a:t>
            </a:r>
          </a:p>
          <a:p>
            <a:r>
              <a:rPr lang="en-US" dirty="0"/>
              <a:t>Device not necessary relay on internet</a:t>
            </a:r>
          </a:p>
          <a:p>
            <a:r>
              <a:rPr lang="en-US" dirty="0"/>
              <a:t>It is mostly based on hardware</a:t>
            </a:r>
          </a:p>
          <a:p>
            <a:r>
              <a:rPr lang="en-US" dirty="0"/>
              <a:t>Machine normally communicates with single machine at a time</a:t>
            </a:r>
          </a:p>
          <a:p>
            <a:r>
              <a:rPr lang="en-US" dirty="0"/>
              <a:t>It uses either proprietary or non IP based protocols</a:t>
            </a:r>
          </a:p>
          <a:p>
            <a:r>
              <a:rPr lang="en-US" dirty="0"/>
              <a:t>Limited number of devices can be connected at a time</a:t>
            </a:r>
          </a:p>
          <a:p>
            <a:r>
              <a:rPr lang="en-US" dirty="0"/>
              <a:t>It is less scalable</a:t>
            </a:r>
          </a:p>
        </p:txBody>
      </p:sp>
      <p:sp>
        <p:nvSpPr>
          <p:cNvPr id="5" name="Text Placeholder 4">
            <a:extLst>
              <a:ext uri="{FF2B5EF4-FFF2-40B4-BE49-F238E27FC236}">
                <a16:creationId xmlns:a16="http://schemas.microsoft.com/office/drawing/2014/main" id="{C20AF1AF-3DFA-4A82-BD54-6DDCA7FBEEBB}"/>
              </a:ext>
            </a:extLst>
          </p:cNvPr>
          <p:cNvSpPr>
            <a:spLocks noGrp="1"/>
          </p:cNvSpPr>
          <p:nvPr>
            <p:ph type="body" sz="quarter" idx="3"/>
          </p:nvPr>
        </p:nvSpPr>
        <p:spPr>
          <a:xfrm>
            <a:off x="4975668" y="1218448"/>
            <a:ext cx="4185618" cy="459545"/>
          </a:xfrm>
        </p:spPr>
        <p:txBody>
          <a:bodyPr/>
          <a:lstStyle/>
          <a:p>
            <a:pPr algn="ctr"/>
            <a:r>
              <a:rPr lang="en-US" dirty="0"/>
              <a:t>IOT</a:t>
            </a:r>
          </a:p>
        </p:txBody>
      </p:sp>
      <p:sp>
        <p:nvSpPr>
          <p:cNvPr id="6" name="Content Placeholder 5">
            <a:extLst>
              <a:ext uri="{FF2B5EF4-FFF2-40B4-BE49-F238E27FC236}">
                <a16:creationId xmlns:a16="http://schemas.microsoft.com/office/drawing/2014/main" id="{F6BCB6E5-BAE3-4215-9651-5FB0ACC6A7CB}"/>
              </a:ext>
            </a:extLst>
          </p:cNvPr>
          <p:cNvSpPr>
            <a:spLocks noGrp="1"/>
          </p:cNvSpPr>
          <p:nvPr>
            <p:ph sz="quarter" idx="4"/>
          </p:nvPr>
        </p:nvSpPr>
        <p:spPr>
          <a:xfrm>
            <a:off x="5088378" y="1827296"/>
            <a:ext cx="4185623" cy="4643841"/>
          </a:xfrm>
        </p:spPr>
        <p:txBody>
          <a:bodyPr>
            <a:normAutofit lnSpcReduction="10000"/>
          </a:bodyPr>
          <a:lstStyle/>
          <a:p>
            <a:r>
              <a:rPr lang="en-US" dirty="0"/>
              <a:t>It is about sensor automation and internet platform</a:t>
            </a:r>
          </a:p>
          <a:p>
            <a:r>
              <a:rPr lang="en-US" dirty="0"/>
              <a:t>It supports cloud based communication</a:t>
            </a:r>
          </a:p>
          <a:p>
            <a:r>
              <a:rPr lang="en-US" dirty="0"/>
              <a:t>Device necessary relay on internet</a:t>
            </a:r>
          </a:p>
          <a:p>
            <a:r>
              <a:rPr lang="en-US" dirty="0"/>
              <a:t>It is based on both hardware and software</a:t>
            </a:r>
          </a:p>
          <a:p>
            <a:r>
              <a:rPr lang="en-US" dirty="0"/>
              <a:t>Many users can access at a time over internet</a:t>
            </a:r>
          </a:p>
          <a:p>
            <a:r>
              <a:rPr lang="en-US" dirty="0"/>
              <a:t>It uses IP based protocols</a:t>
            </a:r>
          </a:p>
          <a:p>
            <a:r>
              <a:rPr lang="en-US" dirty="0"/>
              <a:t>More number of devices can be connected at a time</a:t>
            </a:r>
          </a:p>
          <a:p>
            <a:r>
              <a:rPr lang="en-US" dirty="0"/>
              <a:t>It is more scalable</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70904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725D-4729-4D5E-BF4D-284DA376949F}"/>
              </a:ext>
            </a:extLst>
          </p:cNvPr>
          <p:cNvSpPr>
            <a:spLocks noGrp="1"/>
          </p:cNvSpPr>
          <p:nvPr>
            <p:ph type="title"/>
          </p:nvPr>
        </p:nvSpPr>
        <p:spPr>
          <a:xfrm>
            <a:off x="838200" y="365126"/>
            <a:ext cx="10515600" cy="679904"/>
          </a:xfrm>
        </p:spPr>
        <p:txBody>
          <a:bodyPr>
            <a:normAutofit/>
          </a:bodyPr>
          <a:lstStyle/>
          <a:p>
            <a:r>
              <a:rPr lang="en-US" dirty="0"/>
              <a:t>IOT Framework</a:t>
            </a:r>
          </a:p>
        </p:txBody>
      </p:sp>
      <p:sp>
        <p:nvSpPr>
          <p:cNvPr id="3" name="Content Placeholder 2">
            <a:extLst>
              <a:ext uri="{FF2B5EF4-FFF2-40B4-BE49-F238E27FC236}">
                <a16:creationId xmlns:a16="http://schemas.microsoft.com/office/drawing/2014/main" id="{AF829D12-92E0-4534-9D33-2F27548CDDB4}"/>
              </a:ext>
            </a:extLst>
          </p:cNvPr>
          <p:cNvSpPr>
            <a:spLocks noGrp="1"/>
          </p:cNvSpPr>
          <p:nvPr>
            <p:ph idx="1"/>
          </p:nvPr>
        </p:nvSpPr>
        <p:spPr>
          <a:xfrm>
            <a:off x="351692" y="1181686"/>
            <a:ext cx="9228406" cy="4994032"/>
          </a:xfrm>
        </p:spPr>
        <p:txBody>
          <a:bodyPr>
            <a:normAutofit fontScale="85000" lnSpcReduction="10000"/>
          </a:bodyPr>
          <a:lstStyle/>
          <a:p>
            <a:pPr marL="0" indent="0" algn="l">
              <a:buNone/>
            </a:pPr>
            <a:r>
              <a:rPr lang="en-US" sz="2400" b="0" i="0" u="none" strike="noStrike" baseline="0" dirty="0">
                <a:latin typeface="Times-Roman"/>
              </a:rPr>
              <a:t>A high level M2Msystem architecture (HLSA) comprises of the device and gateway domain, the network domain, and the applications domain.</a:t>
            </a:r>
          </a:p>
          <a:p>
            <a:pPr marL="0" indent="0" algn="l">
              <a:buNone/>
            </a:pPr>
            <a:r>
              <a:rPr lang="en-US" sz="2400" b="0" i="0" u="none" strike="noStrike" baseline="0" dirty="0">
                <a:latin typeface="Times-Roman"/>
              </a:rPr>
              <a:t>The </a:t>
            </a:r>
            <a:r>
              <a:rPr lang="en-US" sz="2400" b="1" i="0" u="none" strike="noStrike" baseline="0" dirty="0">
                <a:latin typeface="Times-Bold"/>
              </a:rPr>
              <a:t>device and gateway domain </a:t>
            </a:r>
            <a:r>
              <a:rPr lang="en-US" sz="2400" b="0" i="0" u="none" strike="noStrike" baseline="0" dirty="0">
                <a:latin typeface="Times-Roman"/>
              </a:rPr>
              <a:t>is composed of the following elements:</a:t>
            </a:r>
          </a:p>
          <a:p>
            <a:pPr marL="0" indent="0" algn="l">
              <a:buNone/>
            </a:pPr>
            <a:r>
              <a:rPr lang="en-US" sz="2400" b="1" i="0" u="none" strike="noStrike" baseline="0" dirty="0">
                <a:latin typeface="Times-Bold"/>
              </a:rPr>
              <a:t>M2Mdevice: </a:t>
            </a:r>
            <a:r>
              <a:rPr lang="en-US" sz="2400" b="0" i="0" u="none" strike="noStrike" baseline="0" dirty="0">
                <a:latin typeface="Times-Roman"/>
              </a:rPr>
              <a:t>A device that runs M2M application(s) using M2M service capabilities.</a:t>
            </a:r>
          </a:p>
          <a:p>
            <a:pPr marL="0" indent="0" algn="l">
              <a:buNone/>
            </a:pPr>
            <a:r>
              <a:rPr lang="en-US" sz="2400" b="0" i="0" u="none" strike="noStrike" baseline="0" dirty="0">
                <a:latin typeface="Times-Roman"/>
              </a:rPr>
              <a:t>M2M devices connect to network domain in the following manners:</a:t>
            </a:r>
          </a:p>
          <a:p>
            <a:pPr algn="l"/>
            <a:r>
              <a:rPr lang="en-US" sz="2400" b="1" i="0" u="none" strike="noStrike" baseline="0" dirty="0">
                <a:latin typeface="Times-Bold"/>
              </a:rPr>
              <a:t>Case 1 “Direct Connectivity”: </a:t>
            </a:r>
            <a:r>
              <a:rPr lang="en-US" sz="2400" b="0" i="0" u="none" strike="noStrike" baseline="0" dirty="0">
                <a:latin typeface="Times-Roman"/>
              </a:rPr>
              <a:t>M2Mdevices connect to the network domain via the access network. The M2M device performs the procedures such as registration, authentication, authorization, management, and provisioning with the network domain. The M2M device may provide service to other devices (e.g., legacy devices) connected to it that are hidden from the network domain.</a:t>
            </a:r>
          </a:p>
          <a:p>
            <a:pPr marL="0" indent="0" algn="l">
              <a:buNone/>
            </a:pPr>
            <a:r>
              <a:rPr lang="en-US" sz="2400" b="1" i="0" u="none" strike="noStrike" baseline="0" dirty="0">
                <a:latin typeface="Times-Bold"/>
              </a:rPr>
              <a:t>Case 2 “Gateway as a Network Proxy”: </a:t>
            </a:r>
            <a:r>
              <a:rPr lang="en-US" sz="2400" b="0" i="0" u="none" strike="noStrike" baseline="0" dirty="0">
                <a:latin typeface="Times-Roman"/>
              </a:rPr>
              <a:t>The M2M device connects to the network domain via an M2M gateway. M2M devices connect to the M2M gateway using the M2M area network. The M2M gateway acts as a proxy for the network domain toward the M2M devices that are connected to it.</a:t>
            </a:r>
            <a:endParaRPr lang="en-US" sz="3600" dirty="0"/>
          </a:p>
        </p:txBody>
      </p:sp>
    </p:spTree>
    <p:extLst>
      <p:ext uri="{BB962C8B-B14F-4D97-AF65-F5344CB8AC3E}">
        <p14:creationId xmlns:p14="http://schemas.microsoft.com/office/powerpoint/2010/main" val="1746607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33BC6-6F13-41F1-B7BA-C10CE41CB50F}"/>
              </a:ext>
            </a:extLst>
          </p:cNvPr>
          <p:cNvSpPr>
            <a:spLocks noGrp="1"/>
          </p:cNvSpPr>
          <p:nvPr>
            <p:ph type="title"/>
          </p:nvPr>
        </p:nvSpPr>
        <p:spPr>
          <a:xfrm>
            <a:off x="838200" y="365126"/>
            <a:ext cx="10515600" cy="418646"/>
          </a:xfrm>
        </p:spPr>
        <p:txBody>
          <a:bodyPr>
            <a:normAutofit fontScale="90000"/>
          </a:bodyPr>
          <a:lstStyle/>
          <a:p>
            <a:r>
              <a:rPr lang="en-US" dirty="0"/>
              <a:t>continued</a:t>
            </a:r>
          </a:p>
        </p:txBody>
      </p:sp>
      <p:sp>
        <p:nvSpPr>
          <p:cNvPr id="3" name="Content Placeholder 2">
            <a:extLst>
              <a:ext uri="{FF2B5EF4-FFF2-40B4-BE49-F238E27FC236}">
                <a16:creationId xmlns:a16="http://schemas.microsoft.com/office/drawing/2014/main" id="{834F7999-E5ED-47F4-8565-BEDECC133DBF}"/>
              </a:ext>
            </a:extLst>
          </p:cNvPr>
          <p:cNvSpPr>
            <a:spLocks noGrp="1"/>
          </p:cNvSpPr>
          <p:nvPr>
            <p:ph idx="1"/>
          </p:nvPr>
        </p:nvSpPr>
        <p:spPr>
          <a:xfrm>
            <a:off x="838200" y="1083211"/>
            <a:ext cx="8657492" cy="5103081"/>
          </a:xfrm>
        </p:spPr>
        <p:txBody>
          <a:bodyPr>
            <a:normAutofit/>
          </a:bodyPr>
          <a:lstStyle/>
          <a:p>
            <a:pPr marL="0" indent="0" algn="l">
              <a:buNone/>
            </a:pPr>
            <a:r>
              <a:rPr lang="en-US" b="0" i="0" u="none" strike="noStrike" baseline="0" dirty="0">
                <a:latin typeface="Times-Roman"/>
              </a:rPr>
              <a:t>The </a:t>
            </a:r>
            <a:r>
              <a:rPr lang="en-US" b="1" i="0" u="none" strike="noStrike" baseline="0" dirty="0">
                <a:latin typeface="Times-Bold"/>
              </a:rPr>
              <a:t>network domain </a:t>
            </a:r>
            <a:r>
              <a:rPr lang="en-US" b="0" i="0" u="none" strike="noStrike" baseline="0" dirty="0">
                <a:latin typeface="Times-Roman"/>
              </a:rPr>
              <a:t>is composed of the following elements:</a:t>
            </a:r>
          </a:p>
          <a:p>
            <a:pPr marL="0" indent="0" algn="l">
              <a:buNone/>
            </a:pPr>
            <a:r>
              <a:rPr lang="en-US" b="0" i="0" u="none" strike="noStrike" baseline="0" dirty="0">
                <a:latin typeface="Times-Roman"/>
              </a:rPr>
              <a:t>1. </a:t>
            </a:r>
            <a:r>
              <a:rPr lang="en-US" b="1" i="0" u="none" strike="noStrike" baseline="0" dirty="0">
                <a:latin typeface="Times-Bold"/>
              </a:rPr>
              <a:t>Access network: </a:t>
            </a:r>
            <a:r>
              <a:rPr lang="en-US" b="0" i="0" u="none" strike="noStrike" baseline="0" dirty="0">
                <a:latin typeface="Times-Roman"/>
              </a:rPr>
              <a:t>A network that allows the M2M device and gateway domain to communicate with the core network. Access networks include (but are not limited to) digital subscriber line (</a:t>
            </a:r>
            <a:r>
              <a:rPr lang="en-US" b="0" i="0" u="none" strike="noStrike" baseline="0" dirty="0" err="1">
                <a:latin typeface="Times-Roman"/>
              </a:rPr>
              <a:t>xDSL</a:t>
            </a:r>
            <a:r>
              <a:rPr lang="en-US" b="0" i="0" u="none" strike="noStrike" baseline="0" dirty="0">
                <a:latin typeface="Times-Roman"/>
              </a:rPr>
              <a:t>), hybrid fiber coax (HFC), satellite, GSM/EDGE radio access network (GERAN), UMTS terrestrial radio access network (UTRAN), W-LAN, and worldwide interoperability for microwave access (WiMAX).</a:t>
            </a:r>
          </a:p>
          <a:p>
            <a:pPr marL="0" indent="0" algn="l">
              <a:buNone/>
            </a:pPr>
            <a:r>
              <a:rPr lang="en-US" b="0" i="0" u="none" strike="noStrike" baseline="0" dirty="0">
                <a:latin typeface="Times-Roman"/>
              </a:rPr>
              <a:t> 2. </a:t>
            </a:r>
            <a:r>
              <a:rPr lang="en-US" b="1" i="0" u="none" strike="noStrike" baseline="0" dirty="0">
                <a:latin typeface="Times-Bold"/>
              </a:rPr>
              <a:t>Core network: </a:t>
            </a:r>
            <a:r>
              <a:rPr lang="en-US" b="0" i="0" u="none" strike="noStrike" baseline="0" dirty="0">
                <a:latin typeface="Times-Roman"/>
              </a:rPr>
              <a:t>A network that provides the following capabilities (different core networks offer different features sets):</a:t>
            </a:r>
          </a:p>
          <a:p>
            <a:pPr marL="0" indent="0" algn="l">
              <a:buNone/>
            </a:pPr>
            <a:r>
              <a:rPr lang="en-US" b="1" i="0" u="none" strike="noStrike" baseline="0" dirty="0">
                <a:latin typeface="Times-Bold"/>
              </a:rPr>
              <a:t>– </a:t>
            </a:r>
            <a:r>
              <a:rPr lang="en-US" b="0" i="0" u="none" strike="noStrike" baseline="0" dirty="0">
                <a:latin typeface="Times-Roman"/>
              </a:rPr>
              <a:t>IP connectivity at a minimum, and possibly other connectivity means</a:t>
            </a:r>
          </a:p>
          <a:p>
            <a:pPr marL="0" indent="0" algn="l">
              <a:buNone/>
            </a:pPr>
            <a:r>
              <a:rPr lang="en-US" b="1" i="0" u="none" strike="noStrike" baseline="0" dirty="0">
                <a:latin typeface="Times-Bold"/>
              </a:rPr>
              <a:t>– </a:t>
            </a:r>
            <a:r>
              <a:rPr lang="en-US" b="0" i="0" u="none" strike="noStrike" baseline="0" dirty="0">
                <a:latin typeface="Times-Roman"/>
              </a:rPr>
              <a:t>Service and network control functions</a:t>
            </a:r>
          </a:p>
          <a:p>
            <a:pPr marL="0" indent="0" algn="l">
              <a:buNone/>
            </a:pPr>
            <a:r>
              <a:rPr lang="en-US" b="1" i="0" u="none" strike="noStrike" baseline="0" dirty="0">
                <a:latin typeface="Times-Bold"/>
              </a:rPr>
              <a:t>– </a:t>
            </a:r>
            <a:r>
              <a:rPr lang="en-US" b="0" i="0" u="none" strike="noStrike" baseline="0" dirty="0">
                <a:latin typeface="Times-Roman"/>
              </a:rPr>
              <a:t>Interconnection (with other networks)</a:t>
            </a:r>
          </a:p>
          <a:p>
            <a:pPr marL="0" indent="0" algn="l">
              <a:buNone/>
            </a:pPr>
            <a:r>
              <a:rPr lang="en-US" b="1" i="0" u="none" strike="noStrike" baseline="0" dirty="0">
                <a:latin typeface="Times-Bold"/>
              </a:rPr>
              <a:t>– </a:t>
            </a:r>
            <a:r>
              <a:rPr lang="en-US" b="0" i="0" u="none" strike="noStrike" baseline="0" dirty="0">
                <a:latin typeface="Times-Roman"/>
              </a:rPr>
              <a:t>Roaming</a:t>
            </a:r>
            <a:endParaRPr lang="en-US" sz="4000" dirty="0"/>
          </a:p>
        </p:txBody>
      </p:sp>
    </p:spTree>
    <p:extLst>
      <p:ext uri="{BB962C8B-B14F-4D97-AF65-F5344CB8AC3E}">
        <p14:creationId xmlns:p14="http://schemas.microsoft.com/office/powerpoint/2010/main" val="67990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BC8CB-AAEF-4CFF-94F8-2FA1A8545F43}"/>
              </a:ext>
            </a:extLst>
          </p:cNvPr>
          <p:cNvSpPr>
            <a:spLocks noGrp="1"/>
          </p:cNvSpPr>
          <p:nvPr>
            <p:ph type="title"/>
          </p:nvPr>
        </p:nvSpPr>
        <p:spPr>
          <a:xfrm>
            <a:off x="838200" y="365125"/>
            <a:ext cx="10515600" cy="586597"/>
          </a:xfrm>
        </p:spPr>
        <p:txBody>
          <a:bodyPr>
            <a:normAutofit fontScale="90000"/>
          </a:bodyPr>
          <a:lstStyle/>
          <a:p>
            <a:r>
              <a:rPr lang="en-US" dirty="0"/>
              <a:t>continued</a:t>
            </a:r>
          </a:p>
        </p:txBody>
      </p:sp>
      <p:sp>
        <p:nvSpPr>
          <p:cNvPr id="3" name="Content Placeholder 2">
            <a:extLst>
              <a:ext uri="{FF2B5EF4-FFF2-40B4-BE49-F238E27FC236}">
                <a16:creationId xmlns:a16="http://schemas.microsoft.com/office/drawing/2014/main" id="{82133AD0-956D-4B0A-9BD2-2037612A9C9C}"/>
              </a:ext>
            </a:extLst>
          </p:cNvPr>
          <p:cNvSpPr>
            <a:spLocks noGrp="1"/>
          </p:cNvSpPr>
          <p:nvPr>
            <p:ph idx="1"/>
          </p:nvPr>
        </p:nvSpPr>
        <p:spPr>
          <a:xfrm>
            <a:off x="838200" y="1153551"/>
            <a:ext cx="8812237" cy="5023412"/>
          </a:xfrm>
        </p:spPr>
        <p:txBody>
          <a:bodyPr>
            <a:normAutofit/>
          </a:bodyPr>
          <a:lstStyle/>
          <a:p>
            <a:pPr marL="0" indent="0" algn="l">
              <a:buNone/>
            </a:pPr>
            <a:r>
              <a:rPr lang="en-US" b="0" i="0" u="none" strike="noStrike" baseline="0" dirty="0">
                <a:latin typeface="Times-Roman"/>
              </a:rPr>
              <a:t>The </a:t>
            </a:r>
            <a:r>
              <a:rPr lang="en-US" b="1" i="0" u="none" strike="noStrike" baseline="0" dirty="0">
                <a:latin typeface="Times-Bold"/>
              </a:rPr>
              <a:t>applications domain </a:t>
            </a:r>
            <a:r>
              <a:rPr lang="en-US" b="0" i="0" u="none" strike="noStrike" baseline="0" dirty="0">
                <a:latin typeface="Times-Roman"/>
              </a:rPr>
              <a:t>is composed of the following elements:</a:t>
            </a:r>
          </a:p>
          <a:p>
            <a:pPr marL="0" indent="0" algn="l">
              <a:buNone/>
            </a:pPr>
            <a:r>
              <a:rPr lang="en-US" b="0" i="0" u="none" strike="noStrike" baseline="0" dirty="0">
                <a:latin typeface="Times-Roman"/>
              </a:rPr>
              <a:t>1. </a:t>
            </a:r>
            <a:r>
              <a:rPr lang="en-US" b="1" i="0" u="none" strike="noStrike" baseline="0" dirty="0">
                <a:latin typeface="Times-Bold"/>
              </a:rPr>
              <a:t>M2M applications: </a:t>
            </a:r>
            <a:r>
              <a:rPr lang="en-US" b="0" i="0" u="none" strike="noStrike" baseline="0" dirty="0">
                <a:latin typeface="Times-Roman"/>
              </a:rPr>
              <a:t>Applications that run the service logic and use M2M service capabilities accessible via an open interface.</a:t>
            </a:r>
          </a:p>
          <a:p>
            <a:pPr marL="0" indent="0" algn="l">
              <a:buNone/>
            </a:pPr>
            <a:r>
              <a:rPr lang="en-US" b="0" i="0" u="none" strike="noStrike" baseline="0" dirty="0">
                <a:latin typeface="Times-Roman"/>
              </a:rPr>
              <a:t>There are also management functions within an overall M2M service provider domain, as follows:</a:t>
            </a:r>
          </a:p>
          <a:p>
            <a:pPr marL="342900" indent="-342900" algn="l">
              <a:buAutoNum type="arabicPeriod"/>
            </a:pPr>
            <a:r>
              <a:rPr lang="en-US" b="1" i="0" u="none" strike="noStrike" baseline="0" dirty="0">
                <a:latin typeface="Times-Bold"/>
              </a:rPr>
              <a:t>Network management functions: </a:t>
            </a:r>
            <a:r>
              <a:rPr lang="en-US" b="0" i="0" u="none" strike="noStrike" baseline="0" dirty="0">
                <a:latin typeface="Times-Roman"/>
              </a:rPr>
              <a:t>Consists of all the functions required to manage the access and core networks; these functions include provisioning, supervision, fault management.</a:t>
            </a:r>
          </a:p>
          <a:p>
            <a:pPr marL="0" indent="0" algn="l">
              <a:buNone/>
            </a:pPr>
            <a:r>
              <a:rPr lang="en-US" b="1" i="0" u="none" strike="noStrike" baseline="0" dirty="0">
                <a:latin typeface="Times-Bold"/>
              </a:rPr>
              <a:t>2. M2M management functions: </a:t>
            </a:r>
            <a:r>
              <a:rPr lang="en-US" b="0" i="0" u="none" strike="noStrike" baseline="0" dirty="0">
                <a:latin typeface="Times-Roman"/>
              </a:rPr>
              <a:t>Consists of all the functions required to manage M2Mservice capabilities in the network domain.</a:t>
            </a:r>
            <a:endParaRPr lang="en-US" sz="4000" dirty="0"/>
          </a:p>
        </p:txBody>
      </p:sp>
    </p:spTree>
    <p:extLst>
      <p:ext uri="{BB962C8B-B14F-4D97-AF65-F5344CB8AC3E}">
        <p14:creationId xmlns:p14="http://schemas.microsoft.com/office/powerpoint/2010/main" val="100121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294B05-06F0-464E-96F9-0F864C48F1E9}"/>
              </a:ext>
            </a:extLst>
          </p:cNvPr>
          <p:cNvPicPr>
            <a:picLocks noChangeAspect="1"/>
          </p:cNvPicPr>
          <p:nvPr/>
        </p:nvPicPr>
        <p:blipFill>
          <a:blip r:embed="rId2"/>
          <a:stretch>
            <a:fillRect/>
          </a:stretch>
        </p:blipFill>
        <p:spPr>
          <a:xfrm>
            <a:off x="433658" y="0"/>
            <a:ext cx="8851019" cy="6473133"/>
          </a:xfrm>
          <a:prstGeom prst="rect">
            <a:avLst/>
          </a:prstGeom>
        </p:spPr>
      </p:pic>
    </p:spTree>
    <p:extLst>
      <p:ext uri="{BB962C8B-B14F-4D97-AF65-F5344CB8AC3E}">
        <p14:creationId xmlns:p14="http://schemas.microsoft.com/office/powerpoint/2010/main" val="486894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C7C35-63BC-43ED-8B0A-5BBD2C6A151C}"/>
              </a:ext>
            </a:extLst>
          </p:cNvPr>
          <p:cNvSpPr>
            <a:spLocks noGrp="1"/>
          </p:cNvSpPr>
          <p:nvPr>
            <p:ph type="title"/>
          </p:nvPr>
        </p:nvSpPr>
        <p:spPr>
          <a:xfrm>
            <a:off x="677334" y="609600"/>
            <a:ext cx="8596668" cy="651029"/>
          </a:xfrm>
        </p:spPr>
        <p:txBody>
          <a:bodyPr>
            <a:normAutofit/>
          </a:bodyPr>
          <a:lstStyle/>
          <a:p>
            <a:r>
              <a:rPr lang="en-US" dirty="0"/>
              <a:t>Characteristics of IOT</a:t>
            </a:r>
          </a:p>
        </p:txBody>
      </p:sp>
      <p:sp>
        <p:nvSpPr>
          <p:cNvPr id="3" name="Content Placeholder 2">
            <a:extLst>
              <a:ext uri="{FF2B5EF4-FFF2-40B4-BE49-F238E27FC236}">
                <a16:creationId xmlns:a16="http://schemas.microsoft.com/office/drawing/2014/main" id="{999F8123-36E1-489C-A2AB-698E1AC1F361}"/>
              </a:ext>
            </a:extLst>
          </p:cNvPr>
          <p:cNvSpPr>
            <a:spLocks noGrp="1"/>
          </p:cNvSpPr>
          <p:nvPr>
            <p:ph idx="1"/>
          </p:nvPr>
        </p:nvSpPr>
        <p:spPr>
          <a:xfrm>
            <a:off x="677334" y="1420427"/>
            <a:ext cx="8596668" cy="4620935"/>
          </a:xfrm>
        </p:spPr>
        <p:txBody>
          <a:bodyPr>
            <a:normAutofit/>
          </a:bodyPr>
          <a:lstStyle/>
          <a:p>
            <a:r>
              <a:rPr lang="en-US" dirty="0">
                <a:latin typeface="Arial" panose="020B0604020202020204" pitchFamily="34" charset="0"/>
                <a:cs typeface="Arial" panose="020B0604020202020204" pitchFamily="34" charset="0"/>
              </a:rPr>
              <a:t>Dynamic and Adapting: IOT devices and systems may have the capability to dynamically adapt with the changing contexts and take actions based on their operating conditions or sensed environment.</a:t>
            </a:r>
          </a:p>
          <a:p>
            <a:pPr lvl="1"/>
            <a:r>
              <a:rPr lang="en-US" dirty="0" err="1">
                <a:latin typeface="Arial" panose="020B0604020202020204" pitchFamily="34" charset="0"/>
                <a:cs typeface="Arial" panose="020B0604020202020204" pitchFamily="34" charset="0"/>
              </a:rPr>
              <a:t>Eg</a:t>
            </a:r>
            <a:r>
              <a:rPr lang="en-US" dirty="0">
                <a:latin typeface="Arial" panose="020B0604020202020204" pitchFamily="34" charset="0"/>
                <a:cs typeface="Arial" panose="020B0604020202020204" pitchFamily="34" charset="0"/>
              </a:rPr>
              <a:t>: Surveillance cameras can adapt their modes based on day and night. Cameras can switch from lower resolution to higher resolution modes when any motion is detected and alert nearby cameras to do the same</a:t>
            </a:r>
          </a:p>
          <a:p>
            <a:r>
              <a:rPr lang="en-US" dirty="0">
                <a:latin typeface="Arial" panose="020B0604020202020204" pitchFamily="34" charset="0"/>
                <a:cs typeface="Arial" panose="020B0604020202020204" pitchFamily="34" charset="0"/>
              </a:rPr>
              <a:t>Self-configuring: IOT devices may have self-configuring capability, allowing a large number of devices to work together to provide certain functionality(weather monitoring).</a:t>
            </a:r>
          </a:p>
          <a:p>
            <a:pPr lvl="1"/>
            <a:r>
              <a:rPr lang="en-US" dirty="0">
                <a:latin typeface="Arial" panose="020B0604020202020204" pitchFamily="34" charset="0"/>
                <a:cs typeface="Arial" panose="020B0604020202020204" pitchFamily="34" charset="0"/>
              </a:rPr>
              <a:t>These devices have the ability configure themselves, setup the networking and fetch fastest software upgrades with minimal manual or user intervention.</a:t>
            </a:r>
          </a:p>
          <a:p>
            <a:r>
              <a:rPr lang="en-US" dirty="0">
                <a:latin typeface="Arial" panose="020B0604020202020204" pitchFamily="34" charset="0"/>
                <a:cs typeface="Arial" panose="020B0604020202020204" pitchFamily="34" charset="0"/>
              </a:rPr>
              <a:t>Interoperable communication protocol: IOT devices may support a number of interoperable communication protocols and can communicate with other devices and also with the interface.</a:t>
            </a:r>
          </a:p>
        </p:txBody>
      </p:sp>
    </p:spTree>
    <p:extLst>
      <p:ext uri="{BB962C8B-B14F-4D97-AF65-F5344CB8AC3E}">
        <p14:creationId xmlns:p14="http://schemas.microsoft.com/office/powerpoint/2010/main" val="1326208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332696-4224-4093-A7F4-7AC2B035988E}"/>
              </a:ext>
            </a:extLst>
          </p:cNvPr>
          <p:cNvSpPr txBox="1"/>
          <p:nvPr/>
        </p:nvSpPr>
        <p:spPr>
          <a:xfrm>
            <a:off x="1252025" y="2274838"/>
            <a:ext cx="7962314" cy="2554545"/>
          </a:xfrm>
          <a:prstGeom prst="rect">
            <a:avLst/>
          </a:prstGeom>
          <a:noFill/>
        </p:spPr>
        <p:txBody>
          <a:bodyPr wrap="square">
            <a:spAutoFit/>
          </a:bodyPr>
          <a:lstStyle/>
          <a:p>
            <a:pPr algn="ctr"/>
            <a:r>
              <a:rPr lang="en-US" sz="3200" dirty="0">
                <a:solidFill>
                  <a:schemeClr val="accent1"/>
                </a:solidFill>
                <a:latin typeface="+mj-lt"/>
                <a:ea typeface="+mj-ea"/>
                <a:cs typeface="+mj-cs"/>
              </a:rPr>
              <a:t>Hardware and Software platforms for development</a:t>
            </a:r>
          </a:p>
          <a:p>
            <a:pPr algn="ctr"/>
            <a:endParaRPr lang="en-US" sz="3200" dirty="0">
              <a:solidFill>
                <a:schemeClr val="accent1"/>
              </a:solidFill>
              <a:latin typeface="+mj-lt"/>
              <a:ea typeface="+mj-ea"/>
              <a:cs typeface="+mj-cs"/>
            </a:endParaRPr>
          </a:p>
          <a:p>
            <a:pPr algn="ctr"/>
            <a:r>
              <a:rPr lang="en-US" sz="3200" dirty="0">
                <a:solidFill>
                  <a:schemeClr val="accent1"/>
                </a:solidFill>
                <a:latin typeface="+mj-lt"/>
                <a:ea typeface="+mj-ea"/>
                <a:cs typeface="+mj-cs"/>
              </a:rPr>
              <a:t>https://www.intuz.com/blog/top-iot-development-platforms-and-tools</a:t>
            </a:r>
          </a:p>
        </p:txBody>
      </p:sp>
    </p:spTree>
    <p:extLst>
      <p:ext uri="{BB962C8B-B14F-4D97-AF65-F5344CB8AC3E}">
        <p14:creationId xmlns:p14="http://schemas.microsoft.com/office/powerpoint/2010/main" val="3551833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5CD418-4478-4D86-BA5F-AB5CB05CA1EA}"/>
              </a:ext>
            </a:extLst>
          </p:cNvPr>
          <p:cNvPicPr>
            <a:picLocks noChangeAspect="1"/>
          </p:cNvPicPr>
          <p:nvPr/>
        </p:nvPicPr>
        <p:blipFill>
          <a:blip r:embed="rId2"/>
          <a:stretch>
            <a:fillRect/>
          </a:stretch>
        </p:blipFill>
        <p:spPr>
          <a:xfrm>
            <a:off x="436099" y="445330"/>
            <a:ext cx="7920110" cy="5657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459520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783E-F404-4ECA-B53B-641A8A54C879}"/>
              </a:ext>
            </a:extLst>
          </p:cNvPr>
          <p:cNvSpPr>
            <a:spLocks noGrp="1"/>
          </p:cNvSpPr>
          <p:nvPr>
            <p:ph type="title"/>
          </p:nvPr>
        </p:nvSpPr>
        <p:spPr>
          <a:xfrm>
            <a:off x="677334" y="609600"/>
            <a:ext cx="8596668" cy="600222"/>
          </a:xfrm>
        </p:spPr>
        <p:txBody>
          <a:bodyPr>
            <a:normAutofit fontScale="90000"/>
          </a:bodyPr>
          <a:lstStyle/>
          <a:p>
            <a:r>
              <a:rPr lang="en-US" b="0" i="0" dirty="0">
                <a:solidFill>
                  <a:srgbClr val="111111"/>
                </a:solidFill>
                <a:effectLst/>
                <a:latin typeface="Lora" panose="020B0604020202020204" pitchFamily="2" charset="0"/>
              </a:rPr>
              <a:t> </a:t>
            </a:r>
            <a:r>
              <a:rPr lang="en-US" dirty="0"/>
              <a:t>Raspberry</a:t>
            </a:r>
            <a:r>
              <a:rPr lang="en-US" b="0" i="0" dirty="0">
                <a:solidFill>
                  <a:srgbClr val="111111"/>
                </a:solidFill>
                <a:effectLst/>
                <a:latin typeface="Lora" panose="020B0604020202020204" pitchFamily="2" charset="0"/>
              </a:rPr>
              <a:t> </a:t>
            </a:r>
            <a:r>
              <a:rPr lang="en-US" dirty="0"/>
              <a:t>Pi and Arduino:</a:t>
            </a:r>
            <a:br>
              <a:rPr lang="en-US" dirty="0"/>
            </a:br>
            <a:endParaRPr lang="en-US" dirty="0"/>
          </a:p>
        </p:txBody>
      </p:sp>
      <p:sp>
        <p:nvSpPr>
          <p:cNvPr id="4" name="Content Placeholder 3">
            <a:extLst>
              <a:ext uri="{FF2B5EF4-FFF2-40B4-BE49-F238E27FC236}">
                <a16:creationId xmlns:a16="http://schemas.microsoft.com/office/drawing/2014/main" id="{8C3E7B17-8DAE-466E-9FE5-25F5408CB3AD}"/>
              </a:ext>
            </a:extLst>
          </p:cNvPr>
          <p:cNvSpPr>
            <a:spLocks noGrp="1"/>
          </p:cNvSpPr>
          <p:nvPr>
            <p:ph sz="half" idx="2"/>
          </p:nvPr>
        </p:nvSpPr>
        <p:spPr>
          <a:xfrm>
            <a:off x="5089970" y="1420837"/>
            <a:ext cx="4184034" cy="4620525"/>
          </a:xfrm>
        </p:spPr>
        <p:txBody>
          <a:bodyPr/>
          <a:lstStyle/>
          <a:p>
            <a:r>
              <a:rPr lang="en-US" b="0" i="0" dirty="0">
                <a:solidFill>
                  <a:srgbClr val="111111"/>
                </a:solidFill>
                <a:effectLst/>
                <a:latin typeface="Lato" panose="020F0502020204030203" pitchFamily="34" charset="0"/>
              </a:rPr>
              <a:t>The Raspberry Pi is a Single Board Computer developed by Raspberry Pi Foundation. It is widely popular as a small, inexpensive computing board among experimenters, hobbyists, educators, and technology enthusiasts.</a:t>
            </a:r>
          </a:p>
          <a:p>
            <a:r>
              <a:rPr lang="en-US" b="0" i="0" dirty="0">
                <a:solidFill>
                  <a:srgbClr val="111111"/>
                </a:solidFill>
                <a:effectLst/>
                <a:latin typeface="Lato" panose="020F0502020204030203" pitchFamily="34" charset="0"/>
              </a:rPr>
              <a:t>Arduino is an open-source prototyping platform based on easy-to-use hardware and software. </a:t>
            </a:r>
            <a:r>
              <a:rPr lang="en-US" dirty="0">
                <a:solidFill>
                  <a:srgbClr val="111111"/>
                </a:solidFill>
                <a:latin typeface="Lato" panose="020F0502020204030203" pitchFamily="34" charset="0"/>
              </a:rPr>
              <a:t>Arduino boards </a:t>
            </a:r>
            <a:r>
              <a:rPr lang="en-US" b="0" i="0" dirty="0">
                <a:solidFill>
                  <a:srgbClr val="111111"/>
                </a:solidFill>
                <a:effectLst/>
                <a:latin typeface="Lato" panose="020F0502020204030203" pitchFamily="34" charset="0"/>
              </a:rPr>
              <a:t>are able to read inputs – light on a sensor, a finger on a button, or a Twitter message – and turn it into an output – activating a motor, turning on an LED, publishing something online.</a:t>
            </a:r>
            <a:endParaRPr lang="en-US" dirty="0"/>
          </a:p>
        </p:txBody>
      </p:sp>
      <p:pic>
        <p:nvPicPr>
          <p:cNvPr id="1026" name="Picture 2" descr="raspberrypi2">
            <a:extLst>
              <a:ext uri="{FF2B5EF4-FFF2-40B4-BE49-F238E27FC236}">
                <a16:creationId xmlns:a16="http://schemas.microsoft.com/office/drawing/2014/main" id="{3C85E958-F4A5-478C-BB72-F3A3E9E0902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12006" y="1631852"/>
            <a:ext cx="3914775" cy="26587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DUINO_UNO_DIP_01">
            <a:extLst>
              <a:ext uri="{FF2B5EF4-FFF2-40B4-BE49-F238E27FC236}">
                <a16:creationId xmlns:a16="http://schemas.microsoft.com/office/drawing/2014/main" id="{E708BF5A-A6F4-44DF-983E-9DCFD3714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1606" y="4170191"/>
            <a:ext cx="3305175"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2524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74F6-0D2D-4483-99BB-1BF720FE5E46}"/>
              </a:ext>
            </a:extLst>
          </p:cNvPr>
          <p:cNvSpPr>
            <a:spLocks noGrp="1"/>
          </p:cNvSpPr>
          <p:nvPr>
            <p:ph type="title"/>
          </p:nvPr>
        </p:nvSpPr>
        <p:spPr>
          <a:xfrm>
            <a:off x="677336" y="467289"/>
            <a:ext cx="8596668" cy="698695"/>
          </a:xfrm>
        </p:spPr>
        <p:txBody>
          <a:bodyPr>
            <a:normAutofit fontScale="90000"/>
          </a:bodyPr>
          <a:lstStyle/>
          <a:p>
            <a:r>
              <a:rPr lang="en-US" dirty="0"/>
              <a:t>Intel Edison and Intel Galileo</a:t>
            </a:r>
            <a:br>
              <a:rPr lang="en-US" b="0" i="0" dirty="0">
                <a:solidFill>
                  <a:srgbClr val="111111"/>
                </a:solidFill>
                <a:effectLst/>
                <a:latin typeface="Lora" pitchFamily="2" charset="0"/>
              </a:rPr>
            </a:br>
            <a:endParaRPr lang="en-US" dirty="0"/>
          </a:p>
        </p:txBody>
      </p:sp>
      <p:sp>
        <p:nvSpPr>
          <p:cNvPr id="4" name="Content Placeholder 3">
            <a:extLst>
              <a:ext uri="{FF2B5EF4-FFF2-40B4-BE49-F238E27FC236}">
                <a16:creationId xmlns:a16="http://schemas.microsoft.com/office/drawing/2014/main" id="{B6E137DB-CCE9-42AF-9D89-1E42E1E46C20}"/>
              </a:ext>
            </a:extLst>
          </p:cNvPr>
          <p:cNvSpPr>
            <a:spLocks noGrp="1"/>
          </p:cNvSpPr>
          <p:nvPr>
            <p:ph sz="half" idx="2"/>
          </p:nvPr>
        </p:nvSpPr>
        <p:spPr>
          <a:xfrm>
            <a:off x="4346746" y="1575583"/>
            <a:ext cx="4927258" cy="4465780"/>
          </a:xfrm>
        </p:spPr>
        <p:txBody>
          <a:bodyPr>
            <a:normAutofit lnSpcReduction="10000"/>
          </a:bodyPr>
          <a:lstStyle/>
          <a:p>
            <a:r>
              <a:rPr lang="en-US" b="0" i="0" dirty="0">
                <a:solidFill>
                  <a:srgbClr val="111111"/>
                </a:solidFill>
                <a:effectLst/>
                <a:latin typeface="Lato" panose="020F0502020204030203" pitchFamily="34" charset="0"/>
              </a:rPr>
              <a:t>Intel Edison is a tiny development platform featuring an Intel Atom CPU and 32 bit Intel Quark microcontroller. This tiny board carries all Wi-Fi and Bluetooth modules for connectivity and thus requires no external modules to do so. Also, it carries other features such as UART, SPI, I2C, I2S, GPIO, and SD card support.</a:t>
            </a:r>
          </a:p>
          <a:p>
            <a:r>
              <a:rPr lang="en-US" b="0" i="0" dirty="0">
                <a:solidFill>
                  <a:srgbClr val="111111"/>
                </a:solidFill>
                <a:effectLst/>
                <a:latin typeface="Lato" panose="020F0502020204030203" pitchFamily="34" charset="0"/>
              </a:rPr>
              <a:t>Galileo is a microcontroller board based on the Intel® Quark SoC X1000 Application Processor, a 32-bit Intel Pentium-class system on a chip</a:t>
            </a:r>
          </a:p>
          <a:p>
            <a:r>
              <a:rPr lang="en-US" b="0" i="0" dirty="0">
                <a:solidFill>
                  <a:srgbClr val="111111"/>
                </a:solidFill>
                <a:effectLst/>
                <a:latin typeface="Lato" panose="020F0502020204030203" pitchFamily="34" charset="0"/>
              </a:rPr>
              <a:t>It’s the first board based on Intel® architecture designed to be hardware and software pin-compatible with Arduino shields designed for the Uno R3.</a:t>
            </a:r>
            <a:endParaRPr lang="en-US" dirty="0"/>
          </a:p>
        </p:txBody>
      </p:sp>
      <p:pic>
        <p:nvPicPr>
          <p:cNvPr id="2050" name="Picture 2" descr="Intel Edison">
            <a:extLst>
              <a:ext uri="{FF2B5EF4-FFF2-40B4-BE49-F238E27FC236}">
                <a16:creationId xmlns:a16="http://schemas.microsoft.com/office/drawing/2014/main" id="{46E2712D-8544-4477-A718-06A506650DC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77334" y="1688123"/>
            <a:ext cx="3669412" cy="18991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telGalileo_fabD_Front_450px">
            <a:extLst>
              <a:ext uri="{FF2B5EF4-FFF2-40B4-BE49-F238E27FC236}">
                <a16:creationId xmlns:a16="http://schemas.microsoft.com/office/drawing/2014/main" id="{CC6B6570-33B4-41C8-BB9D-63AE4F52E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3808473"/>
            <a:ext cx="344805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000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2D5CA-0A11-4623-BEF5-9865A4722F6A}"/>
              </a:ext>
            </a:extLst>
          </p:cNvPr>
          <p:cNvSpPr>
            <a:spLocks noGrp="1"/>
          </p:cNvSpPr>
          <p:nvPr>
            <p:ph type="title"/>
          </p:nvPr>
        </p:nvSpPr>
        <p:spPr>
          <a:xfrm>
            <a:off x="677334" y="609600"/>
            <a:ext cx="8596668" cy="642425"/>
          </a:xfrm>
        </p:spPr>
        <p:txBody>
          <a:bodyPr>
            <a:normAutofit fontScale="90000"/>
          </a:bodyPr>
          <a:lstStyle/>
          <a:p>
            <a:r>
              <a:rPr lang="en-US" dirty="0"/>
              <a:t>Beagle</a:t>
            </a:r>
            <a:r>
              <a:rPr lang="en-US" b="0" i="0" dirty="0">
                <a:solidFill>
                  <a:srgbClr val="111111"/>
                </a:solidFill>
                <a:effectLst/>
                <a:latin typeface="Lora" pitchFamily="2" charset="0"/>
              </a:rPr>
              <a:t> </a:t>
            </a:r>
            <a:r>
              <a:rPr lang="en-US" dirty="0"/>
              <a:t>Bone</a:t>
            </a:r>
            <a:br>
              <a:rPr lang="en-US" dirty="0"/>
            </a:br>
            <a:endParaRPr lang="en-US" dirty="0"/>
          </a:p>
        </p:txBody>
      </p:sp>
      <p:sp>
        <p:nvSpPr>
          <p:cNvPr id="4" name="Content Placeholder 3">
            <a:extLst>
              <a:ext uri="{FF2B5EF4-FFF2-40B4-BE49-F238E27FC236}">
                <a16:creationId xmlns:a16="http://schemas.microsoft.com/office/drawing/2014/main" id="{1717AC2E-E4A8-4F41-834F-0210CE29CD68}"/>
              </a:ext>
            </a:extLst>
          </p:cNvPr>
          <p:cNvSpPr>
            <a:spLocks noGrp="1"/>
          </p:cNvSpPr>
          <p:nvPr>
            <p:ph sz="half" idx="2"/>
          </p:nvPr>
        </p:nvSpPr>
        <p:spPr>
          <a:xfrm>
            <a:off x="5089970" y="1252025"/>
            <a:ext cx="4184034" cy="4789337"/>
          </a:xfrm>
        </p:spPr>
        <p:txBody>
          <a:bodyPr>
            <a:normAutofit/>
          </a:bodyPr>
          <a:lstStyle/>
          <a:p>
            <a:r>
              <a:rPr lang="en-IN" b="0" i="0" dirty="0" err="1">
                <a:solidFill>
                  <a:srgbClr val="525252"/>
                </a:solidFill>
                <a:effectLst/>
                <a:latin typeface="Arial" panose="020B0604020202020204" pitchFamily="34" charset="0"/>
              </a:rPr>
              <a:t>BeagleBone</a:t>
            </a:r>
            <a:r>
              <a:rPr lang="en-IN" b="0" i="0" dirty="0">
                <a:solidFill>
                  <a:srgbClr val="525252"/>
                </a:solidFill>
                <a:effectLst/>
                <a:latin typeface="Arial" panose="020B0604020202020204" pitchFamily="34" charset="0"/>
              </a:rPr>
              <a:t> Black is a low-cost, community-supported development platform for developers and hobbyists.</a:t>
            </a:r>
          </a:p>
          <a:p>
            <a:r>
              <a:rPr lang="en-IN" b="0" i="0" dirty="0">
                <a:solidFill>
                  <a:srgbClr val="202124"/>
                </a:solidFill>
                <a:effectLst/>
                <a:latin typeface="arial" panose="020B0604020202020204" pitchFamily="34" charset="0"/>
              </a:rPr>
              <a:t>The </a:t>
            </a:r>
            <a:r>
              <a:rPr lang="en-IN" b="1" i="0" dirty="0" err="1">
                <a:solidFill>
                  <a:srgbClr val="202124"/>
                </a:solidFill>
                <a:effectLst/>
                <a:latin typeface="arial" panose="020B0604020202020204" pitchFamily="34" charset="0"/>
              </a:rPr>
              <a:t>Beaglebone</a:t>
            </a:r>
            <a:r>
              <a:rPr lang="en-IN" b="0" i="0" dirty="0">
                <a:solidFill>
                  <a:srgbClr val="202124"/>
                </a:solidFill>
                <a:effectLst/>
                <a:latin typeface="arial" panose="020B0604020202020204" pitchFamily="34" charset="0"/>
              </a:rPr>
              <a:t> Black is open-source hardware</a:t>
            </a:r>
            <a:r>
              <a:rPr lang="en-IN" dirty="0">
                <a:solidFill>
                  <a:srgbClr val="3C3C3B"/>
                </a:solidFill>
                <a:latin typeface="Lato"/>
              </a:rPr>
              <a:t>, </a:t>
            </a:r>
            <a:r>
              <a:rPr lang="en-IN" b="0" i="0" dirty="0">
                <a:solidFill>
                  <a:srgbClr val="202124"/>
                </a:solidFill>
                <a:effectLst/>
                <a:latin typeface="arial" panose="020B0604020202020204" pitchFamily="34" charset="0"/>
              </a:rPr>
              <a:t>t's based on the </a:t>
            </a:r>
            <a:r>
              <a:rPr lang="en-US" b="0" i="0" dirty="0">
                <a:solidFill>
                  <a:srgbClr val="202124"/>
                </a:solidFill>
                <a:effectLst/>
                <a:latin typeface="arial" panose="020B0604020202020204" pitchFamily="34" charset="0"/>
              </a:rPr>
              <a:t>Texas Instruments(</a:t>
            </a:r>
            <a:r>
              <a:rPr lang="en-IN" b="0" i="0" dirty="0">
                <a:solidFill>
                  <a:srgbClr val="202124"/>
                </a:solidFill>
                <a:effectLst/>
                <a:latin typeface="arial" panose="020B0604020202020204" pitchFamily="34" charset="0"/>
              </a:rPr>
              <a:t>TI) Sitara AM335- a SOC application processor with ARM Cortex A8 processor. It comes with a 512 RAM.</a:t>
            </a:r>
          </a:p>
          <a:p>
            <a:r>
              <a:rPr lang="en-IN" dirty="0">
                <a:solidFill>
                  <a:srgbClr val="202124"/>
                </a:solidFill>
                <a:latin typeface="arial" panose="020B0604020202020204" pitchFamily="34" charset="0"/>
              </a:rPr>
              <a:t>It uses python to control the pins.</a:t>
            </a:r>
            <a:endParaRPr lang="en-US" dirty="0"/>
          </a:p>
        </p:txBody>
      </p:sp>
      <p:pic>
        <p:nvPicPr>
          <p:cNvPr id="5" name="Content Placeholder 4">
            <a:extLst>
              <a:ext uri="{FF2B5EF4-FFF2-40B4-BE49-F238E27FC236}">
                <a16:creationId xmlns:a16="http://schemas.microsoft.com/office/drawing/2014/main" id="{6317BD7D-EF0C-4546-8A09-8DCBDC43933F}"/>
              </a:ext>
            </a:extLst>
          </p:cNvPr>
          <p:cNvPicPr>
            <a:picLocks noGrp="1" noChangeAspect="1"/>
          </p:cNvPicPr>
          <p:nvPr>
            <p:ph sz="half" idx="1"/>
          </p:nvPr>
        </p:nvPicPr>
        <p:blipFill>
          <a:blip r:embed="rId2"/>
          <a:stretch>
            <a:fillRect/>
          </a:stretch>
        </p:blipFill>
        <p:spPr>
          <a:xfrm>
            <a:off x="677863" y="1252025"/>
            <a:ext cx="4183062" cy="4996375"/>
          </a:xfrm>
          <a:prstGeom prst="rect">
            <a:avLst/>
          </a:prstGeom>
        </p:spPr>
      </p:pic>
    </p:spTree>
    <p:extLst>
      <p:ext uri="{BB962C8B-B14F-4D97-AF65-F5344CB8AC3E}">
        <p14:creationId xmlns:p14="http://schemas.microsoft.com/office/powerpoint/2010/main" val="3236430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2D5CA-0A11-4623-BEF5-9865A4722F6A}"/>
              </a:ext>
            </a:extLst>
          </p:cNvPr>
          <p:cNvSpPr>
            <a:spLocks noGrp="1"/>
          </p:cNvSpPr>
          <p:nvPr>
            <p:ph type="title"/>
          </p:nvPr>
        </p:nvSpPr>
        <p:spPr>
          <a:xfrm>
            <a:off x="677334" y="609600"/>
            <a:ext cx="8596668" cy="642425"/>
          </a:xfrm>
        </p:spPr>
        <p:txBody>
          <a:bodyPr>
            <a:normAutofit fontScale="90000"/>
          </a:bodyPr>
          <a:lstStyle/>
          <a:p>
            <a:r>
              <a:rPr lang="en-US" b="0" i="0" dirty="0">
                <a:solidFill>
                  <a:srgbClr val="111111"/>
                </a:solidFill>
                <a:effectLst/>
                <a:latin typeface="Lora" pitchFamily="2" charset="0"/>
              </a:rPr>
              <a:t>Banana Pi and Node MCU Dev Kit</a:t>
            </a:r>
            <a:br>
              <a:rPr lang="en-US" b="0" i="0" dirty="0">
                <a:solidFill>
                  <a:srgbClr val="111111"/>
                </a:solidFill>
                <a:effectLst/>
                <a:latin typeface="Lora" pitchFamily="2" charset="0"/>
              </a:rPr>
            </a:br>
            <a:r>
              <a:rPr lang="en-US" b="0" i="0" dirty="0">
                <a:solidFill>
                  <a:srgbClr val="111111"/>
                </a:solidFill>
                <a:effectLst/>
                <a:latin typeface="Lora" pitchFamily="2" charset="0"/>
              </a:rPr>
              <a:t>:</a:t>
            </a:r>
            <a:br>
              <a:rPr lang="en-US" b="0" i="0" dirty="0">
                <a:solidFill>
                  <a:srgbClr val="111111"/>
                </a:solidFill>
                <a:effectLst/>
                <a:latin typeface="Lora" pitchFamily="2" charset="0"/>
              </a:rPr>
            </a:br>
            <a:br>
              <a:rPr lang="en-US" dirty="0"/>
            </a:br>
            <a:endParaRPr lang="en-US" dirty="0"/>
          </a:p>
        </p:txBody>
      </p:sp>
      <p:sp>
        <p:nvSpPr>
          <p:cNvPr id="4" name="Content Placeholder 3">
            <a:extLst>
              <a:ext uri="{FF2B5EF4-FFF2-40B4-BE49-F238E27FC236}">
                <a16:creationId xmlns:a16="http://schemas.microsoft.com/office/drawing/2014/main" id="{1717AC2E-E4A8-4F41-834F-0210CE29CD68}"/>
              </a:ext>
            </a:extLst>
          </p:cNvPr>
          <p:cNvSpPr>
            <a:spLocks noGrp="1"/>
          </p:cNvSpPr>
          <p:nvPr>
            <p:ph sz="half" idx="2"/>
          </p:nvPr>
        </p:nvSpPr>
        <p:spPr>
          <a:xfrm>
            <a:off x="4783015" y="1252025"/>
            <a:ext cx="4490989" cy="4789337"/>
          </a:xfrm>
        </p:spPr>
        <p:txBody>
          <a:bodyPr/>
          <a:lstStyle/>
          <a:p>
            <a:r>
              <a:rPr lang="en-US" b="0" i="0" dirty="0">
                <a:solidFill>
                  <a:srgbClr val="111111"/>
                </a:solidFill>
                <a:effectLst/>
                <a:latin typeface="Lato" panose="020F0502020204030203" pitchFamily="34" charset="0"/>
              </a:rPr>
              <a:t>Banana Pi is a single-board computer.  Banana Pi targets to be a cheap, small, and flexible enough computer for daily life.  Built with ARM Cortex-A7 Dual-core CPU and Mali400MP2 GPU, and open-source software, Banana Pi can serve as a platform to make lots of applications for different purposes.</a:t>
            </a:r>
          </a:p>
          <a:p>
            <a:r>
              <a:rPr lang="en-US" b="0" i="0" dirty="0" err="1">
                <a:solidFill>
                  <a:srgbClr val="111111"/>
                </a:solidFill>
                <a:effectLst/>
                <a:latin typeface="Lato" panose="020F0502020204030203" pitchFamily="34" charset="0"/>
              </a:rPr>
              <a:t>NodeMCU</a:t>
            </a:r>
            <a:r>
              <a:rPr lang="en-US" b="0" i="0" dirty="0">
                <a:solidFill>
                  <a:srgbClr val="111111"/>
                </a:solidFill>
                <a:effectLst/>
                <a:latin typeface="Lato" panose="020F0502020204030203" pitchFamily="34" charset="0"/>
              </a:rPr>
              <a:t> Development Kit is based on ESP8266 </a:t>
            </a:r>
            <a:r>
              <a:rPr lang="en-US" b="0" i="0" dirty="0" err="1">
                <a:solidFill>
                  <a:srgbClr val="111111"/>
                </a:solidFill>
                <a:effectLst/>
                <a:latin typeface="Lato" panose="020F0502020204030203" pitchFamily="34" charset="0"/>
              </a:rPr>
              <a:t>WiFi</a:t>
            </a:r>
            <a:r>
              <a:rPr lang="en-US" b="0" i="0" dirty="0">
                <a:solidFill>
                  <a:srgbClr val="111111"/>
                </a:solidFill>
                <a:effectLst/>
                <a:latin typeface="Lato" panose="020F0502020204030203" pitchFamily="34" charset="0"/>
              </a:rPr>
              <a:t> Chip, it integrates GPIO, PWM, IIC, 1-Wire, and ADC all in one board. You can top it up with </a:t>
            </a:r>
            <a:r>
              <a:rPr lang="en-US" b="0" i="0" dirty="0" err="1">
                <a:solidFill>
                  <a:srgbClr val="111111"/>
                </a:solidFill>
                <a:effectLst/>
                <a:latin typeface="Lato" panose="020F0502020204030203" pitchFamily="34" charset="0"/>
              </a:rPr>
              <a:t>NodeMCU</a:t>
            </a:r>
            <a:r>
              <a:rPr lang="en-US" b="0" i="0" dirty="0">
                <a:solidFill>
                  <a:srgbClr val="111111"/>
                </a:solidFill>
                <a:effectLst/>
                <a:latin typeface="Lato" panose="020F0502020204030203" pitchFamily="34" charset="0"/>
              </a:rPr>
              <a:t> firmware to speed up your development process.</a:t>
            </a:r>
            <a:endParaRPr lang="en-US" dirty="0"/>
          </a:p>
        </p:txBody>
      </p:sp>
      <p:pic>
        <p:nvPicPr>
          <p:cNvPr id="3074" name="Picture 2" descr="BananPiM2">
            <a:extLst>
              <a:ext uri="{FF2B5EF4-FFF2-40B4-BE49-F238E27FC236}">
                <a16:creationId xmlns:a16="http://schemas.microsoft.com/office/drawing/2014/main" id="{0EE70DF0-65A0-49FB-AD92-6DA7CA5B4C1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62890" y="1252025"/>
            <a:ext cx="3990975" cy="27717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odemcu">
            <a:extLst>
              <a:ext uri="{FF2B5EF4-FFF2-40B4-BE49-F238E27FC236}">
                <a16:creationId xmlns:a16="http://schemas.microsoft.com/office/drawing/2014/main" id="{EDF245FC-C0D5-4937-A260-589623188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799" y="4086225"/>
            <a:ext cx="2771775" cy="277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6942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E432F-D499-46F3-B3FF-C42CE0EF898F}"/>
              </a:ext>
            </a:extLst>
          </p:cNvPr>
          <p:cNvSpPr>
            <a:spLocks noGrp="1"/>
          </p:cNvSpPr>
          <p:nvPr>
            <p:ph type="title"/>
          </p:nvPr>
        </p:nvSpPr>
        <p:spPr>
          <a:xfrm>
            <a:off x="677334" y="609600"/>
            <a:ext cx="8596668" cy="783102"/>
          </a:xfrm>
        </p:spPr>
        <p:txBody>
          <a:bodyPr/>
          <a:lstStyle/>
          <a:p>
            <a:r>
              <a:rPr lang="en-US" dirty="0"/>
              <a:t>Challenges in IOT</a:t>
            </a:r>
          </a:p>
        </p:txBody>
      </p:sp>
      <p:sp>
        <p:nvSpPr>
          <p:cNvPr id="3" name="Content Placeholder 2">
            <a:extLst>
              <a:ext uri="{FF2B5EF4-FFF2-40B4-BE49-F238E27FC236}">
                <a16:creationId xmlns:a16="http://schemas.microsoft.com/office/drawing/2014/main" id="{09F3D943-BC06-4433-B927-AE42E365544A}"/>
              </a:ext>
            </a:extLst>
          </p:cNvPr>
          <p:cNvSpPr>
            <a:spLocks noGrp="1"/>
          </p:cNvSpPr>
          <p:nvPr>
            <p:ph idx="1"/>
          </p:nvPr>
        </p:nvSpPr>
        <p:spPr>
          <a:xfrm>
            <a:off x="677334" y="1392703"/>
            <a:ext cx="8596668" cy="4648660"/>
          </a:xfrm>
        </p:spPr>
        <p:txBody>
          <a:bodyPr/>
          <a:lstStyle/>
          <a:p>
            <a:pPr marL="0" indent="0" algn="l" fontAlgn="base">
              <a:buNone/>
            </a:pPr>
            <a:r>
              <a:rPr lang="en-US" i="0" dirty="0">
                <a:solidFill>
                  <a:srgbClr val="273239"/>
                </a:solidFill>
                <a:effectLst/>
                <a:latin typeface="Arial" panose="020B0604020202020204" pitchFamily="34" charset="0"/>
                <a:cs typeface="Arial" panose="020B0604020202020204" pitchFamily="34" charset="0"/>
              </a:rPr>
              <a:t>Security challenges in IoT :</a:t>
            </a:r>
          </a:p>
          <a:p>
            <a:pPr fontAlgn="base"/>
            <a:r>
              <a:rPr lang="en-US" i="0" dirty="0">
                <a:solidFill>
                  <a:srgbClr val="273239"/>
                </a:solidFill>
                <a:effectLst/>
                <a:latin typeface="Arial" panose="020B0604020202020204" pitchFamily="34" charset="0"/>
                <a:cs typeface="Arial" panose="020B0604020202020204" pitchFamily="34" charset="0"/>
              </a:rPr>
              <a:t>Lack of encryption </a:t>
            </a:r>
          </a:p>
          <a:p>
            <a:pPr fontAlgn="base"/>
            <a:r>
              <a:rPr lang="en-US" i="0" dirty="0">
                <a:solidFill>
                  <a:srgbClr val="273239"/>
                </a:solidFill>
                <a:effectLst/>
                <a:latin typeface="Arial" panose="020B0604020202020204" pitchFamily="34" charset="0"/>
                <a:cs typeface="Arial" panose="020B0604020202020204" pitchFamily="34" charset="0"/>
              </a:rPr>
              <a:t>Insufficient testing and updating</a:t>
            </a:r>
            <a:endParaRPr lang="en-US" dirty="0">
              <a:solidFill>
                <a:srgbClr val="273239"/>
              </a:solidFill>
              <a:latin typeface="Arial" panose="020B0604020202020204" pitchFamily="34" charset="0"/>
              <a:cs typeface="Arial" panose="020B0604020202020204" pitchFamily="34" charset="0"/>
            </a:endParaRPr>
          </a:p>
          <a:p>
            <a:pPr fontAlgn="base"/>
            <a:r>
              <a:rPr lang="en-US" i="0" dirty="0">
                <a:solidFill>
                  <a:srgbClr val="273239"/>
                </a:solidFill>
                <a:effectLst/>
                <a:latin typeface="Arial" panose="020B0604020202020204" pitchFamily="34" charset="0"/>
                <a:cs typeface="Arial" panose="020B0604020202020204" pitchFamily="34" charset="0"/>
              </a:rPr>
              <a:t>Brute forcing and the risk of default passwords</a:t>
            </a:r>
          </a:p>
          <a:p>
            <a:pPr fontAlgn="base"/>
            <a:r>
              <a:rPr lang="en-US" i="0" dirty="0">
                <a:solidFill>
                  <a:srgbClr val="273239"/>
                </a:solidFill>
                <a:effectLst/>
                <a:latin typeface="Arial" panose="020B0604020202020204" pitchFamily="34" charset="0"/>
                <a:cs typeface="Arial" panose="020B0604020202020204" pitchFamily="34" charset="0"/>
              </a:rPr>
              <a:t>IoT Malware and ransomware</a:t>
            </a:r>
          </a:p>
          <a:p>
            <a:pPr marL="0" indent="0" fontAlgn="base">
              <a:buNone/>
            </a:pPr>
            <a:r>
              <a:rPr lang="en-US" dirty="0">
                <a:solidFill>
                  <a:srgbClr val="273239"/>
                </a:solidFill>
                <a:latin typeface="Arial" panose="020B0604020202020204" pitchFamily="34" charset="0"/>
                <a:cs typeface="Arial" panose="020B0604020202020204" pitchFamily="34" charset="0"/>
              </a:rPr>
              <a:t>Design challenge in IoT</a:t>
            </a:r>
          </a:p>
          <a:p>
            <a:pPr fontAlgn="base"/>
            <a:r>
              <a:rPr lang="en-US" dirty="0">
                <a:solidFill>
                  <a:srgbClr val="273239"/>
                </a:solidFill>
                <a:latin typeface="Arial" panose="020B0604020202020204" pitchFamily="34" charset="0"/>
                <a:cs typeface="Arial" panose="020B0604020202020204" pitchFamily="34" charset="0"/>
              </a:rPr>
              <a:t>Battery life is a limitation </a:t>
            </a:r>
          </a:p>
          <a:p>
            <a:pPr fontAlgn="base"/>
            <a:r>
              <a:rPr lang="en-US" dirty="0">
                <a:solidFill>
                  <a:srgbClr val="273239"/>
                </a:solidFill>
                <a:latin typeface="Arial" panose="020B0604020202020204" pitchFamily="34" charset="0"/>
                <a:cs typeface="Arial" panose="020B0604020202020204" pitchFamily="34" charset="0"/>
              </a:rPr>
              <a:t>Increased cost and time to market</a:t>
            </a:r>
          </a:p>
          <a:p>
            <a:pPr fontAlgn="base"/>
            <a:r>
              <a:rPr lang="en-US" dirty="0">
                <a:solidFill>
                  <a:srgbClr val="273239"/>
                </a:solidFill>
                <a:latin typeface="Arial" panose="020B0604020202020204" pitchFamily="34" charset="0"/>
                <a:cs typeface="Arial" panose="020B0604020202020204" pitchFamily="34" charset="0"/>
              </a:rPr>
              <a:t>Security of the system</a:t>
            </a:r>
          </a:p>
          <a:p>
            <a:endParaRPr lang="en-US" dirty="0"/>
          </a:p>
        </p:txBody>
      </p:sp>
    </p:spTree>
    <p:extLst>
      <p:ext uri="{BB962C8B-B14F-4D97-AF65-F5344CB8AC3E}">
        <p14:creationId xmlns:p14="http://schemas.microsoft.com/office/powerpoint/2010/main" val="586026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E432F-D499-46F3-B3FF-C42CE0EF898F}"/>
              </a:ext>
            </a:extLst>
          </p:cNvPr>
          <p:cNvSpPr>
            <a:spLocks noGrp="1"/>
          </p:cNvSpPr>
          <p:nvPr>
            <p:ph type="title"/>
          </p:nvPr>
        </p:nvSpPr>
        <p:spPr>
          <a:xfrm>
            <a:off x="677334" y="609600"/>
            <a:ext cx="8596668" cy="783102"/>
          </a:xfrm>
        </p:spPr>
        <p:txBody>
          <a:bodyPr/>
          <a:lstStyle/>
          <a:p>
            <a:r>
              <a:rPr lang="en-US" dirty="0"/>
              <a:t>Challenges in IOT</a:t>
            </a:r>
          </a:p>
        </p:txBody>
      </p:sp>
      <p:sp>
        <p:nvSpPr>
          <p:cNvPr id="3" name="Content Placeholder 2">
            <a:extLst>
              <a:ext uri="{FF2B5EF4-FFF2-40B4-BE49-F238E27FC236}">
                <a16:creationId xmlns:a16="http://schemas.microsoft.com/office/drawing/2014/main" id="{09F3D943-BC06-4433-B927-AE42E365544A}"/>
              </a:ext>
            </a:extLst>
          </p:cNvPr>
          <p:cNvSpPr>
            <a:spLocks noGrp="1"/>
          </p:cNvSpPr>
          <p:nvPr>
            <p:ph idx="1"/>
          </p:nvPr>
        </p:nvSpPr>
        <p:spPr>
          <a:xfrm>
            <a:off x="677334" y="1392703"/>
            <a:ext cx="8596668" cy="4648660"/>
          </a:xfrm>
        </p:spPr>
        <p:txBody>
          <a:bodyPr>
            <a:normAutofit lnSpcReduction="10000"/>
          </a:bodyPr>
          <a:lstStyle/>
          <a:p>
            <a:pPr fontAlgn="base"/>
            <a:r>
              <a:rPr lang="en-US" dirty="0">
                <a:solidFill>
                  <a:srgbClr val="273239"/>
                </a:solidFill>
                <a:latin typeface="Arial" panose="020B0604020202020204" pitchFamily="34" charset="0"/>
                <a:cs typeface="Arial" panose="020B0604020202020204" pitchFamily="34" charset="0"/>
              </a:rPr>
              <a:t>Deployment challenges in IoT:</a:t>
            </a:r>
          </a:p>
          <a:p>
            <a:pPr lvl="1" fontAlgn="base"/>
            <a:r>
              <a:rPr lang="en-US" dirty="0">
                <a:solidFill>
                  <a:srgbClr val="273239"/>
                </a:solidFill>
                <a:latin typeface="Arial" panose="020B0604020202020204" pitchFamily="34" charset="0"/>
                <a:cs typeface="Arial" panose="020B0604020202020204" pitchFamily="34" charset="0"/>
              </a:rPr>
              <a:t>Connectivity</a:t>
            </a:r>
          </a:p>
          <a:p>
            <a:pPr lvl="1" fontAlgn="base"/>
            <a:r>
              <a:rPr lang="en-US" dirty="0">
                <a:solidFill>
                  <a:srgbClr val="273239"/>
                </a:solidFill>
                <a:latin typeface="Arial" panose="020B0604020202020204" pitchFamily="34" charset="0"/>
                <a:cs typeface="Arial" panose="020B0604020202020204" pitchFamily="34" charset="0"/>
              </a:rPr>
              <a:t>Cross platform capability</a:t>
            </a:r>
          </a:p>
          <a:p>
            <a:pPr lvl="1" fontAlgn="base"/>
            <a:r>
              <a:rPr lang="en-US" dirty="0">
                <a:solidFill>
                  <a:srgbClr val="273239"/>
                </a:solidFill>
                <a:latin typeface="Arial" panose="020B0604020202020204" pitchFamily="34" charset="0"/>
                <a:cs typeface="Arial" panose="020B0604020202020204" pitchFamily="34" charset="0"/>
              </a:rPr>
              <a:t>Data collection and processing</a:t>
            </a:r>
          </a:p>
          <a:p>
            <a:pPr lvl="1"/>
            <a:r>
              <a:rPr lang="en-US" dirty="0">
                <a:solidFill>
                  <a:srgbClr val="273239"/>
                </a:solidFill>
                <a:latin typeface="Arial" panose="020B0604020202020204" pitchFamily="34" charset="0"/>
                <a:cs typeface="Arial" panose="020B0604020202020204" pitchFamily="34" charset="0"/>
              </a:rPr>
              <a:t>Lack of skillset </a:t>
            </a:r>
          </a:p>
          <a:p>
            <a:pPr algn="l"/>
            <a:r>
              <a:rPr lang="en-US" b="0" i="0" dirty="0">
                <a:solidFill>
                  <a:srgbClr val="212529"/>
                </a:solidFill>
                <a:effectLst/>
                <a:latin typeface="IBM Plex Sans" panose="020B0604020202020204" pitchFamily="34" charset="0"/>
              </a:rPr>
              <a:t>Compatibility Challenges</a:t>
            </a:r>
          </a:p>
          <a:p>
            <a:r>
              <a:rPr lang="en-US" b="0" i="0" dirty="0">
                <a:solidFill>
                  <a:srgbClr val="212529"/>
                </a:solidFill>
                <a:effectLst/>
                <a:latin typeface="IBM Plex Sans" panose="020B0604020202020204" pitchFamily="34" charset="0"/>
              </a:rPr>
              <a:t>Bandwidth Challenges</a:t>
            </a:r>
          </a:p>
          <a:p>
            <a:r>
              <a:rPr lang="en-US" b="0" i="0" dirty="0">
                <a:solidFill>
                  <a:srgbClr val="212529"/>
                </a:solidFill>
                <a:effectLst/>
                <a:latin typeface="IBM Plex Sans" panose="020B0604020202020204" pitchFamily="34" charset="0"/>
              </a:rPr>
              <a:t>Customer Expectation Challenges</a:t>
            </a:r>
          </a:p>
          <a:p>
            <a:br>
              <a:rPr lang="en-US" dirty="0"/>
            </a:br>
            <a:r>
              <a:rPr lang="en-US" dirty="0">
                <a:hlinkClick r:id="rId2"/>
              </a:rPr>
              <a:t>https://www.geeksforgeeks.org/challenges-in-internet-of-things-iot/</a:t>
            </a:r>
            <a:endParaRPr lang="en-US" dirty="0"/>
          </a:p>
          <a:p>
            <a:r>
              <a:rPr lang="en-US" dirty="0">
                <a:solidFill>
                  <a:srgbClr val="273239"/>
                </a:solidFill>
                <a:latin typeface="Arial" panose="020B0604020202020204" pitchFamily="34" charset="0"/>
                <a:cs typeface="Arial" panose="020B0604020202020204" pitchFamily="34" charset="0"/>
                <a:hlinkClick r:id="rId3"/>
              </a:rPr>
              <a:t>https://www.coderus.com/iot-challenges-and-opportunities/</a:t>
            </a:r>
            <a:endParaRPr lang="en-US" dirty="0">
              <a:solidFill>
                <a:srgbClr val="273239"/>
              </a:solidFill>
              <a:latin typeface="Arial" panose="020B0604020202020204" pitchFamily="34" charset="0"/>
              <a:cs typeface="Arial" panose="020B0604020202020204" pitchFamily="34" charset="0"/>
            </a:endParaRPr>
          </a:p>
          <a:p>
            <a:r>
              <a:rPr lang="en-US" dirty="0">
                <a:solidFill>
                  <a:srgbClr val="273239"/>
                </a:solidFill>
                <a:latin typeface="Arial" panose="020B0604020202020204" pitchFamily="34" charset="0"/>
                <a:cs typeface="Arial" panose="020B0604020202020204" pitchFamily="34" charset="0"/>
              </a:rPr>
              <a:t>https://www.iot-now.com/2020/06/03/103228-5-challenges-still-facing-the-internet-of-things/</a:t>
            </a:r>
          </a:p>
        </p:txBody>
      </p:sp>
    </p:spTree>
    <p:extLst>
      <p:ext uri="{BB962C8B-B14F-4D97-AF65-F5344CB8AC3E}">
        <p14:creationId xmlns:p14="http://schemas.microsoft.com/office/powerpoint/2010/main" val="33831694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238D0-029D-496C-AEBB-A5F8F23F18A7}"/>
              </a:ext>
            </a:extLst>
          </p:cNvPr>
          <p:cNvSpPr>
            <a:spLocks noGrp="1"/>
          </p:cNvSpPr>
          <p:nvPr>
            <p:ph type="title"/>
          </p:nvPr>
        </p:nvSpPr>
        <p:spPr>
          <a:xfrm>
            <a:off x="677334" y="609600"/>
            <a:ext cx="8596668" cy="572086"/>
          </a:xfrm>
        </p:spPr>
        <p:txBody>
          <a:bodyPr>
            <a:normAutofit fontScale="90000"/>
          </a:bodyPr>
          <a:lstStyle/>
          <a:p>
            <a:r>
              <a:rPr lang="en-US" dirty="0"/>
              <a:t>IOT Level-1</a:t>
            </a:r>
          </a:p>
        </p:txBody>
      </p:sp>
      <p:sp>
        <p:nvSpPr>
          <p:cNvPr id="4" name="Content Placeholder 3">
            <a:extLst>
              <a:ext uri="{FF2B5EF4-FFF2-40B4-BE49-F238E27FC236}">
                <a16:creationId xmlns:a16="http://schemas.microsoft.com/office/drawing/2014/main" id="{CE5B03F6-62F1-4E1D-905F-AAEA54FE4B95}"/>
              </a:ext>
            </a:extLst>
          </p:cNvPr>
          <p:cNvSpPr>
            <a:spLocks noGrp="1"/>
          </p:cNvSpPr>
          <p:nvPr>
            <p:ph sz="half" idx="2"/>
          </p:nvPr>
        </p:nvSpPr>
        <p:spPr>
          <a:xfrm>
            <a:off x="5089970" y="1603717"/>
            <a:ext cx="4184034" cy="4437645"/>
          </a:xfrm>
        </p:spPr>
        <p:txBody>
          <a:bodyPr/>
          <a:lstStyle/>
          <a:p>
            <a:r>
              <a:rPr lang="en-US" dirty="0"/>
              <a:t>A level-1 IoT system has a single node/device that performs sensing and/or actuation, stores data, performs analysis and hosts the application </a:t>
            </a:r>
          </a:p>
          <a:p>
            <a:r>
              <a:rPr lang="en-US" dirty="0"/>
              <a:t>Level-1 IoT systems are suitable for modeling low- cost and low-complexity solutions where the data involved is not big and the analysis requirements are not computationally intensive.</a:t>
            </a:r>
          </a:p>
          <a:p>
            <a:endParaRPr lang="en-US" dirty="0"/>
          </a:p>
        </p:txBody>
      </p:sp>
      <p:pic>
        <p:nvPicPr>
          <p:cNvPr id="5" name="Content Placeholder 5">
            <a:extLst>
              <a:ext uri="{FF2B5EF4-FFF2-40B4-BE49-F238E27FC236}">
                <a16:creationId xmlns:a16="http://schemas.microsoft.com/office/drawing/2014/main" id="{98BF8562-299B-40A8-AEA1-C57EE2B18875}"/>
              </a:ext>
            </a:extLst>
          </p:cNvPr>
          <p:cNvPicPr>
            <a:picLocks noGrp="1" noChangeAspect="1"/>
          </p:cNvPicPr>
          <p:nvPr>
            <p:ph sz="half" idx="1"/>
          </p:nvPr>
        </p:nvPicPr>
        <p:blipFill>
          <a:blip r:embed="rId2"/>
          <a:stretch>
            <a:fillRect/>
          </a:stretch>
        </p:blipFill>
        <p:spPr>
          <a:xfrm>
            <a:off x="677334" y="1603718"/>
            <a:ext cx="3922801" cy="44383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604163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46A0A9-7D25-4DB8-BC8C-08C90DC68E10}"/>
              </a:ext>
            </a:extLst>
          </p:cNvPr>
          <p:cNvPicPr>
            <a:picLocks noChangeAspect="1"/>
          </p:cNvPicPr>
          <p:nvPr/>
        </p:nvPicPr>
        <p:blipFill>
          <a:blip r:embed="rId2"/>
          <a:stretch>
            <a:fillRect/>
          </a:stretch>
        </p:blipFill>
        <p:spPr>
          <a:xfrm>
            <a:off x="337624" y="770206"/>
            <a:ext cx="8961120" cy="5317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89135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2D611-DCFE-4CD2-B557-F3CEF13B3AEA}"/>
              </a:ext>
            </a:extLst>
          </p:cNvPr>
          <p:cNvSpPr>
            <a:spLocks noGrp="1"/>
          </p:cNvSpPr>
          <p:nvPr>
            <p:ph type="title"/>
          </p:nvPr>
        </p:nvSpPr>
        <p:spPr>
          <a:xfrm>
            <a:off x="677334" y="609600"/>
            <a:ext cx="8596668" cy="580008"/>
          </a:xfrm>
        </p:spPr>
        <p:txBody>
          <a:bodyPr>
            <a:normAutofit fontScale="90000"/>
          </a:bodyPr>
          <a:lstStyle/>
          <a:p>
            <a:r>
              <a:rPr lang="en-US" dirty="0"/>
              <a:t>Continued`</a:t>
            </a:r>
          </a:p>
        </p:txBody>
      </p:sp>
      <p:sp>
        <p:nvSpPr>
          <p:cNvPr id="3" name="Content Placeholder 2">
            <a:extLst>
              <a:ext uri="{FF2B5EF4-FFF2-40B4-BE49-F238E27FC236}">
                <a16:creationId xmlns:a16="http://schemas.microsoft.com/office/drawing/2014/main" id="{5F767F88-B82B-446C-8259-D6C0A11581B3}"/>
              </a:ext>
            </a:extLst>
          </p:cNvPr>
          <p:cNvSpPr>
            <a:spLocks noGrp="1"/>
          </p:cNvSpPr>
          <p:nvPr>
            <p:ph idx="1"/>
          </p:nvPr>
        </p:nvSpPr>
        <p:spPr>
          <a:xfrm>
            <a:off x="677334" y="1580225"/>
            <a:ext cx="8596668" cy="4461137"/>
          </a:xfrm>
        </p:spPr>
        <p:txBody>
          <a:bodyPr>
            <a:normAutofit lnSpcReduction="10000"/>
          </a:bodyPr>
          <a:lstStyle/>
          <a:p>
            <a:r>
              <a:rPr lang="en-US" dirty="0">
                <a:latin typeface="Arial" panose="020B0604020202020204" pitchFamily="34" charset="0"/>
                <a:cs typeface="Arial" panose="020B0604020202020204" pitchFamily="34" charset="0"/>
              </a:rPr>
              <a:t>Unique identity: Each IOT device has a unique identity and a unique identifier(IP address or a URI). IOT systems may have intelligent interfaces which adapt based on the context, allow communicating with users and the environmental contexts.</a:t>
            </a:r>
          </a:p>
          <a:p>
            <a:pPr lvl="1"/>
            <a:r>
              <a:rPr lang="en-US" dirty="0">
                <a:latin typeface="Arial" panose="020B0604020202020204" pitchFamily="34" charset="0"/>
                <a:cs typeface="Arial" panose="020B0604020202020204" pitchFamily="34" charset="0"/>
              </a:rPr>
              <a:t>IOT device interfaces allow users to query the devices, monitor their status and control them remotely.</a:t>
            </a:r>
          </a:p>
          <a:p>
            <a:r>
              <a:rPr lang="en-US" dirty="0">
                <a:latin typeface="Arial" panose="020B0604020202020204" pitchFamily="34" charset="0"/>
                <a:cs typeface="Arial" panose="020B0604020202020204" pitchFamily="34" charset="0"/>
              </a:rPr>
              <a:t>Integrated into information network: IOT devices are usually integrated into the information network that allows them to communicate and exchange data with other devices and systems.</a:t>
            </a:r>
          </a:p>
          <a:p>
            <a:r>
              <a:rPr lang="en-US" i="0" dirty="0">
                <a:solidFill>
                  <a:srgbClr val="222222"/>
                </a:solidFill>
                <a:effectLst/>
                <a:latin typeface="Arial" panose="020B0604020202020204" pitchFamily="34" charset="0"/>
                <a:cs typeface="Arial" panose="020B0604020202020204" pitchFamily="34" charset="0"/>
              </a:rPr>
              <a:t>Communication: </a:t>
            </a:r>
            <a:r>
              <a:rPr lang="en-US" b="0" i="0" dirty="0">
                <a:solidFill>
                  <a:srgbClr val="222222"/>
                </a:solidFill>
                <a:effectLst/>
                <a:latin typeface="Arial" panose="020B0604020202020204" pitchFamily="34" charset="0"/>
                <a:cs typeface="Arial" panose="020B0604020202020204" pitchFamily="34" charset="0"/>
              </a:rPr>
              <a:t>Devices get connected so they can communicate data and this data can be analyzed. Communication can occur over short distances or over a long range to very long range.</a:t>
            </a:r>
          </a:p>
          <a:p>
            <a:r>
              <a:rPr lang="en-US" dirty="0">
                <a:solidFill>
                  <a:srgbClr val="222222"/>
                </a:solidFill>
                <a:latin typeface="Arial" panose="020B0604020202020204" pitchFamily="34" charset="0"/>
                <a:cs typeface="Arial" panose="020B0604020202020204" pitchFamily="34" charset="0"/>
              </a:rPr>
              <a:t>Connectivity: Connectivity empowers Internet of Things by bringing together everyday objects. It enables network accessibility and compatibility in the things.</a:t>
            </a:r>
          </a:p>
          <a:p>
            <a:endParaRPr lang="en-US" b="0" i="0" dirty="0">
              <a:solidFill>
                <a:srgbClr val="222222"/>
              </a:solidFill>
              <a:effectLst/>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66768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80BAE-1116-4B8D-B0F8-7249CB7A7DF3}"/>
              </a:ext>
            </a:extLst>
          </p:cNvPr>
          <p:cNvSpPr>
            <a:spLocks noGrp="1"/>
          </p:cNvSpPr>
          <p:nvPr>
            <p:ph type="title"/>
          </p:nvPr>
        </p:nvSpPr>
        <p:spPr>
          <a:xfrm>
            <a:off x="677334" y="609600"/>
            <a:ext cx="8596668" cy="712763"/>
          </a:xfrm>
        </p:spPr>
        <p:txBody>
          <a:bodyPr/>
          <a:lstStyle/>
          <a:p>
            <a:r>
              <a:rPr lang="en-US" dirty="0"/>
              <a:t>IOT Level-2</a:t>
            </a:r>
          </a:p>
        </p:txBody>
      </p:sp>
      <p:pic>
        <p:nvPicPr>
          <p:cNvPr id="6" name="Content Placeholder 5">
            <a:extLst>
              <a:ext uri="{FF2B5EF4-FFF2-40B4-BE49-F238E27FC236}">
                <a16:creationId xmlns:a16="http://schemas.microsoft.com/office/drawing/2014/main" id="{971C342C-1849-4085-BEA9-A9CF0B0823FD}"/>
              </a:ext>
            </a:extLst>
          </p:cNvPr>
          <p:cNvPicPr>
            <a:picLocks noGrp="1" noChangeAspect="1"/>
          </p:cNvPicPr>
          <p:nvPr>
            <p:ph sz="half" idx="1"/>
          </p:nvPr>
        </p:nvPicPr>
        <p:blipFill>
          <a:blip r:embed="rId2"/>
          <a:stretch>
            <a:fillRect/>
          </a:stretch>
        </p:blipFill>
        <p:spPr>
          <a:xfrm>
            <a:off x="450166" y="1688124"/>
            <a:ext cx="3791333" cy="43539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3">
            <a:extLst>
              <a:ext uri="{FF2B5EF4-FFF2-40B4-BE49-F238E27FC236}">
                <a16:creationId xmlns:a16="http://schemas.microsoft.com/office/drawing/2014/main" id="{7E93AFA9-3F0A-4727-B4F4-FD49C7893F39}"/>
              </a:ext>
            </a:extLst>
          </p:cNvPr>
          <p:cNvSpPr>
            <a:spLocks noGrp="1"/>
          </p:cNvSpPr>
          <p:nvPr>
            <p:ph sz="half" idx="2"/>
          </p:nvPr>
        </p:nvSpPr>
        <p:spPr>
          <a:xfrm>
            <a:off x="5089970" y="1687462"/>
            <a:ext cx="4025895" cy="4192834"/>
          </a:xfrm>
        </p:spPr>
        <p:txBody>
          <a:bodyPr>
            <a:normAutofit/>
          </a:bodyPr>
          <a:lstStyle/>
          <a:p>
            <a:r>
              <a:rPr lang="en-US" dirty="0"/>
              <a:t>A level-2 IoT system has a single node that performs sensing and/or actuation and local analysis.  </a:t>
            </a:r>
          </a:p>
          <a:p>
            <a:r>
              <a:rPr lang="en-US" dirty="0"/>
              <a:t>Data is stored in the cloud and the application is usually cloud-based. </a:t>
            </a:r>
          </a:p>
          <a:p>
            <a:r>
              <a:rPr lang="en-US" dirty="0"/>
              <a:t>Level-2 IoT systems are suitable for solutions where the data involved is big, however, the primary analysis requirement is not computationally intensive and can be done locally itself.</a:t>
            </a:r>
          </a:p>
        </p:txBody>
      </p:sp>
    </p:spTree>
    <p:extLst>
      <p:ext uri="{BB962C8B-B14F-4D97-AF65-F5344CB8AC3E}">
        <p14:creationId xmlns:p14="http://schemas.microsoft.com/office/powerpoint/2010/main" val="1348103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1D92EE-92FC-4C17-83D9-DD52D5E1E3F1}"/>
              </a:ext>
            </a:extLst>
          </p:cNvPr>
          <p:cNvPicPr>
            <a:picLocks noChangeAspect="1"/>
          </p:cNvPicPr>
          <p:nvPr/>
        </p:nvPicPr>
        <p:blipFill>
          <a:blip r:embed="rId2"/>
          <a:stretch>
            <a:fillRect/>
          </a:stretch>
        </p:blipFill>
        <p:spPr>
          <a:xfrm>
            <a:off x="351693" y="903849"/>
            <a:ext cx="8658738" cy="50503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453926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4BF10-43E8-4878-9E2B-AA7DAB696D0E}"/>
              </a:ext>
            </a:extLst>
          </p:cNvPr>
          <p:cNvSpPr>
            <a:spLocks noGrp="1"/>
          </p:cNvSpPr>
          <p:nvPr>
            <p:ph type="title"/>
          </p:nvPr>
        </p:nvSpPr>
        <p:spPr>
          <a:xfrm>
            <a:off x="677334" y="609600"/>
            <a:ext cx="8596668" cy="628357"/>
          </a:xfrm>
        </p:spPr>
        <p:txBody>
          <a:bodyPr>
            <a:normAutofit fontScale="90000"/>
          </a:bodyPr>
          <a:lstStyle/>
          <a:p>
            <a:r>
              <a:rPr lang="en-US" dirty="0"/>
              <a:t>IOT Level-3</a:t>
            </a:r>
          </a:p>
        </p:txBody>
      </p:sp>
      <p:pic>
        <p:nvPicPr>
          <p:cNvPr id="6" name="Content Placeholder 5">
            <a:extLst>
              <a:ext uri="{FF2B5EF4-FFF2-40B4-BE49-F238E27FC236}">
                <a16:creationId xmlns:a16="http://schemas.microsoft.com/office/drawing/2014/main" id="{2705C593-AFDA-446C-BFD4-9C9AE23687E2}"/>
              </a:ext>
            </a:extLst>
          </p:cNvPr>
          <p:cNvPicPr>
            <a:picLocks noGrp="1" noChangeAspect="1"/>
          </p:cNvPicPr>
          <p:nvPr>
            <p:ph sz="half" idx="1"/>
          </p:nvPr>
        </p:nvPicPr>
        <p:blipFill>
          <a:blip r:embed="rId2"/>
          <a:stretch>
            <a:fillRect/>
          </a:stretch>
        </p:blipFill>
        <p:spPr>
          <a:xfrm>
            <a:off x="337625" y="1491175"/>
            <a:ext cx="4389120" cy="4231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ontent Placeholder 3">
            <a:extLst>
              <a:ext uri="{FF2B5EF4-FFF2-40B4-BE49-F238E27FC236}">
                <a16:creationId xmlns:a16="http://schemas.microsoft.com/office/drawing/2014/main" id="{14B0B7B3-E099-482C-9F9D-9DBCBDD319BD}"/>
              </a:ext>
            </a:extLst>
          </p:cNvPr>
          <p:cNvSpPr>
            <a:spLocks noGrp="1"/>
          </p:cNvSpPr>
          <p:nvPr>
            <p:ph sz="half" idx="2"/>
          </p:nvPr>
        </p:nvSpPr>
        <p:spPr>
          <a:xfrm>
            <a:off x="5089969" y="1364567"/>
            <a:ext cx="4546399" cy="4676796"/>
          </a:xfrm>
        </p:spPr>
        <p:txBody>
          <a:bodyPr/>
          <a:lstStyle/>
          <a:p>
            <a:r>
              <a:rPr lang="en-US" dirty="0"/>
              <a:t>A level-3 IoT system has a single node. Data is stored and analyzed in the cloud and application is cloud-based.</a:t>
            </a:r>
          </a:p>
          <a:p>
            <a:endParaRPr lang="en-US" dirty="0"/>
          </a:p>
          <a:p>
            <a:r>
              <a:rPr lang="en-US" dirty="0"/>
              <a:t>Level-3 IoT systems are suitable for solutions where the data involved is big and the analysis requirements are computationally intensive.</a:t>
            </a:r>
          </a:p>
        </p:txBody>
      </p:sp>
    </p:spTree>
    <p:extLst>
      <p:ext uri="{BB962C8B-B14F-4D97-AF65-F5344CB8AC3E}">
        <p14:creationId xmlns:p14="http://schemas.microsoft.com/office/powerpoint/2010/main" val="12354758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16A182-972D-4E87-B4B7-9E8B9DBD23A6}"/>
              </a:ext>
            </a:extLst>
          </p:cNvPr>
          <p:cNvPicPr>
            <a:picLocks noChangeAspect="1"/>
          </p:cNvPicPr>
          <p:nvPr/>
        </p:nvPicPr>
        <p:blipFill>
          <a:blip r:embed="rId3"/>
          <a:stretch>
            <a:fillRect/>
          </a:stretch>
        </p:blipFill>
        <p:spPr>
          <a:xfrm>
            <a:off x="239151" y="548640"/>
            <a:ext cx="8975187" cy="4979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165227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9B22-852F-4CFD-ABD7-AAEBBD27FD06}"/>
              </a:ext>
            </a:extLst>
          </p:cNvPr>
          <p:cNvSpPr>
            <a:spLocks noGrp="1"/>
          </p:cNvSpPr>
          <p:nvPr>
            <p:ph type="title"/>
          </p:nvPr>
        </p:nvSpPr>
        <p:spPr/>
        <p:txBody>
          <a:bodyPr/>
          <a:lstStyle/>
          <a:p>
            <a:r>
              <a:rPr lang="en-US" dirty="0"/>
              <a:t>IOT Level-4</a:t>
            </a:r>
          </a:p>
        </p:txBody>
      </p:sp>
      <p:pic>
        <p:nvPicPr>
          <p:cNvPr id="6" name="Content Placeholder 5">
            <a:extLst>
              <a:ext uri="{FF2B5EF4-FFF2-40B4-BE49-F238E27FC236}">
                <a16:creationId xmlns:a16="http://schemas.microsoft.com/office/drawing/2014/main" id="{B21E2F70-9C21-412E-B226-7ED923AB868E}"/>
              </a:ext>
            </a:extLst>
          </p:cNvPr>
          <p:cNvPicPr>
            <a:picLocks noGrp="1" noChangeAspect="1"/>
          </p:cNvPicPr>
          <p:nvPr>
            <p:ph sz="half" idx="1"/>
          </p:nvPr>
        </p:nvPicPr>
        <p:blipFill>
          <a:blip r:embed="rId2"/>
          <a:stretch>
            <a:fillRect/>
          </a:stretch>
        </p:blipFill>
        <p:spPr>
          <a:xfrm>
            <a:off x="337626" y="1505243"/>
            <a:ext cx="4523300" cy="4394513"/>
          </a:xfrm>
        </p:spPr>
      </p:pic>
      <p:sp>
        <p:nvSpPr>
          <p:cNvPr id="4" name="Content Placeholder 3">
            <a:extLst>
              <a:ext uri="{FF2B5EF4-FFF2-40B4-BE49-F238E27FC236}">
                <a16:creationId xmlns:a16="http://schemas.microsoft.com/office/drawing/2014/main" id="{480FA48D-DC0D-4C6E-BC5E-B0A1CB98844C}"/>
              </a:ext>
            </a:extLst>
          </p:cNvPr>
          <p:cNvSpPr>
            <a:spLocks noGrp="1"/>
          </p:cNvSpPr>
          <p:nvPr>
            <p:ph sz="half" idx="2"/>
          </p:nvPr>
        </p:nvSpPr>
        <p:spPr>
          <a:xfrm>
            <a:off x="5089970" y="1505243"/>
            <a:ext cx="4184034" cy="4536119"/>
          </a:xfrm>
        </p:spPr>
        <p:txBody>
          <a:bodyPr/>
          <a:lstStyle/>
          <a:p>
            <a:r>
              <a:rPr lang="en-US" dirty="0"/>
              <a:t>A level-4 IoT system has multiple nodes that perform local analysis. Data is stored in the cloud and application is cloud-based. </a:t>
            </a:r>
          </a:p>
          <a:p>
            <a:r>
              <a:rPr lang="en-US" dirty="0"/>
              <a:t>Level-4 contains local and cloud- based observer nodes which can subscribe to and receive information collected in the cloud from IoT devices. </a:t>
            </a:r>
          </a:p>
          <a:p>
            <a:r>
              <a:rPr lang="en-US" dirty="0"/>
              <a:t>Level-4 IoT systems are suitable for solutions where multiple nodes are required, the data involved is big and the analysis requirements are computationally intensive.</a:t>
            </a:r>
          </a:p>
        </p:txBody>
      </p:sp>
    </p:spTree>
    <p:extLst>
      <p:ext uri="{BB962C8B-B14F-4D97-AF65-F5344CB8AC3E}">
        <p14:creationId xmlns:p14="http://schemas.microsoft.com/office/powerpoint/2010/main" val="8192966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EA19A6-5EF1-4B61-AD8B-45B26CEA8D42}"/>
              </a:ext>
            </a:extLst>
          </p:cNvPr>
          <p:cNvPicPr>
            <a:picLocks noChangeAspect="1"/>
          </p:cNvPicPr>
          <p:nvPr/>
        </p:nvPicPr>
        <p:blipFill>
          <a:blip r:embed="rId2"/>
          <a:stretch>
            <a:fillRect/>
          </a:stretch>
        </p:blipFill>
        <p:spPr>
          <a:xfrm>
            <a:off x="351692" y="773724"/>
            <a:ext cx="8806376" cy="48724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439308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7AB10-51A3-4E0C-8FF5-6AA9DD583C97}"/>
              </a:ext>
            </a:extLst>
          </p:cNvPr>
          <p:cNvSpPr>
            <a:spLocks noGrp="1"/>
          </p:cNvSpPr>
          <p:nvPr>
            <p:ph type="title"/>
          </p:nvPr>
        </p:nvSpPr>
        <p:spPr>
          <a:xfrm>
            <a:off x="677334" y="609600"/>
            <a:ext cx="8596668" cy="642425"/>
          </a:xfrm>
        </p:spPr>
        <p:txBody>
          <a:bodyPr/>
          <a:lstStyle/>
          <a:p>
            <a:r>
              <a:rPr lang="en-US" dirty="0"/>
              <a:t>IOT Level-5</a:t>
            </a:r>
          </a:p>
        </p:txBody>
      </p:sp>
      <p:pic>
        <p:nvPicPr>
          <p:cNvPr id="6" name="Content Placeholder 5">
            <a:extLst>
              <a:ext uri="{FF2B5EF4-FFF2-40B4-BE49-F238E27FC236}">
                <a16:creationId xmlns:a16="http://schemas.microsoft.com/office/drawing/2014/main" id="{FE448F1A-83EB-40A4-BA4B-657EBC26B587}"/>
              </a:ext>
            </a:extLst>
          </p:cNvPr>
          <p:cNvPicPr>
            <a:picLocks noGrp="1" noChangeAspect="1"/>
          </p:cNvPicPr>
          <p:nvPr>
            <p:ph sz="half" idx="1"/>
          </p:nvPr>
        </p:nvPicPr>
        <p:blipFill>
          <a:blip r:embed="rId2"/>
          <a:stretch>
            <a:fillRect/>
          </a:stretch>
        </p:blipFill>
        <p:spPr>
          <a:xfrm>
            <a:off x="351692" y="1589649"/>
            <a:ext cx="4509233" cy="4144071"/>
          </a:xfrm>
        </p:spPr>
      </p:pic>
      <p:sp>
        <p:nvSpPr>
          <p:cNvPr id="4" name="Content Placeholder 3">
            <a:extLst>
              <a:ext uri="{FF2B5EF4-FFF2-40B4-BE49-F238E27FC236}">
                <a16:creationId xmlns:a16="http://schemas.microsoft.com/office/drawing/2014/main" id="{7B9EDCFB-4E7D-409B-8B9D-6541ACD573E7}"/>
              </a:ext>
            </a:extLst>
          </p:cNvPr>
          <p:cNvSpPr>
            <a:spLocks noGrp="1"/>
          </p:cNvSpPr>
          <p:nvPr>
            <p:ph sz="half" idx="2"/>
          </p:nvPr>
        </p:nvSpPr>
        <p:spPr>
          <a:xfrm>
            <a:off x="5089970" y="1589649"/>
            <a:ext cx="4184034" cy="4451713"/>
          </a:xfrm>
        </p:spPr>
        <p:txBody>
          <a:bodyPr>
            <a:normAutofit fontScale="92500" lnSpcReduction="10000"/>
          </a:bodyPr>
          <a:lstStyle/>
          <a:p>
            <a:r>
              <a:rPr lang="en-US" dirty="0"/>
              <a:t>A level-5 IoT system has multiple end nodes and one coordinator node. </a:t>
            </a:r>
          </a:p>
          <a:p>
            <a:r>
              <a:rPr lang="en-US" dirty="0"/>
              <a:t>The end nodes that perform sensing and/or actuation. </a:t>
            </a:r>
          </a:p>
          <a:p>
            <a:r>
              <a:rPr lang="en-US" dirty="0"/>
              <a:t>Coordinator node collects data from the end nodes and sends it to the cloud. </a:t>
            </a:r>
          </a:p>
          <a:p>
            <a:r>
              <a:rPr lang="en-US" dirty="0"/>
              <a:t>Data is stored and analyzed in the cloud and the application is cloud-based. </a:t>
            </a:r>
          </a:p>
          <a:p>
            <a:r>
              <a:rPr lang="en-US" dirty="0"/>
              <a:t>Level-5 IoT systems are suitable for solutions based on wireless sensor networks, in which the data involved is big and the analysis requirements are computationally intensive.</a:t>
            </a:r>
          </a:p>
        </p:txBody>
      </p:sp>
    </p:spTree>
    <p:extLst>
      <p:ext uri="{BB962C8B-B14F-4D97-AF65-F5344CB8AC3E}">
        <p14:creationId xmlns:p14="http://schemas.microsoft.com/office/powerpoint/2010/main" val="32300118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77DA87-C667-450E-A9D3-123ADCA92D6D}"/>
              </a:ext>
            </a:extLst>
          </p:cNvPr>
          <p:cNvPicPr>
            <a:picLocks noChangeAspect="1"/>
          </p:cNvPicPr>
          <p:nvPr/>
        </p:nvPicPr>
        <p:blipFill>
          <a:blip r:embed="rId2"/>
          <a:stretch>
            <a:fillRect/>
          </a:stretch>
        </p:blipFill>
        <p:spPr>
          <a:xfrm>
            <a:off x="323556" y="844062"/>
            <a:ext cx="8820443" cy="4787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909266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536BD-7872-4C14-9797-E5C4EB525E35}"/>
              </a:ext>
            </a:extLst>
          </p:cNvPr>
          <p:cNvSpPr>
            <a:spLocks noGrp="1"/>
          </p:cNvSpPr>
          <p:nvPr>
            <p:ph type="title"/>
          </p:nvPr>
        </p:nvSpPr>
        <p:spPr>
          <a:xfrm>
            <a:off x="677334" y="609600"/>
            <a:ext cx="8596668" cy="586154"/>
          </a:xfrm>
        </p:spPr>
        <p:txBody>
          <a:bodyPr>
            <a:normAutofit fontScale="90000"/>
          </a:bodyPr>
          <a:lstStyle/>
          <a:p>
            <a:r>
              <a:rPr lang="en-US" dirty="0"/>
              <a:t>IOT Level-6</a:t>
            </a:r>
          </a:p>
        </p:txBody>
      </p:sp>
      <p:pic>
        <p:nvPicPr>
          <p:cNvPr id="6" name="Content Placeholder 5">
            <a:extLst>
              <a:ext uri="{FF2B5EF4-FFF2-40B4-BE49-F238E27FC236}">
                <a16:creationId xmlns:a16="http://schemas.microsoft.com/office/drawing/2014/main" id="{5076A808-1803-446B-910A-7FBCE2E1DF95}"/>
              </a:ext>
            </a:extLst>
          </p:cNvPr>
          <p:cNvPicPr>
            <a:picLocks noGrp="1" noChangeAspect="1"/>
          </p:cNvPicPr>
          <p:nvPr>
            <p:ph sz="half" idx="1"/>
          </p:nvPr>
        </p:nvPicPr>
        <p:blipFill>
          <a:blip r:embed="rId2"/>
          <a:stretch>
            <a:fillRect/>
          </a:stretch>
        </p:blipFill>
        <p:spPr>
          <a:xfrm>
            <a:off x="309489" y="1575582"/>
            <a:ext cx="4551436" cy="4332849"/>
          </a:xfrm>
        </p:spPr>
      </p:pic>
      <p:sp>
        <p:nvSpPr>
          <p:cNvPr id="4" name="Content Placeholder 3">
            <a:extLst>
              <a:ext uri="{FF2B5EF4-FFF2-40B4-BE49-F238E27FC236}">
                <a16:creationId xmlns:a16="http://schemas.microsoft.com/office/drawing/2014/main" id="{ACD19FAD-A30C-4B0D-8207-EE7E1743260F}"/>
              </a:ext>
            </a:extLst>
          </p:cNvPr>
          <p:cNvSpPr>
            <a:spLocks noGrp="1"/>
          </p:cNvSpPr>
          <p:nvPr>
            <p:ph sz="half" idx="2"/>
          </p:nvPr>
        </p:nvSpPr>
        <p:spPr>
          <a:xfrm>
            <a:off x="5089970" y="1392703"/>
            <a:ext cx="4184034" cy="4648660"/>
          </a:xfrm>
        </p:spPr>
        <p:txBody>
          <a:bodyPr>
            <a:normAutofit lnSpcReduction="10000"/>
          </a:bodyPr>
          <a:lstStyle/>
          <a:p>
            <a:r>
              <a:rPr lang="en-US" dirty="0"/>
              <a:t>A level-6 IoT system has multiple independent end nodes that perform sensing and/or actuation and send data to the cloud.</a:t>
            </a:r>
          </a:p>
          <a:p>
            <a:r>
              <a:rPr lang="en-US" dirty="0"/>
              <a:t> Data is stored in the cloud and the application is cloud-based. </a:t>
            </a:r>
          </a:p>
          <a:p>
            <a:r>
              <a:rPr lang="en-US" dirty="0"/>
              <a:t>The analytics component analyzes the data and stores the results in the cloud database.  </a:t>
            </a:r>
          </a:p>
          <a:p>
            <a:r>
              <a:rPr lang="en-US" dirty="0"/>
              <a:t>The results are visualized with the cloud-based application. </a:t>
            </a:r>
          </a:p>
          <a:p>
            <a:r>
              <a:rPr lang="en-US" dirty="0"/>
              <a:t>The centralized controller is aware of the status of all the end nodes and sends control commands to the nodes.</a:t>
            </a:r>
          </a:p>
        </p:txBody>
      </p:sp>
    </p:spTree>
    <p:extLst>
      <p:ext uri="{BB962C8B-B14F-4D97-AF65-F5344CB8AC3E}">
        <p14:creationId xmlns:p14="http://schemas.microsoft.com/office/powerpoint/2010/main" val="13891089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5FFD54-5BBA-47E1-A4B6-2DB90BB8711E}"/>
              </a:ext>
            </a:extLst>
          </p:cNvPr>
          <p:cNvPicPr>
            <a:picLocks noChangeAspect="1"/>
          </p:cNvPicPr>
          <p:nvPr/>
        </p:nvPicPr>
        <p:blipFill>
          <a:blip r:embed="rId2"/>
          <a:stretch>
            <a:fillRect/>
          </a:stretch>
        </p:blipFill>
        <p:spPr>
          <a:xfrm>
            <a:off x="253218" y="801858"/>
            <a:ext cx="8961120" cy="48674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09393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CA84-B2B1-4715-BACC-8977DBBD7214}"/>
              </a:ext>
            </a:extLst>
          </p:cNvPr>
          <p:cNvSpPr>
            <a:spLocks noGrp="1"/>
          </p:cNvSpPr>
          <p:nvPr>
            <p:ph type="title"/>
          </p:nvPr>
        </p:nvSpPr>
        <p:spPr>
          <a:xfrm>
            <a:off x="677334" y="609600"/>
            <a:ext cx="8596668" cy="508986"/>
          </a:xfrm>
        </p:spPr>
        <p:txBody>
          <a:bodyPr>
            <a:normAutofit fontScale="90000"/>
          </a:bodyPr>
          <a:lstStyle/>
          <a:p>
            <a:r>
              <a:rPr lang="en-US" dirty="0"/>
              <a:t>Continued</a:t>
            </a:r>
          </a:p>
        </p:txBody>
      </p:sp>
      <p:sp>
        <p:nvSpPr>
          <p:cNvPr id="3" name="Content Placeholder 2">
            <a:extLst>
              <a:ext uri="{FF2B5EF4-FFF2-40B4-BE49-F238E27FC236}">
                <a16:creationId xmlns:a16="http://schemas.microsoft.com/office/drawing/2014/main" id="{9E95FC64-3350-419D-ACE9-4C9B9FC9D849}"/>
              </a:ext>
            </a:extLst>
          </p:cNvPr>
          <p:cNvSpPr>
            <a:spLocks noGrp="1"/>
          </p:cNvSpPr>
          <p:nvPr>
            <p:ph idx="1"/>
          </p:nvPr>
        </p:nvSpPr>
        <p:spPr>
          <a:xfrm>
            <a:off x="677334" y="1509205"/>
            <a:ext cx="8596668" cy="4532158"/>
          </a:xfrm>
        </p:spPr>
        <p:txBody>
          <a:bodyPr>
            <a:normAutofit/>
          </a:bodyPr>
          <a:lstStyle/>
          <a:p>
            <a:r>
              <a:rPr lang="en-US" b="1" i="0" dirty="0">
                <a:effectLst/>
                <a:latin typeface="Arial" panose="020B0604020202020204" pitchFamily="34" charset="0"/>
                <a:cs typeface="Arial" panose="020B0604020202020204" pitchFamily="34" charset="0"/>
              </a:rPr>
              <a:t>Heterogeneity: </a:t>
            </a:r>
            <a:r>
              <a:rPr lang="en-US" b="0" i="0" dirty="0">
                <a:effectLst/>
                <a:latin typeface="Arial" panose="020B0604020202020204" pitchFamily="34" charset="0"/>
                <a:cs typeface="Arial" panose="020B0604020202020204" pitchFamily="34" charset="0"/>
              </a:rPr>
              <a:t>Devices in IoT are based on different hardware platforms and networks and can interact with other devices or service platforms through different networks. IoT architecture should support direct network connectivity between heterogeneous networks.</a:t>
            </a:r>
          </a:p>
          <a:p>
            <a:r>
              <a:rPr lang="en-US" b="1" i="0" dirty="0">
                <a:effectLst/>
                <a:latin typeface="Arial" panose="020B0604020202020204" pitchFamily="34" charset="0"/>
                <a:cs typeface="Arial" panose="020B0604020202020204" pitchFamily="34" charset="0"/>
              </a:rPr>
              <a:t>Security: </a:t>
            </a:r>
            <a:r>
              <a:rPr lang="en-US" b="0" i="0" dirty="0">
                <a:effectLst/>
                <a:latin typeface="Arial" panose="020B0604020202020204" pitchFamily="34" charset="0"/>
                <a:cs typeface="Arial" panose="020B0604020202020204" pitchFamily="34" charset="0"/>
              </a:rPr>
              <a:t>IoT devices are naturally vulnerable to security threats.  There is a high level of transparency and privacy issues with IoT. It is important to secure the endpoints, the networks, and the data that is transferred across.</a:t>
            </a:r>
          </a:p>
          <a:p>
            <a:r>
              <a:rPr lang="en-US" b="1" i="0" dirty="0">
                <a:effectLst/>
                <a:latin typeface="Arial" panose="020B0604020202020204" pitchFamily="34" charset="0"/>
                <a:cs typeface="Arial" panose="020B0604020202020204" pitchFamily="34" charset="0"/>
              </a:rPr>
              <a:t>Enormous scale: </a:t>
            </a:r>
            <a:r>
              <a:rPr lang="en-US" dirty="0">
                <a:latin typeface="Arial" panose="020B0604020202020204" pitchFamily="34" charset="0"/>
                <a:cs typeface="Arial" panose="020B0604020202020204" pitchFamily="34" charset="0"/>
              </a:rPr>
              <a:t>The number of devices that need to be managed and that communicate with each other will be at least an order of magnitude larger than the devices connected to the current Internet. </a:t>
            </a:r>
            <a:endParaRPr lang="en-US" b="1" i="0" dirty="0">
              <a:effectLst/>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There should be service-based interaction between objects  which means if there are two or more objects in vicinity or in contact – they should be able to communicate directly with each other and exchange information and data if necessary.</a:t>
            </a:r>
          </a:p>
          <a:p>
            <a:endParaRPr lang="en-US" b="1" i="0" dirty="0">
              <a:effectLst/>
              <a:latin typeface="Arial" panose="020B0604020202020204" pitchFamily="34" charset="0"/>
              <a:cs typeface="Arial" panose="020B0604020202020204" pitchFamily="34" charset="0"/>
            </a:endParaRPr>
          </a:p>
          <a:p>
            <a:endParaRPr lang="en-US" b="1" i="0" dirty="0">
              <a:effectLst/>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96670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5B4D23-5A97-4C61-BF22-E2303D218F29}"/>
              </a:ext>
            </a:extLst>
          </p:cNvPr>
          <p:cNvSpPr/>
          <p:nvPr/>
        </p:nvSpPr>
        <p:spPr>
          <a:xfrm>
            <a:off x="4521531" y="2967335"/>
            <a:ext cx="314893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Thank You</a:t>
            </a:r>
          </a:p>
        </p:txBody>
      </p:sp>
    </p:spTree>
    <p:extLst>
      <p:ext uri="{BB962C8B-B14F-4D97-AF65-F5344CB8AC3E}">
        <p14:creationId xmlns:p14="http://schemas.microsoft.com/office/powerpoint/2010/main" val="341486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4681B-F014-43FB-B6D9-4FF5F9612202}"/>
              </a:ext>
            </a:extLst>
          </p:cNvPr>
          <p:cNvSpPr>
            <a:spLocks noGrp="1"/>
          </p:cNvSpPr>
          <p:nvPr>
            <p:ph type="title"/>
          </p:nvPr>
        </p:nvSpPr>
        <p:spPr>
          <a:xfrm>
            <a:off x="677334" y="609600"/>
            <a:ext cx="8596668" cy="544497"/>
          </a:xfrm>
        </p:spPr>
        <p:txBody>
          <a:bodyPr>
            <a:normAutofit fontScale="90000"/>
          </a:bodyPr>
          <a:lstStyle/>
          <a:p>
            <a:r>
              <a:rPr lang="en-US" dirty="0"/>
              <a:t>Characteristics of IOT</a:t>
            </a:r>
          </a:p>
        </p:txBody>
      </p:sp>
      <p:pic>
        <p:nvPicPr>
          <p:cNvPr id="1026" name="Picture 2" descr="Defining the Internet of Things using 7 characteristics">
            <a:extLst>
              <a:ext uri="{FF2B5EF4-FFF2-40B4-BE49-F238E27FC236}">
                <a16:creationId xmlns:a16="http://schemas.microsoft.com/office/drawing/2014/main" id="{81F25BED-8B25-4B88-99BF-DC25B5B269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944" y="1311306"/>
            <a:ext cx="5923256"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513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FE34D-E538-4069-A630-3A7E7F15CE47}"/>
              </a:ext>
            </a:extLst>
          </p:cNvPr>
          <p:cNvSpPr>
            <a:spLocks noGrp="1"/>
          </p:cNvSpPr>
          <p:nvPr>
            <p:ph type="title"/>
          </p:nvPr>
        </p:nvSpPr>
        <p:spPr>
          <a:xfrm>
            <a:off x="677334" y="609600"/>
            <a:ext cx="8596668" cy="684628"/>
          </a:xfrm>
        </p:spPr>
        <p:txBody>
          <a:bodyPr/>
          <a:lstStyle/>
          <a:p>
            <a:r>
              <a:rPr lang="en-US" sz="3200" dirty="0"/>
              <a:t>Client-server architecture</a:t>
            </a:r>
          </a:p>
        </p:txBody>
      </p:sp>
      <p:sp>
        <p:nvSpPr>
          <p:cNvPr id="3" name="Content Placeholder 2">
            <a:extLst>
              <a:ext uri="{FF2B5EF4-FFF2-40B4-BE49-F238E27FC236}">
                <a16:creationId xmlns:a16="http://schemas.microsoft.com/office/drawing/2014/main" id="{C0307A48-8E1E-400C-B958-61C2A70FFAE8}"/>
              </a:ext>
            </a:extLst>
          </p:cNvPr>
          <p:cNvSpPr>
            <a:spLocks noGrp="1"/>
          </p:cNvSpPr>
          <p:nvPr>
            <p:ph idx="1"/>
          </p:nvPr>
        </p:nvSpPr>
        <p:spPr>
          <a:xfrm>
            <a:off x="677334" y="1533379"/>
            <a:ext cx="8596668" cy="4507984"/>
          </a:xfrm>
        </p:spPr>
        <p:txBody>
          <a:bodyPr/>
          <a:lstStyle/>
          <a:p>
            <a:r>
              <a:rPr lang="en-US" b="0" i="0" dirty="0">
                <a:solidFill>
                  <a:srgbClr val="202124"/>
                </a:solidFill>
                <a:effectLst/>
                <a:latin typeface="arial" panose="020B0604020202020204" pitchFamily="34" charset="0"/>
              </a:rPr>
              <a:t>Client-server architecture is</a:t>
            </a:r>
            <a:r>
              <a:rPr lang="en-US" i="0" dirty="0">
                <a:solidFill>
                  <a:srgbClr val="202124"/>
                </a:solidFill>
                <a:effectLst/>
                <a:latin typeface="arial" panose="020B0604020202020204" pitchFamily="34" charset="0"/>
              </a:rPr>
              <a:t> a network architecture in which each node (computer or device) on the network is either a client or a server</a:t>
            </a:r>
            <a:r>
              <a:rPr lang="en-US" b="0" i="0" dirty="0">
                <a:solidFill>
                  <a:srgbClr val="202124"/>
                </a:solidFill>
                <a:effectLst/>
                <a:latin typeface="arial" panose="020B0604020202020204" pitchFamily="34" charset="0"/>
              </a:rPr>
              <a:t>. Clients are the nodes on the network that consume services provided by the servers. The client nodes need not be as powerful as servers</a:t>
            </a:r>
          </a:p>
          <a:p>
            <a:r>
              <a:rPr lang="en-US" dirty="0"/>
              <a:t>https://www.hindawi.com/journals/jece/2017/9324035/</a:t>
            </a:r>
          </a:p>
        </p:txBody>
      </p:sp>
    </p:spTree>
    <p:extLst>
      <p:ext uri="{BB962C8B-B14F-4D97-AF65-F5344CB8AC3E}">
        <p14:creationId xmlns:p14="http://schemas.microsoft.com/office/powerpoint/2010/main" val="3256565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AD2BB-037E-4DEC-8C6A-AAEFEE4313AD}"/>
              </a:ext>
            </a:extLst>
          </p:cNvPr>
          <p:cNvSpPr>
            <a:spLocks noGrp="1"/>
          </p:cNvSpPr>
          <p:nvPr>
            <p:ph type="title"/>
          </p:nvPr>
        </p:nvSpPr>
        <p:spPr>
          <a:xfrm>
            <a:off x="677334" y="609600"/>
            <a:ext cx="8596668" cy="677662"/>
          </a:xfrm>
        </p:spPr>
        <p:txBody>
          <a:bodyPr>
            <a:normAutofit/>
          </a:bodyPr>
          <a:lstStyle/>
          <a:p>
            <a:r>
              <a:rPr lang="en-US" dirty="0"/>
              <a:t>Technical building blocks of IOT</a:t>
            </a:r>
          </a:p>
        </p:txBody>
      </p:sp>
      <p:pic>
        <p:nvPicPr>
          <p:cNvPr id="4" name="Picture 3">
            <a:extLst>
              <a:ext uri="{FF2B5EF4-FFF2-40B4-BE49-F238E27FC236}">
                <a16:creationId xmlns:a16="http://schemas.microsoft.com/office/drawing/2014/main" id="{A55BB65C-E9BD-4A11-A8B3-31A7579E597E}"/>
              </a:ext>
            </a:extLst>
          </p:cNvPr>
          <p:cNvPicPr>
            <a:picLocks noChangeAspect="1"/>
          </p:cNvPicPr>
          <p:nvPr/>
        </p:nvPicPr>
        <p:blipFill>
          <a:blip r:embed="rId2"/>
          <a:stretch>
            <a:fillRect/>
          </a:stretch>
        </p:blipFill>
        <p:spPr>
          <a:xfrm>
            <a:off x="816745" y="1418561"/>
            <a:ext cx="7890075" cy="4955606"/>
          </a:xfrm>
          <a:prstGeom prst="rect">
            <a:avLst/>
          </a:prstGeom>
        </p:spPr>
      </p:pic>
    </p:spTree>
    <p:extLst>
      <p:ext uri="{BB962C8B-B14F-4D97-AF65-F5344CB8AC3E}">
        <p14:creationId xmlns:p14="http://schemas.microsoft.com/office/powerpoint/2010/main" val="418359811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2782</TotalTime>
  <Words>3515</Words>
  <Application>Microsoft Office PowerPoint</Application>
  <PresentationFormat>Widescreen</PresentationFormat>
  <Paragraphs>293</Paragraphs>
  <Slides>60</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60</vt:i4>
      </vt:variant>
    </vt:vector>
  </HeadingPairs>
  <TitlesOfParts>
    <vt:vector size="73" baseType="lpstr">
      <vt:lpstr>Arial</vt:lpstr>
      <vt:lpstr>Arial</vt:lpstr>
      <vt:lpstr>Calibri</vt:lpstr>
      <vt:lpstr>Calibri Light</vt:lpstr>
      <vt:lpstr>IBM Plex Sans</vt:lpstr>
      <vt:lpstr>Lato</vt:lpstr>
      <vt:lpstr>Lora</vt:lpstr>
      <vt:lpstr>Times New Roman</vt:lpstr>
      <vt:lpstr>Times-Bold</vt:lpstr>
      <vt:lpstr>Times-Roman</vt:lpstr>
      <vt:lpstr>Trebuchet MS</vt:lpstr>
      <vt:lpstr>Wingdings 3</vt:lpstr>
      <vt:lpstr>Facet</vt:lpstr>
      <vt:lpstr>Overview of IOT</vt:lpstr>
      <vt:lpstr>Basic definition of IOT</vt:lpstr>
      <vt:lpstr>Need of IOT</vt:lpstr>
      <vt:lpstr>Characteristics of IOT</vt:lpstr>
      <vt:lpstr>Continued`</vt:lpstr>
      <vt:lpstr>Continued</vt:lpstr>
      <vt:lpstr>Characteristics of IOT</vt:lpstr>
      <vt:lpstr>Client-server architecture</vt:lpstr>
      <vt:lpstr>Technical building blocks of IOT</vt:lpstr>
      <vt:lpstr>IOT Architecture</vt:lpstr>
      <vt:lpstr>Stage 1 - Sensors</vt:lpstr>
      <vt:lpstr>Stage 2 – Internet Gateways</vt:lpstr>
      <vt:lpstr>Basic Architecture</vt:lpstr>
      <vt:lpstr>5 Layer Architecture</vt:lpstr>
      <vt:lpstr>Physical design of IOT</vt:lpstr>
      <vt:lpstr>Physical Design of IOT</vt:lpstr>
      <vt:lpstr>continued</vt:lpstr>
      <vt:lpstr>Layers of IOT</vt:lpstr>
      <vt:lpstr>continued</vt:lpstr>
      <vt:lpstr>continued</vt:lpstr>
      <vt:lpstr>continued</vt:lpstr>
      <vt:lpstr>Logical design of IOT </vt:lpstr>
      <vt:lpstr>continued</vt:lpstr>
      <vt:lpstr>Functional Blocks of IOT</vt:lpstr>
      <vt:lpstr>Generic Block diagram of IOT</vt:lpstr>
      <vt:lpstr>P2P (peer to peer)</vt:lpstr>
      <vt:lpstr>Peer to Peer Computing</vt:lpstr>
      <vt:lpstr>Characteristics of Peer to Peer Computing </vt:lpstr>
      <vt:lpstr>Advantages and disadvantages of Peer to Peer Computing </vt:lpstr>
      <vt:lpstr>Machine-to-Machine(M2M)</vt:lpstr>
      <vt:lpstr> M2M area networks </vt:lpstr>
      <vt:lpstr> Communication network </vt:lpstr>
      <vt:lpstr>M2M Gateway</vt:lpstr>
      <vt:lpstr>M2M Applications</vt:lpstr>
      <vt:lpstr>Difference between M2M and IOT</vt:lpstr>
      <vt:lpstr>IOT Framework</vt:lpstr>
      <vt:lpstr>continued</vt:lpstr>
      <vt:lpstr>continued</vt:lpstr>
      <vt:lpstr>PowerPoint Presentation</vt:lpstr>
      <vt:lpstr>PowerPoint Presentation</vt:lpstr>
      <vt:lpstr>PowerPoint Presentation</vt:lpstr>
      <vt:lpstr> Raspberry Pi and Arduino: </vt:lpstr>
      <vt:lpstr>Intel Edison and Intel Galileo </vt:lpstr>
      <vt:lpstr>Beagle Bone </vt:lpstr>
      <vt:lpstr>Banana Pi and Node MCU Dev Kit :  </vt:lpstr>
      <vt:lpstr>Challenges in IOT</vt:lpstr>
      <vt:lpstr>Challenges in IOT</vt:lpstr>
      <vt:lpstr>IOT Level-1</vt:lpstr>
      <vt:lpstr>PowerPoint Presentation</vt:lpstr>
      <vt:lpstr>IOT Level-2</vt:lpstr>
      <vt:lpstr>PowerPoint Presentation</vt:lpstr>
      <vt:lpstr>IOT Level-3</vt:lpstr>
      <vt:lpstr>PowerPoint Presentation</vt:lpstr>
      <vt:lpstr>IOT Level-4</vt:lpstr>
      <vt:lpstr>PowerPoint Presentation</vt:lpstr>
      <vt:lpstr>IOT Level-5</vt:lpstr>
      <vt:lpstr>PowerPoint Presentation</vt:lpstr>
      <vt:lpstr>IOT Level-6</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Shrinivas Kulkarni</dc:creator>
  <cp:lastModifiedBy>Soft</cp:lastModifiedBy>
  <cp:revision>177</cp:revision>
  <dcterms:created xsi:type="dcterms:W3CDTF">2020-06-17T12:49:43Z</dcterms:created>
  <dcterms:modified xsi:type="dcterms:W3CDTF">2023-03-05T05:37:33Z</dcterms:modified>
</cp:coreProperties>
</file>