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0"/>
  </p:notesMasterIdLst>
  <p:sldIdLst>
    <p:sldId id="256" r:id="rId2"/>
    <p:sldId id="260" r:id="rId3"/>
    <p:sldId id="257" r:id="rId4"/>
    <p:sldId id="258" r:id="rId5"/>
    <p:sldId id="290" r:id="rId6"/>
    <p:sldId id="269" r:id="rId7"/>
    <p:sldId id="259" r:id="rId8"/>
    <p:sldId id="268" r:id="rId9"/>
    <p:sldId id="320" r:id="rId10"/>
    <p:sldId id="321" r:id="rId11"/>
    <p:sldId id="310" r:id="rId12"/>
    <p:sldId id="311" r:id="rId13"/>
    <p:sldId id="312" r:id="rId14"/>
    <p:sldId id="313" r:id="rId15"/>
    <p:sldId id="314" r:id="rId16"/>
    <p:sldId id="315" r:id="rId17"/>
    <p:sldId id="316" r:id="rId18"/>
    <p:sldId id="317" r:id="rId19"/>
    <p:sldId id="318" r:id="rId20"/>
    <p:sldId id="319" r:id="rId21"/>
    <p:sldId id="261" r:id="rId22"/>
    <p:sldId id="270" r:id="rId23"/>
    <p:sldId id="271" r:id="rId24"/>
    <p:sldId id="272" r:id="rId25"/>
    <p:sldId id="273" r:id="rId26"/>
    <p:sldId id="274" r:id="rId27"/>
    <p:sldId id="263" r:id="rId28"/>
    <p:sldId id="264"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66" r:id="rId42"/>
    <p:sldId id="291" r:id="rId43"/>
    <p:sldId id="302" r:id="rId44"/>
    <p:sldId id="293" r:id="rId45"/>
    <p:sldId id="303" r:id="rId46"/>
    <p:sldId id="294" r:id="rId47"/>
    <p:sldId id="304" r:id="rId48"/>
    <p:sldId id="265" r:id="rId49"/>
    <p:sldId id="305" r:id="rId50"/>
    <p:sldId id="306" r:id="rId51"/>
    <p:sldId id="295" r:id="rId52"/>
    <p:sldId id="307" r:id="rId53"/>
    <p:sldId id="296" r:id="rId54"/>
    <p:sldId id="297" r:id="rId55"/>
    <p:sldId id="299" r:id="rId56"/>
    <p:sldId id="308" r:id="rId57"/>
    <p:sldId id="300" r:id="rId58"/>
    <p:sldId id="30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83" d="100"/>
          <a:sy n="83" d="100"/>
        </p:scale>
        <p:origin x="1109"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EB81B-86C9-461A-93B1-58D64E77DCE3}" type="datetimeFigureOut">
              <a:rPr lang="en-US" smtClean="0"/>
              <a:pPr/>
              <a:t>12/28/2024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4F12A-BA0B-4E21-9558-09199D710379}" type="slidenum">
              <a:rPr lang="en-US" smtClean="0"/>
              <a:pPr/>
              <a:t>‹#›</a:t>
            </a:fld>
            <a:endParaRPr lang="en-US"/>
          </a:p>
        </p:txBody>
      </p:sp>
    </p:spTree>
    <p:extLst>
      <p:ext uri="{BB962C8B-B14F-4D97-AF65-F5344CB8AC3E}">
        <p14:creationId xmlns:p14="http://schemas.microsoft.com/office/powerpoint/2010/main" val="95221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4F12A-BA0B-4E21-9558-09199D710379}" type="slidenum">
              <a:rPr lang="en-US" smtClean="0"/>
              <a:pPr/>
              <a:t>47</a:t>
            </a:fld>
            <a:endParaRPr lang="en-US"/>
          </a:p>
        </p:txBody>
      </p:sp>
    </p:spTree>
    <p:extLst>
      <p:ext uri="{BB962C8B-B14F-4D97-AF65-F5344CB8AC3E}">
        <p14:creationId xmlns:p14="http://schemas.microsoft.com/office/powerpoint/2010/main" val="447583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629FF5D-F54F-41D1-8782-AA86B056359D}" type="datetime1">
              <a:rPr lang="en-US" smtClean="0"/>
              <a:pPr/>
              <a:t>12/28/2024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E764922-9B72-40A8-B56D-407CA1AD4A32}"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6985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D6501D-30F2-431B-A789-DC10FA078EB6}" type="datetime1">
              <a:rPr lang="en-US" smtClean="0"/>
              <a:pPr/>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4922-9B72-40A8-B56D-407CA1AD4A32}" type="slidenum">
              <a:rPr lang="en-US" smtClean="0"/>
              <a:pPr/>
              <a:t>‹#›</a:t>
            </a:fld>
            <a:endParaRPr lang="en-US"/>
          </a:p>
        </p:txBody>
      </p:sp>
    </p:spTree>
    <p:extLst>
      <p:ext uri="{BB962C8B-B14F-4D97-AF65-F5344CB8AC3E}">
        <p14:creationId xmlns:p14="http://schemas.microsoft.com/office/powerpoint/2010/main" val="154933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14FF1D-2627-431D-B062-5544916AF2AE}" type="datetime1">
              <a:rPr lang="en-US" smtClean="0"/>
              <a:pPr/>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4922-9B72-40A8-B56D-407CA1AD4A32}" type="slidenum">
              <a:rPr lang="en-US" smtClean="0"/>
              <a:pPr/>
              <a:t>‹#›</a:t>
            </a:fld>
            <a:endParaRPr lang="en-US"/>
          </a:p>
        </p:txBody>
      </p:sp>
    </p:spTree>
    <p:extLst>
      <p:ext uri="{BB962C8B-B14F-4D97-AF65-F5344CB8AC3E}">
        <p14:creationId xmlns:p14="http://schemas.microsoft.com/office/powerpoint/2010/main" val="376051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104F1C-E20E-4BDF-892E-A0C11F880AD2}" type="datetime1">
              <a:rPr lang="en-US" smtClean="0"/>
              <a:pPr/>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4922-9B72-40A8-B56D-407CA1AD4A32}" type="slidenum">
              <a:rPr lang="en-US" smtClean="0"/>
              <a:pPr/>
              <a:t>‹#›</a:t>
            </a:fld>
            <a:endParaRPr lang="en-US"/>
          </a:p>
        </p:txBody>
      </p:sp>
    </p:spTree>
    <p:extLst>
      <p:ext uri="{BB962C8B-B14F-4D97-AF65-F5344CB8AC3E}">
        <p14:creationId xmlns:p14="http://schemas.microsoft.com/office/powerpoint/2010/main" val="77144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E70BC1-089C-4CF5-A54B-3ECEF4017CB8}" type="datetime1">
              <a:rPr lang="en-US" smtClean="0"/>
              <a:pPr/>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4922-9B72-40A8-B56D-407CA1AD4A32}"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65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FB8B3F-EDD1-447E-8C56-3A419E6B5BB5}" type="datetime1">
              <a:rPr lang="en-US" smtClean="0"/>
              <a:pPr/>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4922-9B72-40A8-B56D-407CA1AD4A32}" type="slidenum">
              <a:rPr lang="en-US" smtClean="0"/>
              <a:pPr/>
              <a:t>‹#›</a:t>
            </a:fld>
            <a:endParaRPr lang="en-US"/>
          </a:p>
        </p:txBody>
      </p:sp>
    </p:spTree>
    <p:extLst>
      <p:ext uri="{BB962C8B-B14F-4D97-AF65-F5344CB8AC3E}">
        <p14:creationId xmlns:p14="http://schemas.microsoft.com/office/powerpoint/2010/main" val="340575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09E961-DC85-41D0-93AE-6CEEF1F479E1}" type="datetime1">
              <a:rPr lang="en-US" smtClean="0"/>
              <a:pPr/>
              <a:t>12/28/2024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764922-9B72-40A8-B56D-407CA1AD4A32}" type="slidenum">
              <a:rPr lang="en-US" smtClean="0"/>
              <a:pPr/>
              <a:t>‹#›</a:t>
            </a:fld>
            <a:endParaRPr lang="en-US"/>
          </a:p>
        </p:txBody>
      </p:sp>
    </p:spTree>
    <p:extLst>
      <p:ext uri="{BB962C8B-B14F-4D97-AF65-F5344CB8AC3E}">
        <p14:creationId xmlns:p14="http://schemas.microsoft.com/office/powerpoint/2010/main" val="138310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26B442-85E9-4C8F-AFB3-A9C75F655DFE}" type="datetime1">
              <a:rPr lang="en-US" smtClean="0"/>
              <a:pPr/>
              <a:t>12/28/2024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64922-9B72-40A8-B56D-407CA1AD4A32}" type="slidenum">
              <a:rPr lang="en-US" smtClean="0"/>
              <a:pPr/>
              <a:t>‹#›</a:t>
            </a:fld>
            <a:endParaRPr lang="en-US"/>
          </a:p>
        </p:txBody>
      </p:sp>
    </p:spTree>
    <p:extLst>
      <p:ext uri="{BB962C8B-B14F-4D97-AF65-F5344CB8AC3E}">
        <p14:creationId xmlns:p14="http://schemas.microsoft.com/office/powerpoint/2010/main" val="158533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FFBC6-4C25-45CA-B40C-F179B270BFB7}" type="datetime1">
              <a:rPr lang="en-US" smtClean="0"/>
              <a:pPr/>
              <a:t>12/28/2024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64922-9B72-40A8-B56D-407CA1AD4A32}" type="slidenum">
              <a:rPr lang="en-US" smtClean="0"/>
              <a:pPr/>
              <a:t>‹#›</a:t>
            </a:fld>
            <a:endParaRPr lang="en-US"/>
          </a:p>
        </p:txBody>
      </p:sp>
    </p:spTree>
    <p:extLst>
      <p:ext uri="{BB962C8B-B14F-4D97-AF65-F5344CB8AC3E}">
        <p14:creationId xmlns:p14="http://schemas.microsoft.com/office/powerpoint/2010/main" val="319318440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7CFD23-2C86-4993-8356-7EE2BF80343B}" type="datetime1">
              <a:rPr lang="en-US" smtClean="0"/>
              <a:pPr/>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4922-9B72-40A8-B56D-407CA1AD4A32}" type="slidenum">
              <a:rPr lang="en-US" smtClean="0"/>
              <a:pPr/>
              <a:t>‹#›</a:t>
            </a:fld>
            <a:endParaRPr lang="en-US"/>
          </a:p>
        </p:txBody>
      </p:sp>
    </p:spTree>
    <p:extLst>
      <p:ext uri="{BB962C8B-B14F-4D97-AF65-F5344CB8AC3E}">
        <p14:creationId xmlns:p14="http://schemas.microsoft.com/office/powerpoint/2010/main" val="21126634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CEB9CA-7A73-4B0B-B33E-2B72681DB9BA}" type="datetime1">
              <a:rPr lang="en-US" smtClean="0"/>
              <a:pPr/>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4922-9B72-40A8-B56D-407CA1AD4A32}" type="slidenum">
              <a:rPr lang="en-US" smtClean="0"/>
              <a:pPr/>
              <a:t>‹#›</a:t>
            </a:fld>
            <a:endParaRPr lang="en-US"/>
          </a:p>
        </p:txBody>
      </p:sp>
    </p:spTree>
    <p:extLst>
      <p:ext uri="{BB962C8B-B14F-4D97-AF65-F5344CB8AC3E}">
        <p14:creationId xmlns:p14="http://schemas.microsoft.com/office/powerpoint/2010/main" val="41249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DD8F02A-7B1B-468F-BE79-9B3E28663F37}" type="datetime1">
              <a:rPr lang="en-US" smtClean="0"/>
              <a:pPr/>
              <a:t>12/28/2024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E764922-9B72-40A8-B56D-407CA1AD4A32}" type="slidenum">
              <a:rPr lang="en-US" smtClean="0"/>
              <a:pPr/>
              <a:t>‹#›</a:t>
            </a:fld>
            <a:endParaRPr lang="en-US"/>
          </a:p>
        </p:txBody>
      </p:sp>
    </p:spTree>
    <p:extLst>
      <p:ext uri="{BB962C8B-B14F-4D97-AF65-F5344CB8AC3E}">
        <p14:creationId xmlns:p14="http://schemas.microsoft.com/office/powerpoint/2010/main" val="9107851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615" y="900536"/>
            <a:ext cx="10792692" cy="5324535"/>
          </a:xfrm>
          <a:prstGeom prst="rect">
            <a:avLst/>
          </a:prstGeom>
          <a:noFill/>
        </p:spPr>
        <p:txBody>
          <a:bodyPr wrap="square" rtlCol="0">
            <a:spAutoFit/>
          </a:bodyPr>
          <a:lstStyle/>
          <a:p>
            <a:pPr algn="ctr"/>
            <a:r>
              <a:rPr lang="en-US" sz="2400" b="1" dirty="0">
                <a:solidFill>
                  <a:srgbClr val="FF0000"/>
                </a:solidFill>
              </a:rPr>
              <a:t>RAJARSHI SHAHU COLLEGE OF ENGINEERING</a:t>
            </a:r>
            <a:endParaRPr lang="en-US" sz="2400" dirty="0">
              <a:solidFill>
                <a:srgbClr val="FF0000"/>
              </a:solidFill>
            </a:endParaRPr>
          </a:p>
          <a:p>
            <a:pPr algn="ctr"/>
            <a:r>
              <a:rPr lang="en-US" sz="2400" b="1" dirty="0">
                <a:solidFill>
                  <a:srgbClr val="FF0000"/>
                </a:solidFill>
              </a:rPr>
              <a:t>TATHAWADE, PUNE-33</a:t>
            </a:r>
          </a:p>
          <a:p>
            <a:pPr algn="ctr"/>
            <a:endParaRPr lang="en-US" sz="2400" dirty="0">
              <a:solidFill>
                <a:srgbClr val="FF0000"/>
              </a:solidFill>
            </a:endParaRPr>
          </a:p>
          <a:p>
            <a:pPr algn="ctr"/>
            <a:r>
              <a:rPr lang="en-US" sz="2400" b="1" dirty="0">
                <a:solidFill>
                  <a:srgbClr val="FF0000"/>
                </a:solidFill>
              </a:rPr>
              <a:t>(An Autonomous Institute Affiliated to </a:t>
            </a:r>
            <a:r>
              <a:rPr lang="en-US" sz="2400" b="1" dirty="0" err="1">
                <a:solidFill>
                  <a:srgbClr val="FF0000"/>
                </a:solidFill>
              </a:rPr>
              <a:t>Savitribai</a:t>
            </a:r>
            <a:r>
              <a:rPr lang="en-US" sz="2400" b="1" dirty="0">
                <a:solidFill>
                  <a:srgbClr val="FF0000"/>
                </a:solidFill>
              </a:rPr>
              <a:t> </a:t>
            </a:r>
            <a:r>
              <a:rPr lang="en-US" sz="2400" b="1" dirty="0" err="1">
                <a:solidFill>
                  <a:srgbClr val="FF0000"/>
                </a:solidFill>
              </a:rPr>
              <a:t>Phule</a:t>
            </a:r>
            <a:r>
              <a:rPr lang="en-US" sz="2400" b="1" dirty="0">
                <a:solidFill>
                  <a:srgbClr val="FF0000"/>
                </a:solidFill>
              </a:rPr>
              <a:t> </a:t>
            </a:r>
            <a:r>
              <a:rPr lang="en-US" sz="2400" b="1" dirty="0" err="1">
                <a:solidFill>
                  <a:srgbClr val="FF0000"/>
                </a:solidFill>
              </a:rPr>
              <a:t>Pune</a:t>
            </a:r>
            <a:endParaRPr lang="en-US" sz="2400" dirty="0">
              <a:solidFill>
                <a:srgbClr val="FF0000"/>
              </a:solidFill>
            </a:endParaRPr>
          </a:p>
          <a:p>
            <a:pPr algn="ctr"/>
            <a:r>
              <a:rPr lang="en-US" sz="2400" b="1" dirty="0">
                <a:solidFill>
                  <a:srgbClr val="FF0000"/>
                </a:solidFill>
              </a:rPr>
              <a:t>University, </a:t>
            </a:r>
            <a:r>
              <a:rPr lang="en-US" sz="2400" b="1" dirty="0" err="1">
                <a:solidFill>
                  <a:srgbClr val="FF0000"/>
                </a:solidFill>
              </a:rPr>
              <a:t>Pune</a:t>
            </a:r>
            <a:r>
              <a:rPr lang="en-US" sz="2400" b="1" dirty="0">
                <a:solidFill>
                  <a:srgbClr val="FF0000"/>
                </a:solidFill>
              </a:rPr>
              <a:t>)</a:t>
            </a:r>
          </a:p>
          <a:p>
            <a:pPr algn="ctr"/>
            <a:endParaRPr lang="en-US" sz="2400" dirty="0">
              <a:solidFill>
                <a:srgbClr val="FF0000"/>
              </a:solidFill>
            </a:endParaRPr>
          </a:p>
          <a:p>
            <a:pPr algn="ctr"/>
            <a:r>
              <a:rPr lang="en-US" sz="2800" b="1" dirty="0">
                <a:solidFill>
                  <a:srgbClr val="0070C0"/>
                </a:solidFill>
              </a:rPr>
              <a:t>T. Y. B. Tech (E&amp;TC Engineering)</a:t>
            </a:r>
            <a:endParaRPr lang="en-US" sz="2800" dirty="0">
              <a:solidFill>
                <a:srgbClr val="0070C0"/>
              </a:solidFill>
            </a:endParaRPr>
          </a:p>
          <a:p>
            <a:pPr algn="ctr"/>
            <a:r>
              <a:rPr lang="en-US" sz="2800" b="1" dirty="0">
                <a:solidFill>
                  <a:srgbClr val="0070C0"/>
                </a:solidFill>
              </a:rPr>
              <a:t>Academic Year </a:t>
            </a:r>
            <a:r>
              <a:rPr lang="en-US" sz="2800" b="1">
                <a:solidFill>
                  <a:srgbClr val="0070C0"/>
                </a:solidFill>
              </a:rPr>
              <a:t>– 2024-2025 </a:t>
            </a:r>
            <a:r>
              <a:rPr lang="en-US" sz="2800" b="1" dirty="0">
                <a:solidFill>
                  <a:srgbClr val="0070C0"/>
                </a:solidFill>
              </a:rPr>
              <a:t>	Semester -VI</a:t>
            </a:r>
            <a:endParaRPr lang="en-US" sz="2800" dirty="0">
              <a:solidFill>
                <a:srgbClr val="0070C0"/>
              </a:solidFill>
            </a:endParaRPr>
          </a:p>
          <a:p>
            <a:pPr algn="ctr"/>
            <a:r>
              <a:rPr lang="en-US" sz="2800" b="1" dirty="0">
                <a:solidFill>
                  <a:srgbClr val="0070C0"/>
                </a:solidFill>
              </a:rPr>
              <a:t>[EC3108]: </a:t>
            </a:r>
            <a:r>
              <a:rPr lang="en-US" sz="2800" b="1" dirty="0">
                <a:solidFill>
                  <a:srgbClr val="FF0000"/>
                </a:solidFill>
              </a:rPr>
              <a:t>Embedded and Real Time Operating Systems</a:t>
            </a:r>
          </a:p>
          <a:p>
            <a:pPr algn="ctr"/>
            <a:endParaRPr lang="en-US" sz="2800" b="1" dirty="0">
              <a:solidFill>
                <a:srgbClr val="0070C0"/>
              </a:solidFill>
            </a:endParaRPr>
          </a:p>
          <a:p>
            <a:pPr algn="ctr"/>
            <a:endParaRPr lang="en-US" sz="2800" b="1" dirty="0">
              <a:solidFill>
                <a:srgbClr val="0070C0"/>
              </a:solidFill>
            </a:endParaRPr>
          </a:p>
          <a:p>
            <a:pPr algn="ctr"/>
            <a:endParaRPr lang="en-US" sz="2800" b="1" dirty="0">
              <a:solidFill>
                <a:srgbClr val="0070C0"/>
              </a:solidFill>
            </a:endParaRPr>
          </a:p>
          <a:p>
            <a:pPr algn="ctr"/>
            <a:r>
              <a:rPr lang="en-US" sz="2800" b="1" dirty="0">
                <a:solidFill>
                  <a:srgbClr val="0070C0"/>
                </a:solidFill>
              </a:rPr>
              <a:t>								</a:t>
            </a:r>
            <a:endParaRPr lang="en-US" sz="2800" dirty="0">
              <a:solidFill>
                <a:srgbClr val="0070C0"/>
              </a:solidFill>
            </a:endParaRPr>
          </a:p>
        </p:txBody>
      </p:sp>
      <p:sp>
        <p:nvSpPr>
          <p:cNvPr id="4" name="Slide Number Placeholder 3"/>
          <p:cNvSpPr>
            <a:spLocks noGrp="1"/>
          </p:cNvSpPr>
          <p:nvPr>
            <p:ph type="sldNum" sz="quarter" idx="12"/>
          </p:nvPr>
        </p:nvSpPr>
        <p:spPr/>
        <p:txBody>
          <a:bodyPr/>
          <a:lstStyle/>
          <a:p>
            <a:fld id="{3E764922-9B72-40A8-B56D-407CA1AD4A32}" type="slidenum">
              <a:rPr lang="en-US" smtClean="0"/>
              <a:pPr/>
              <a:t>1</a:t>
            </a:fld>
            <a:endParaRPr lang="en-US"/>
          </a:p>
        </p:txBody>
      </p:sp>
    </p:spTree>
    <p:extLst>
      <p:ext uri="{BB962C8B-B14F-4D97-AF65-F5344CB8AC3E}">
        <p14:creationId xmlns:p14="http://schemas.microsoft.com/office/powerpoint/2010/main" val="2372970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5" y="820387"/>
            <a:ext cx="10238509" cy="3816429"/>
          </a:xfrm>
          <a:prstGeom prst="rect">
            <a:avLst/>
          </a:prstGeom>
        </p:spPr>
        <p:txBody>
          <a:bodyPr wrap="square">
            <a:spAutoFit/>
          </a:bodyPr>
          <a:lstStyle/>
          <a:p>
            <a:r>
              <a:rPr lang="en-US" sz="2200" b="1" dirty="0">
                <a:solidFill>
                  <a:srgbClr val="FF0000"/>
                </a:solidFill>
                <a:latin typeface="Times New Roman" panose="02020603050405020304" pitchFamily="18" charset="0"/>
              </a:rPr>
              <a:t>Computer Networking Systems</a:t>
            </a:r>
            <a:r>
              <a:rPr lang="en-US" sz="2200" b="1" dirty="0">
                <a:solidFill>
                  <a:srgbClr val="000000"/>
                </a:solidFill>
                <a:latin typeface="Times New Roman" panose="02020603050405020304" pitchFamily="18" charset="0"/>
              </a:rPr>
              <a:t>: </a:t>
            </a:r>
            <a:r>
              <a:rPr lang="en-US" sz="2200" dirty="0">
                <a:solidFill>
                  <a:srgbClr val="000000"/>
                </a:solidFill>
                <a:latin typeface="Times New Roman" panose="02020603050405020304" pitchFamily="18" charset="0"/>
              </a:rPr>
              <a:t>Network Routers, Switches, Hubs, Firewalls etc.</a:t>
            </a:r>
          </a:p>
          <a:p>
            <a:endParaRPr lang="en-US" sz="2200" dirty="0">
              <a:solidFill>
                <a:srgbClr val="000000"/>
              </a:solidFill>
              <a:latin typeface="Wingdings-Regular"/>
            </a:endParaRPr>
          </a:p>
          <a:p>
            <a:r>
              <a:rPr lang="en-US" sz="2200" b="1" dirty="0">
                <a:solidFill>
                  <a:srgbClr val="FF0000"/>
                </a:solidFill>
                <a:latin typeface="Times New Roman" panose="02020603050405020304" pitchFamily="18" charset="0"/>
              </a:rPr>
              <a:t>Health Care: </a:t>
            </a:r>
            <a:r>
              <a:rPr lang="en-US" sz="2200" dirty="0">
                <a:solidFill>
                  <a:srgbClr val="000000"/>
                </a:solidFill>
                <a:latin typeface="Times New Roman" panose="02020603050405020304" pitchFamily="18" charset="0"/>
              </a:rPr>
              <a:t>Different Kinds of Scanners, EEG, ECG Machines etc.</a:t>
            </a:r>
          </a:p>
          <a:p>
            <a:endParaRPr lang="en-US" sz="2200" dirty="0">
              <a:solidFill>
                <a:srgbClr val="000000"/>
              </a:solidFill>
              <a:latin typeface="Wingdings-Regular"/>
            </a:endParaRPr>
          </a:p>
          <a:p>
            <a:r>
              <a:rPr lang="en-US" sz="2200" b="1" dirty="0">
                <a:solidFill>
                  <a:srgbClr val="FF0000"/>
                </a:solidFill>
                <a:latin typeface="Times New Roman" panose="02020603050405020304" pitchFamily="18" charset="0"/>
              </a:rPr>
              <a:t>Measurement &amp; Instrumentation:</a:t>
            </a:r>
            <a:r>
              <a:rPr lang="en-US" sz="2200" b="1" dirty="0">
                <a:solidFill>
                  <a:srgbClr val="000000"/>
                </a:solidFill>
                <a:latin typeface="Times New Roman" panose="02020603050405020304" pitchFamily="18" charset="0"/>
              </a:rPr>
              <a:t> </a:t>
            </a:r>
            <a:r>
              <a:rPr lang="en-US" sz="2200" dirty="0">
                <a:solidFill>
                  <a:srgbClr val="000000"/>
                </a:solidFill>
                <a:latin typeface="Times New Roman" panose="02020603050405020304" pitchFamily="18" charset="0"/>
              </a:rPr>
              <a:t>Digital multi meters, Digital CROs, Logic Analyzers PLC systems etc.</a:t>
            </a:r>
          </a:p>
          <a:p>
            <a:endParaRPr lang="en-US" sz="2200" dirty="0">
              <a:solidFill>
                <a:srgbClr val="000000"/>
              </a:solidFill>
              <a:latin typeface="Wingdings-Regular"/>
            </a:endParaRPr>
          </a:p>
          <a:p>
            <a:r>
              <a:rPr lang="en-US" sz="2200" b="1" dirty="0">
                <a:solidFill>
                  <a:srgbClr val="FF0000"/>
                </a:solidFill>
                <a:latin typeface="Times New Roman" panose="02020603050405020304" pitchFamily="18" charset="0"/>
              </a:rPr>
              <a:t>Banking &amp; Retail: </a:t>
            </a:r>
            <a:r>
              <a:rPr lang="en-US" sz="2200" dirty="0">
                <a:solidFill>
                  <a:srgbClr val="000000"/>
                </a:solidFill>
                <a:latin typeface="Times New Roman" panose="02020603050405020304" pitchFamily="18" charset="0"/>
              </a:rPr>
              <a:t>Automatic Teller Machines (ATM) and Currency counters, Point of Sales (POS)</a:t>
            </a:r>
          </a:p>
          <a:p>
            <a:endParaRPr lang="en-US" sz="2200" dirty="0">
              <a:solidFill>
                <a:srgbClr val="000000"/>
              </a:solidFill>
              <a:latin typeface="Wingdings-Regular"/>
            </a:endParaRPr>
          </a:p>
          <a:p>
            <a:r>
              <a:rPr lang="en-US" sz="2200" b="1" dirty="0">
                <a:solidFill>
                  <a:srgbClr val="FF0000"/>
                </a:solidFill>
                <a:latin typeface="Times New Roman" panose="02020603050405020304" pitchFamily="18" charset="0"/>
              </a:rPr>
              <a:t>Card Readers: </a:t>
            </a:r>
            <a:r>
              <a:rPr lang="en-US" sz="2200" dirty="0">
                <a:solidFill>
                  <a:srgbClr val="000000"/>
                </a:solidFill>
                <a:latin typeface="Times New Roman" panose="02020603050405020304" pitchFamily="18" charset="0"/>
              </a:rPr>
              <a:t>Barcode, Smart Card Readers, Hand held Devices etc.</a:t>
            </a:r>
            <a:endParaRPr lang="en-US" sz="2200" dirty="0"/>
          </a:p>
        </p:txBody>
      </p:sp>
      <p:sp>
        <p:nvSpPr>
          <p:cNvPr id="4" name="Slide Number Placeholder 3"/>
          <p:cNvSpPr>
            <a:spLocks noGrp="1"/>
          </p:cNvSpPr>
          <p:nvPr>
            <p:ph type="sldNum" sz="quarter" idx="12"/>
          </p:nvPr>
        </p:nvSpPr>
        <p:spPr/>
        <p:txBody>
          <a:bodyPr/>
          <a:lstStyle/>
          <a:p>
            <a:fld id="{3E764922-9B72-40A8-B56D-407CA1AD4A32}" type="slidenum">
              <a:rPr lang="en-US" smtClean="0"/>
              <a:pPr/>
              <a:t>10</a:t>
            </a:fld>
            <a:endParaRPr lang="en-US"/>
          </a:p>
        </p:txBody>
      </p:sp>
    </p:spTree>
    <p:extLst>
      <p:ext uri="{BB962C8B-B14F-4D97-AF65-F5344CB8AC3E}">
        <p14:creationId xmlns:p14="http://schemas.microsoft.com/office/powerpoint/2010/main" val="3567831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3659" y="347849"/>
            <a:ext cx="7326207" cy="565539"/>
          </a:xfrm>
          <a:prstGeom prst="rect">
            <a:avLst/>
          </a:prstGeom>
        </p:spPr>
        <p:txBody>
          <a:bodyPr vert="horz" wrap="square" lIns="0" tIns="11430" rIns="0" bIns="0" rtlCol="0">
            <a:spAutoFit/>
          </a:bodyPr>
          <a:lstStyle/>
          <a:p>
            <a:pPr marL="12700">
              <a:lnSpc>
                <a:spcPct val="100000"/>
              </a:lnSpc>
              <a:spcBef>
                <a:spcPts val="90"/>
              </a:spcBef>
            </a:pPr>
            <a:r>
              <a:rPr lang="en-US" sz="3600" b="0" spc="-5" dirty="0">
                <a:latin typeface="Arial MT"/>
                <a:cs typeface="Arial MT"/>
              </a:rPr>
              <a:t>EMBEDDED </a:t>
            </a:r>
            <a:r>
              <a:rPr sz="3600" b="0" spc="-5" dirty="0">
                <a:latin typeface="Arial MT"/>
                <a:cs typeface="Arial MT"/>
              </a:rPr>
              <a:t>SYSTEM</a:t>
            </a:r>
            <a:r>
              <a:rPr sz="3600" b="0" spc="-55" dirty="0">
                <a:latin typeface="Arial MT"/>
                <a:cs typeface="Arial MT"/>
              </a:rPr>
              <a:t> </a:t>
            </a:r>
            <a:r>
              <a:rPr sz="3600" b="0" dirty="0">
                <a:latin typeface="Arial MT"/>
                <a:cs typeface="Arial MT"/>
              </a:rPr>
              <a:t>EXAMPLE</a:t>
            </a:r>
            <a:endParaRPr sz="3600" dirty="0">
              <a:latin typeface="Arial MT"/>
              <a:cs typeface="Arial MT"/>
            </a:endParaRPr>
          </a:p>
        </p:txBody>
      </p:sp>
      <p:sp>
        <p:nvSpPr>
          <p:cNvPr id="3" name="object 3"/>
          <p:cNvSpPr txBox="1"/>
          <p:nvPr/>
        </p:nvSpPr>
        <p:spPr>
          <a:xfrm>
            <a:off x="556091" y="1090675"/>
            <a:ext cx="11455400" cy="4316374"/>
          </a:xfrm>
          <a:prstGeom prst="rect">
            <a:avLst/>
          </a:prstGeom>
        </p:spPr>
        <p:txBody>
          <a:bodyPr vert="horz" wrap="square" lIns="0" tIns="11430" rIns="0" bIns="0" rtlCol="0">
            <a:spAutoFit/>
          </a:bodyPr>
          <a:lstStyle/>
          <a:p>
            <a:pPr marL="12700">
              <a:lnSpc>
                <a:spcPts val="3670"/>
              </a:lnSpc>
              <a:spcBef>
                <a:spcPts val="90"/>
              </a:spcBef>
            </a:pPr>
            <a:r>
              <a:rPr sz="3200" spc="-5" dirty="0">
                <a:solidFill>
                  <a:srgbClr val="141AFC"/>
                </a:solidFill>
                <a:latin typeface="Arial MT"/>
                <a:cs typeface="Arial MT"/>
              </a:rPr>
              <a:t>WASHING</a:t>
            </a:r>
            <a:r>
              <a:rPr sz="3200" spc="-45" dirty="0">
                <a:solidFill>
                  <a:srgbClr val="141AFC"/>
                </a:solidFill>
                <a:latin typeface="Arial MT"/>
                <a:cs typeface="Arial MT"/>
              </a:rPr>
              <a:t> </a:t>
            </a:r>
            <a:r>
              <a:rPr sz="3200" spc="-10" dirty="0">
                <a:solidFill>
                  <a:srgbClr val="141AFC"/>
                </a:solidFill>
                <a:latin typeface="Arial MT"/>
                <a:cs typeface="Arial MT"/>
              </a:rPr>
              <a:t>MACHINE</a:t>
            </a:r>
            <a:endParaRPr sz="3200" dirty="0">
              <a:latin typeface="Arial MT"/>
              <a:cs typeface="Arial MT"/>
            </a:endParaRPr>
          </a:p>
          <a:p>
            <a:pPr marL="55244">
              <a:lnSpc>
                <a:spcPts val="3190"/>
              </a:lnSpc>
            </a:pPr>
            <a:r>
              <a:rPr sz="2800" b="1" dirty="0">
                <a:solidFill>
                  <a:srgbClr val="000099"/>
                </a:solidFill>
                <a:latin typeface="Calibri"/>
                <a:cs typeface="Calibri"/>
              </a:rPr>
              <a:t>It</a:t>
            </a:r>
            <a:r>
              <a:rPr sz="2800" b="1" spc="-10" dirty="0">
                <a:solidFill>
                  <a:srgbClr val="000099"/>
                </a:solidFill>
                <a:latin typeface="Calibri"/>
                <a:cs typeface="Calibri"/>
              </a:rPr>
              <a:t> </a:t>
            </a:r>
            <a:r>
              <a:rPr sz="2800" b="1" dirty="0">
                <a:solidFill>
                  <a:srgbClr val="000099"/>
                </a:solidFill>
                <a:latin typeface="Calibri"/>
                <a:cs typeface="Calibri"/>
              </a:rPr>
              <a:t>is</a:t>
            </a:r>
            <a:r>
              <a:rPr sz="2800" b="1" spc="-10" dirty="0">
                <a:solidFill>
                  <a:srgbClr val="000099"/>
                </a:solidFill>
                <a:latin typeface="Calibri"/>
                <a:cs typeface="Calibri"/>
              </a:rPr>
              <a:t> </a:t>
            </a:r>
            <a:r>
              <a:rPr sz="2800" b="1" dirty="0">
                <a:solidFill>
                  <a:srgbClr val="000099"/>
                </a:solidFill>
                <a:latin typeface="Calibri"/>
                <a:cs typeface="Calibri"/>
              </a:rPr>
              <a:t>an</a:t>
            </a:r>
            <a:r>
              <a:rPr sz="2800" b="1" spc="-15" dirty="0">
                <a:solidFill>
                  <a:srgbClr val="000099"/>
                </a:solidFill>
                <a:latin typeface="Calibri"/>
                <a:cs typeface="Calibri"/>
              </a:rPr>
              <a:t> </a:t>
            </a:r>
            <a:r>
              <a:rPr sz="2800" b="1" dirty="0">
                <a:solidFill>
                  <a:srgbClr val="000099"/>
                </a:solidFill>
                <a:latin typeface="Calibri"/>
                <a:cs typeface="Calibri"/>
              </a:rPr>
              <a:t>automatic</a:t>
            </a:r>
            <a:r>
              <a:rPr sz="2800" b="1" spc="-15" dirty="0">
                <a:solidFill>
                  <a:srgbClr val="000099"/>
                </a:solidFill>
                <a:latin typeface="Calibri"/>
                <a:cs typeface="Calibri"/>
              </a:rPr>
              <a:t> </a:t>
            </a:r>
            <a:r>
              <a:rPr sz="2800" b="1" spc="-5" dirty="0">
                <a:solidFill>
                  <a:srgbClr val="000099"/>
                </a:solidFill>
                <a:latin typeface="Calibri"/>
                <a:cs typeface="Calibri"/>
              </a:rPr>
              <a:t>clothes</a:t>
            </a:r>
            <a:r>
              <a:rPr sz="2800" b="1" spc="-15" dirty="0">
                <a:solidFill>
                  <a:srgbClr val="000099"/>
                </a:solidFill>
                <a:latin typeface="Calibri"/>
                <a:cs typeface="Calibri"/>
              </a:rPr>
              <a:t> </a:t>
            </a:r>
            <a:r>
              <a:rPr sz="2800" b="1" dirty="0">
                <a:solidFill>
                  <a:srgbClr val="000099"/>
                </a:solidFill>
                <a:latin typeface="Calibri"/>
                <a:cs typeface="Calibri"/>
              </a:rPr>
              <a:t>washing</a:t>
            </a:r>
            <a:r>
              <a:rPr sz="2800" b="1" spc="-10" dirty="0">
                <a:solidFill>
                  <a:srgbClr val="000099"/>
                </a:solidFill>
                <a:latin typeface="Calibri"/>
                <a:cs typeface="Calibri"/>
              </a:rPr>
              <a:t> </a:t>
            </a:r>
            <a:r>
              <a:rPr lang="en-US" sz="2800" b="1" dirty="0">
                <a:solidFill>
                  <a:srgbClr val="000099"/>
                </a:solidFill>
                <a:latin typeface="Calibri"/>
                <a:cs typeface="Calibri"/>
              </a:rPr>
              <a:t>system.</a:t>
            </a:r>
          </a:p>
          <a:p>
            <a:pPr marL="55244" marR="5080">
              <a:lnSpc>
                <a:spcPct val="100000"/>
              </a:lnSpc>
            </a:pPr>
            <a:r>
              <a:rPr sz="2800" b="1" dirty="0">
                <a:solidFill>
                  <a:srgbClr val="FF0000"/>
                </a:solidFill>
                <a:latin typeface="Calibri"/>
                <a:cs typeface="Calibri"/>
              </a:rPr>
              <a:t>Parts: </a:t>
            </a:r>
            <a:r>
              <a:rPr sz="2800" b="1" dirty="0">
                <a:solidFill>
                  <a:srgbClr val="000099"/>
                </a:solidFill>
                <a:latin typeface="Calibri"/>
                <a:cs typeface="Calibri"/>
              </a:rPr>
              <a:t>Status </a:t>
            </a:r>
            <a:r>
              <a:rPr sz="2800" b="1" spc="-5" dirty="0">
                <a:solidFill>
                  <a:srgbClr val="000099"/>
                </a:solidFill>
                <a:latin typeface="Calibri"/>
                <a:cs typeface="Calibri"/>
              </a:rPr>
              <a:t>display panel, Switches </a:t>
            </a:r>
            <a:r>
              <a:rPr sz="2800" b="1" spc="5" dirty="0">
                <a:solidFill>
                  <a:srgbClr val="000099"/>
                </a:solidFill>
                <a:latin typeface="Calibri"/>
                <a:cs typeface="Calibri"/>
              </a:rPr>
              <a:t>&amp; </a:t>
            </a:r>
            <a:r>
              <a:rPr sz="2800" b="1" dirty="0">
                <a:solidFill>
                  <a:srgbClr val="000099"/>
                </a:solidFill>
                <a:latin typeface="Calibri"/>
                <a:cs typeface="Calibri"/>
              </a:rPr>
              <a:t>Dials, Motor, </a:t>
            </a:r>
            <a:r>
              <a:rPr sz="2800" b="1" spc="5" dirty="0">
                <a:solidFill>
                  <a:srgbClr val="000099"/>
                </a:solidFill>
                <a:latin typeface="Calibri"/>
                <a:cs typeface="Calibri"/>
              </a:rPr>
              <a:t> </a:t>
            </a:r>
            <a:r>
              <a:rPr sz="2800" b="1" dirty="0">
                <a:solidFill>
                  <a:srgbClr val="000099"/>
                </a:solidFill>
                <a:latin typeface="Calibri"/>
                <a:cs typeface="Calibri"/>
              </a:rPr>
              <a:t>Power</a:t>
            </a:r>
            <a:r>
              <a:rPr sz="2800" b="1" spc="-5" dirty="0">
                <a:solidFill>
                  <a:srgbClr val="000099"/>
                </a:solidFill>
                <a:latin typeface="Calibri"/>
                <a:cs typeface="Calibri"/>
              </a:rPr>
              <a:t> supply</a:t>
            </a:r>
            <a:r>
              <a:rPr sz="2800" b="1" spc="-15" dirty="0">
                <a:solidFill>
                  <a:srgbClr val="000099"/>
                </a:solidFill>
                <a:latin typeface="Calibri"/>
                <a:cs typeface="Calibri"/>
              </a:rPr>
              <a:t> </a:t>
            </a:r>
            <a:r>
              <a:rPr sz="2800" b="1" spc="5" dirty="0">
                <a:solidFill>
                  <a:srgbClr val="000099"/>
                </a:solidFill>
                <a:latin typeface="Calibri"/>
                <a:cs typeface="Calibri"/>
              </a:rPr>
              <a:t>&amp;</a:t>
            </a:r>
            <a:r>
              <a:rPr sz="2800" b="1" spc="-20" dirty="0">
                <a:solidFill>
                  <a:srgbClr val="000099"/>
                </a:solidFill>
                <a:latin typeface="Calibri"/>
                <a:cs typeface="Calibri"/>
              </a:rPr>
              <a:t> </a:t>
            </a:r>
            <a:r>
              <a:rPr sz="2800" b="1" dirty="0">
                <a:solidFill>
                  <a:srgbClr val="000099"/>
                </a:solidFill>
                <a:latin typeface="Calibri"/>
                <a:cs typeface="Calibri"/>
              </a:rPr>
              <a:t>control</a:t>
            </a:r>
            <a:r>
              <a:rPr sz="2800" b="1" spc="-5" dirty="0">
                <a:solidFill>
                  <a:srgbClr val="000099"/>
                </a:solidFill>
                <a:latin typeface="Calibri"/>
                <a:cs typeface="Calibri"/>
              </a:rPr>
              <a:t> </a:t>
            </a:r>
            <a:r>
              <a:rPr sz="2800" b="1" dirty="0">
                <a:solidFill>
                  <a:srgbClr val="000099"/>
                </a:solidFill>
                <a:latin typeface="Calibri"/>
                <a:cs typeface="Calibri"/>
              </a:rPr>
              <a:t>unit,</a:t>
            </a:r>
            <a:r>
              <a:rPr sz="2800" b="1" spc="-10" dirty="0">
                <a:solidFill>
                  <a:srgbClr val="000099"/>
                </a:solidFill>
                <a:latin typeface="Calibri"/>
                <a:cs typeface="Calibri"/>
              </a:rPr>
              <a:t> </a:t>
            </a:r>
            <a:r>
              <a:rPr sz="2800" b="1" spc="-5" dirty="0">
                <a:solidFill>
                  <a:srgbClr val="000099"/>
                </a:solidFill>
                <a:latin typeface="Calibri"/>
                <a:cs typeface="Calibri"/>
              </a:rPr>
              <a:t>Inner</a:t>
            </a:r>
            <a:r>
              <a:rPr sz="2800" b="1" dirty="0">
                <a:solidFill>
                  <a:srgbClr val="000099"/>
                </a:solidFill>
                <a:latin typeface="Calibri"/>
                <a:cs typeface="Calibri"/>
              </a:rPr>
              <a:t> water</a:t>
            </a:r>
            <a:r>
              <a:rPr sz="2800" b="1" spc="-25" dirty="0">
                <a:solidFill>
                  <a:srgbClr val="000099"/>
                </a:solidFill>
                <a:latin typeface="Calibri"/>
                <a:cs typeface="Calibri"/>
              </a:rPr>
              <a:t> </a:t>
            </a:r>
            <a:r>
              <a:rPr sz="2800" b="1" dirty="0">
                <a:solidFill>
                  <a:srgbClr val="000099"/>
                </a:solidFill>
                <a:latin typeface="Calibri"/>
                <a:cs typeface="Calibri"/>
              </a:rPr>
              <a:t>level</a:t>
            </a:r>
            <a:r>
              <a:rPr sz="2800" b="1" spc="-5" dirty="0">
                <a:solidFill>
                  <a:srgbClr val="000099"/>
                </a:solidFill>
                <a:latin typeface="Calibri"/>
                <a:cs typeface="Calibri"/>
              </a:rPr>
              <a:t> sensor</a:t>
            </a:r>
            <a:r>
              <a:rPr sz="2800" b="1" dirty="0">
                <a:solidFill>
                  <a:srgbClr val="000099"/>
                </a:solidFill>
                <a:latin typeface="Calibri"/>
                <a:cs typeface="Calibri"/>
              </a:rPr>
              <a:t> </a:t>
            </a:r>
            <a:r>
              <a:rPr sz="2800" b="1" spc="-5" dirty="0">
                <a:solidFill>
                  <a:srgbClr val="000099"/>
                </a:solidFill>
                <a:latin typeface="Calibri"/>
                <a:cs typeface="Calibri"/>
              </a:rPr>
              <a:t>and</a:t>
            </a:r>
            <a:r>
              <a:rPr lang="en-US" sz="2800" b="1" spc="-5" dirty="0">
                <a:solidFill>
                  <a:srgbClr val="000099"/>
                </a:solidFill>
                <a:latin typeface="Calibri"/>
                <a:cs typeface="Calibri"/>
              </a:rPr>
              <a:t> </a:t>
            </a:r>
            <a:r>
              <a:rPr sz="2800" b="1" spc="-5" dirty="0">
                <a:solidFill>
                  <a:srgbClr val="000099"/>
                </a:solidFill>
                <a:latin typeface="Calibri"/>
                <a:cs typeface="Calibri"/>
              </a:rPr>
              <a:t>solenoid</a:t>
            </a:r>
            <a:r>
              <a:rPr sz="2800" b="1" spc="-35" dirty="0">
                <a:solidFill>
                  <a:srgbClr val="000099"/>
                </a:solidFill>
                <a:latin typeface="Calibri"/>
                <a:cs typeface="Calibri"/>
              </a:rPr>
              <a:t> </a:t>
            </a:r>
            <a:r>
              <a:rPr sz="2800" b="1" dirty="0">
                <a:solidFill>
                  <a:srgbClr val="000099"/>
                </a:solidFill>
                <a:latin typeface="Calibri"/>
                <a:cs typeface="Calibri"/>
              </a:rPr>
              <a:t>valve.</a:t>
            </a:r>
            <a:endParaRPr sz="2800" dirty="0">
              <a:latin typeface="Calibri"/>
              <a:cs typeface="Calibri"/>
            </a:endParaRPr>
          </a:p>
          <a:p>
            <a:pPr marL="55244">
              <a:lnSpc>
                <a:spcPct val="100000"/>
              </a:lnSpc>
              <a:spcBef>
                <a:spcPts val="2160"/>
              </a:spcBef>
            </a:pPr>
            <a:r>
              <a:rPr sz="2800" b="1" u="heavy" spc="-5" dirty="0">
                <a:solidFill>
                  <a:srgbClr val="141AFC"/>
                </a:solidFill>
                <a:uFill>
                  <a:solidFill>
                    <a:srgbClr val="141AFC"/>
                  </a:solidFill>
                </a:uFill>
                <a:latin typeface="Calibri"/>
                <a:cs typeface="Calibri"/>
              </a:rPr>
              <a:t>Rules</a:t>
            </a:r>
            <a:endParaRPr sz="2800" dirty="0">
              <a:latin typeface="Calibri"/>
              <a:cs typeface="Calibri"/>
            </a:endParaRPr>
          </a:p>
          <a:p>
            <a:pPr marL="55244" marR="6119495">
              <a:lnSpc>
                <a:spcPts val="2860"/>
              </a:lnSpc>
              <a:spcBef>
                <a:spcPts val="125"/>
              </a:spcBef>
            </a:pPr>
            <a:r>
              <a:rPr sz="2400" spc="-5" dirty="0">
                <a:solidFill>
                  <a:srgbClr val="000099"/>
                </a:solidFill>
                <a:latin typeface="Calibri"/>
                <a:cs typeface="Calibri"/>
              </a:rPr>
              <a:t>1.Wash</a:t>
            </a:r>
            <a:r>
              <a:rPr sz="2400" spc="-10" dirty="0">
                <a:solidFill>
                  <a:srgbClr val="000099"/>
                </a:solidFill>
                <a:latin typeface="Calibri"/>
                <a:cs typeface="Calibri"/>
              </a:rPr>
              <a:t> </a:t>
            </a:r>
            <a:r>
              <a:rPr sz="2400" dirty="0">
                <a:solidFill>
                  <a:srgbClr val="000099"/>
                </a:solidFill>
                <a:latin typeface="Calibri"/>
                <a:cs typeface="Calibri"/>
              </a:rPr>
              <a:t>by</a:t>
            </a:r>
            <a:r>
              <a:rPr sz="2400" spc="-45" dirty="0">
                <a:solidFill>
                  <a:srgbClr val="000099"/>
                </a:solidFill>
                <a:latin typeface="Calibri"/>
                <a:cs typeface="Calibri"/>
              </a:rPr>
              <a:t> </a:t>
            </a:r>
            <a:r>
              <a:rPr sz="2400" spc="-5" dirty="0">
                <a:solidFill>
                  <a:srgbClr val="000099"/>
                </a:solidFill>
                <a:latin typeface="Calibri"/>
                <a:cs typeface="Calibri"/>
              </a:rPr>
              <a:t>spinning </a:t>
            </a:r>
            <a:r>
              <a:rPr sz="2400" spc="-525" dirty="0">
                <a:solidFill>
                  <a:srgbClr val="000099"/>
                </a:solidFill>
                <a:latin typeface="Calibri"/>
                <a:cs typeface="Calibri"/>
              </a:rPr>
              <a:t> </a:t>
            </a:r>
            <a:r>
              <a:rPr sz="2400" spc="-5" dirty="0">
                <a:solidFill>
                  <a:srgbClr val="000099"/>
                </a:solidFill>
                <a:latin typeface="Calibri"/>
                <a:cs typeface="Calibri"/>
              </a:rPr>
              <a:t>2.Rinse</a:t>
            </a:r>
            <a:endParaRPr sz="2400" dirty="0">
              <a:latin typeface="Calibri"/>
              <a:cs typeface="Calibri"/>
            </a:endParaRPr>
          </a:p>
          <a:p>
            <a:pPr marL="287655" indent="-233045">
              <a:lnSpc>
                <a:spcPts val="2785"/>
              </a:lnSpc>
              <a:buSzPct val="95833"/>
              <a:buAutoNum type="arabicPeriod" startAt="3"/>
              <a:tabLst>
                <a:tab pos="288290" algn="l"/>
              </a:tabLst>
            </a:pPr>
            <a:r>
              <a:rPr sz="2400" spc="-5" dirty="0">
                <a:solidFill>
                  <a:srgbClr val="000099"/>
                </a:solidFill>
                <a:latin typeface="Calibri"/>
                <a:cs typeface="Calibri"/>
              </a:rPr>
              <a:t>Drying</a:t>
            </a:r>
            <a:endParaRPr sz="2400" dirty="0">
              <a:latin typeface="Calibri"/>
              <a:cs typeface="Calibri"/>
            </a:endParaRPr>
          </a:p>
          <a:p>
            <a:pPr marL="287655" indent="-233045">
              <a:lnSpc>
                <a:spcPct val="100000"/>
              </a:lnSpc>
              <a:spcBef>
                <a:spcPts val="5"/>
              </a:spcBef>
              <a:buSzPct val="95833"/>
              <a:buAutoNum type="arabicPeriod" startAt="3"/>
              <a:tabLst>
                <a:tab pos="288290" algn="l"/>
              </a:tabLst>
            </a:pPr>
            <a:r>
              <a:rPr sz="2400" spc="-5" dirty="0">
                <a:solidFill>
                  <a:srgbClr val="000099"/>
                </a:solidFill>
                <a:latin typeface="Calibri"/>
                <a:cs typeface="Calibri"/>
              </a:rPr>
              <a:t>Wash</a:t>
            </a:r>
            <a:r>
              <a:rPr sz="2400" dirty="0">
                <a:solidFill>
                  <a:srgbClr val="000099"/>
                </a:solidFill>
                <a:latin typeface="Calibri"/>
                <a:cs typeface="Calibri"/>
              </a:rPr>
              <a:t> </a:t>
            </a:r>
            <a:r>
              <a:rPr sz="2400" spc="-5" dirty="0">
                <a:solidFill>
                  <a:srgbClr val="000099"/>
                </a:solidFill>
                <a:latin typeface="Calibri"/>
                <a:cs typeface="Calibri"/>
              </a:rPr>
              <a:t>over</a:t>
            </a:r>
            <a:r>
              <a:rPr sz="2400" spc="-30" dirty="0">
                <a:solidFill>
                  <a:srgbClr val="000099"/>
                </a:solidFill>
                <a:latin typeface="Calibri"/>
                <a:cs typeface="Calibri"/>
              </a:rPr>
              <a:t> </a:t>
            </a:r>
            <a:r>
              <a:rPr sz="2400" dirty="0">
                <a:solidFill>
                  <a:srgbClr val="000099"/>
                </a:solidFill>
                <a:latin typeface="Calibri"/>
                <a:cs typeface="Calibri"/>
              </a:rPr>
              <a:t>by</a:t>
            </a:r>
            <a:r>
              <a:rPr sz="2400" spc="-35" dirty="0">
                <a:solidFill>
                  <a:srgbClr val="000099"/>
                </a:solidFill>
                <a:latin typeface="Calibri"/>
                <a:cs typeface="Calibri"/>
              </a:rPr>
              <a:t> </a:t>
            </a:r>
            <a:r>
              <a:rPr sz="2400" spc="-5" dirty="0">
                <a:solidFill>
                  <a:srgbClr val="000099"/>
                </a:solidFill>
                <a:latin typeface="Calibri"/>
                <a:cs typeface="Calibri"/>
              </a:rPr>
              <a:t>blinking</a:t>
            </a:r>
            <a:endParaRPr sz="2400" dirty="0">
              <a:latin typeface="Calibri"/>
              <a:cs typeface="Calibri"/>
            </a:endParaRPr>
          </a:p>
          <a:p>
            <a:pPr marL="287655" indent="-233045">
              <a:lnSpc>
                <a:spcPts val="2870"/>
              </a:lnSpc>
              <a:buSzPct val="95833"/>
              <a:buAutoNum type="arabicPeriod" startAt="3"/>
              <a:tabLst>
                <a:tab pos="288290" algn="l"/>
              </a:tabLst>
            </a:pPr>
            <a:r>
              <a:rPr sz="2400" spc="-5" dirty="0">
                <a:solidFill>
                  <a:srgbClr val="000099"/>
                </a:solidFill>
                <a:latin typeface="Calibri"/>
                <a:cs typeface="Calibri"/>
              </a:rPr>
              <a:t>Each</a:t>
            </a:r>
            <a:r>
              <a:rPr sz="2400" spc="5" dirty="0">
                <a:solidFill>
                  <a:srgbClr val="000099"/>
                </a:solidFill>
                <a:latin typeface="Calibri"/>
                <a:cs typeface="Calibri"/>
              </a:rPr>
              <a:t> </a:t>
            </a:r>
            <a:r>
              <a:rPr sz="2400" spc="-10" dirty="0">
                <a:solidFill>
                  <a:srgbClr val="000099"/>
                </a:solidFill>
                <a:latin typeface="Calibri"/>
                <a:cs typeface="Calibri"/>
              </a:rPr>
              <a:t>step </a:t>
            </a:r>
            <a:r>
              <a:rPr sz="2400" spc="-5" dirty="0">
                <a:solidFill>
                  <a:srgbClr val="000099"/>
                </a:solidFill>
                <a:latin typeface="Calibri"/>
                <a:cs typeface="Calibri"/>
              </a:rPr>
              <a:t>display</a:t>
            </a:r>
            <a:r>
              <a:rPr sz="2400" spc="-10" dirty="0">
                <a:solidFill>
                  <a:srgbClr val="000099"/>
                </a:solidFill>
                <a:latin typeface="Calibri"/>
                <a:cs typeface="Calibri"/>
              </a:rPr>
              <a:t> </a:t>
            </a:r>
            <a:r>
              <a:rPr sz="2400" spc="-5" dirty="0">
                <a:solidFill>
                  <a:srgbClr val="000099"/>
                </a:solidFill>
                <a:latin typeface="Calibri"/>
                <a:cs typeface="Calibri"/>
              </a:rPr>
              <a:t>the</a:t>
            </a:r>
            <a:r>
              <a:rPr sz="2400" spc="-20" dirty="0">
                <a:solidFill>
                  <a:srgbClr val="000099"/>
                </a:solidFill>
                <a:latin typeface="Calibri"/>
                <a:cs typeface="Calibri"/>
              </a:rPr>
              <a:t> </a:t>
            </a:r>
            <a:r>
              <a:rPr sz="2400" spc="-5" dirty="0">
                <a:solidFill>
                  <a:srgbClr val="000099"/>
                </a:solidFill>
                <a:latin typeface="Calibri"/>
                <a:cs typeface="Calibri"/>
              </a:rPr>
              <a:t>process stage</a:t>
            </a:r>
            <a:endParaRPr sz="2400" dirty="0">
              <a:latin typeface="Calibri"/>
              <a:cs typeface="Calibri"/>
            </a:endParaRPr>
          </a:p>
          <a:p>
            <a:pPr marL="287655" indent="-233045">
              <a:lnSpc>
                <a:spcPts val="2870"/>
              </a:lnSpc>
              <a:buSzPct val="95833"/>
              <a:buAutoNum type="arabicPeriod" startAt="3"/>
              <a:tabLst>
                <a:tab pos="288290" algn="l"/>
              </a:tabLst>
            </a:pPr>
            <a:r>
              <a:rPr sz="2400" spc="-5" dirty="0">
                <a:solidFill>
                  <a:srgbClr val="000099"/>
                </a:solidFill>
                <a:latin typeface="Calibri"/>
                <a:cs typeface="Calibri"/>
              </a:rPr>
              <a:t>In</a:t>
            </a:r>
            <a:r>
              <a:rPr sz="2400" spc="10" dirty="0">
                <a:solidFill>
                  <a:srgbClr val="000099"/>
                </a:solidFill>
                <a:latin typeface="Calibri"/>
                <a:cs typeface="Calibri"/>
              </a:rPr>
              <a:t> </a:t>
            </a:r>
            <a:r>
              <a:rPr sz="2400" spc="-5" dirty="0">
                <a:solidFill>
                  <a:srgbClr val="000099"/>
                </a:solidFill>
                <a:latin typeface="Calibri"/>
                <a:cs typeface="Calibri"/>
              </a:rPr>
              <a:t>case</a:t>
            </a:r>
            <a:r>
              <a:rPr sz="2400" spc="-15" dirty="0">
                <a:solidFill>
                  <a:srgbClr val="000099"/>
                </a:solidFill>
                <a:latin typeface="Calibri"/>
                <a:cs typeface="Calibri"/>
              </a:rPr>
              <a:t> </a:t>
            </a:r>
            <a:r>
              <a:rPr sz="2400" spc="-5" dirty="0">
                <a:solidFill>
                  <a:srgbClr val="000099"/>
                </a:solidFill>
                <a:latin typeface="Calibri"/>
                <a:cs typeface="Calibri"/>
              </a:rPr>
              <a:t>interruption,</a:t>
            </a:r>
            <a:r>
              <a:rPr sz="2400" spc="-25" dirty="0">
                <a:solidFill>
                  <a:srgbClr val="000099"/>
                </a:solidFill>
                <a:latin typeface="Calibri"/>
                <a:cs typeface="Calibri"/>
              </a:rPr>
              <a:t> </a:t>
            </a:r>
            <a:r>
              <a:rPr sz="2400" spc="-5" dirty="0">
                <a:solidFill>
                  <a:srgbClr val="000099"/>
                </a:solidFill>
                <a:latin typeface="Calibri"/>
                <a:cs typeface="Calibri"/>
              </a:rPr>
              <a:t>execute</a:t>
            </a:r>
            <a:r>
              <a:rPr sz="2400" spc="-15" dirty="0">
                <a:solidFill>
                  <a:srgbClr val="000099"/>
                </a:solidFill>
                <a:latin typeface="Calibri"/>
                <a:cs typeface="Calibri"/>
              </a:rPr>
              <a:t> </a:t>
            </a:r>
            <a:r>
              <a:rPr sz="2400" dirty="0">
                <a:solidFill>
                  <a:srgbClr val="000099"/>
                </a:solidFill>
                <a:latin typeface="Calibri"/>
                <a:cs typeface="Calibri"/>
              </a:rPr>
              <a:t>only</a:t>
            </a:r>
            <a:r>
              <a:rPr sz="2400" spc="-35" dirty="0">
                <a:solidFill>
                  <a:srgbClr val="000099"/>
                </a:solidFill>
                <a:latin typeface="Calibri"/>
                <a:cs typeface="Calibri"/>
              </a:rPr>
              <a:t> </a:t>
            </a:r>
            <a:r>
              <a:rPr sz="2400" spc="-5" dirty="0">
                <a:solidFill>
                  <a:srgbClr val="000099"/>
                </a:solidFill>
                <a:latin typeface="Calibri"/>
                <a:cs typeface="Calibri"/>
              </a:rPr>
              <a:t>the</a:t>
            </a:r>
            <a:r>
              <a:rPr sz="2400" spc="10" dirty="0">
                <a:solidFill>
                  <a:srgbClr val="000099"/>
                </a:solidFill>
                <a:latin typeface="Calibri"/>
                <a:cs typeface="Calibri"/>
              </a:rPr>
              <a:t> </a:t>
            </a:r>
            <a:r>
              <a:rPr sz="2400" spc="-5" dirty="0">
                <a:solidFill>
                  <a:srgbClr val="000099"/>
                </a:solidFill>
                <a:latin typeface="Calibri"/>
                <a:cs typeface="Calibri"/>
              </a:rPr>
              <a:t>remaining</a:t>
            </a:r>
            <a:endParaRPr sz="2400" dirty="0">
              <a:latin typeface="Calibri"/>
              <a:cs typeface="Calibri"/>
            </a:endParaRPr>
          </a:p>
        </p:txBody>
      </p:sp>
      <p:pic>
        <p:nvPicPr>
          <p:cNvPr id="4" name="object 4"/>
          <p:cNvPicPr/>
          <p:nvPr/>
        </p:nvPicPr>
        <p:blipFill>
          <a:blip r:embed="rId2" cstate="print"/>
          <a:stretch>
            <a:fillRect/>
          </a:stretch>
        </p:blipFill>
        <p:spPr>
          <a:xfrm>
            <a:off x="10245343" y="76199"/>
            <a:ext cx="1845056" cy="1524000"/>
          </a:xfrm>
          <a:prstGeom prst="rect">
            <a:avLst/>
          </a:prstGeom>
        </p:spPr>
      </p:pic>
      <p:pic>
        <p:nvPicPr>
          <p:cNvPr id="5" name="object 5"/>
          <p:cNvPicPr/>
          <p:nvPr/>
        </p:nvPicPr>
        <p:blipFill>
          <a:blip r:embed="rId3" cstate="print"/>
          <a:stretch>
            <a:fillRect/>
          </a:stretch>
        </p:blipFill>
        <p:spPr>
          <a:xfrm>
            <a:off x="8522207" y="3048000"/>
            <a:ext cx="3098843" cy="2501007"/>
          </a:xfrm>
          <a:prstGeom prst="rect">
            <a:avLst/>
          </a:prstGeom>
        </p:spPr>
      </p:pic>
      <p:sp>
        <p:nvSpPr>
          <p:cNvPr id="6" name="object 6"/>
          <p:cNvSpPr txBox="1"/>
          <p:nvPr/>
        </p:nvSpPr>
        <p:spPr>
          <a:xfrm>
            <a:off x="11279632" y="6289021"/>
            <a:ext cx="232833" cy="205184"/>
          </a:xfrm>
          <a:prstGeom prst="rect">
            <a:avLst/>
          </a:prstGeom>
        </p:spPr>
        <p:txBody>
          <a:bodyPr vert="horz" wrap="square" lIns="0" tIns="0" rIns="0" bIns="0" rtlCol="0">
            <a:spAutoFit/>
          </a:bodyPr>
          <a:lstStyle/>
          <a:p>
            <a:pPr marL="38100">
              <a:lnSpc>
                <a:spcPts val="1639"/>
              </a:lnSpc>
            </a:pPr>
            <a:fld id="{81D60167-4931-47E6-BA6A-407CBD079E47}" type="slidenum">
              <a:rPr sz="1400" spc="-5" dirty="0">
                <a:solidFill>
                  <a:srgbClr val="9900CC"/>
                </a:solidFill>
                <a:latin typeface="Arial MT"/>
                <a:cs typeface="Arial MT"/>
              </a:rPr>
              <a:t>11</a:t>
            </a:fld>
            <a:endParaRPr sz="1400">
              <a:latin typeface="Arial MT"/>
              <a:cs typeface="Arial MT"/>
            </a:endParaRPr>
          </a:p>
        </p:txBody>
      </p:sp>
    </p:spTree>
    <p:extLst>
      <p:ext uri="{BB962C8B-B14F-4D97-AF65-F5344CB8AC3E}">
        <p14:creationId xmlns:p14="http://schemas.microsoft.com/office/powerpoint/2010/main" val="224567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13498" y="6272276"/>
            <a:ext cx="165100" cy="226985"/>
          </a:xfrm>
          <a:prstGeom prst="rect">
            <a:avLst/>
          </a:prstGeom>
        </p:spPr>
        <p:txBody>
          <a:bodyPr vert="horz" wrap="square" lIns="0" tIns="11430" rIns="0" bIns="0" rtlCol="0">
            <a:spAutoFit/>
          </a:bodyPr>
          <a:lstStyle/>
          <a:p>
            <a:pPr marL="12700">
              <a:lnSpc>
                <a:spcPct val="100000"/>
              </a:lnSpc>
              <a:spcBef>
                <a:spcPts val="90"/>
              </a:spcBef>
            </a:pPr>
            <a:r>
              <a:rPr sz="1400" spc="-5" dirty="0">
                <a:solidFill>
                  <a:srgbClr val="9900CC"/>
                </a:solidFill>
                <a:latin typeface="Arial MT"/>
                <a:cs typeface="Arial MT"/>
              </a:rPr>
              <a:t>6</a:t>
            </a:r>
            <a:endParaRPr sz="1400">
              <a:latin typeface="Arial MT"/>
              <a:cs typeface="Arial MT"/>
            </a:endParaRPr>
          </a:p>
        </p:txBody>
      </p:sp>
      <p:sp>
        <p:nvSpPr>
          <p:cNvPr id="3" name="object 3"/>
          <p:cNvSpPr txBox="1">
            <a:spLocks noGrp="1"/>
          </p:cNvSpPr>
          <p:nvPr>
            <p:ph type="title"/>
          </p:nvPr>
        </p:nvSpPr>
        <p:spPr>
          <a:xfrm>
            <a:off x="2332059" y="435356"/>
            <a:ext cx="7531100" cy="695325"/>
          </a:xfrm>
          <a:prstGeom prst="rect">
            <a:avLst/>
          </a:prstGeom>
        </p:spPr>
        <p:txBody>
          <a:bodyPr vert="horz" wrap="square" lIns="0" tIns="11430" rIns="0" bIns="0" rtlCol="0">
            <a:spAutoFit/>
          </a:bodyPr>
          <a:lstStyle/>
          <a:p>
            <a:pPr marL="12700">
              <a:lnSpc>
                <a:spcPct val="100000"/>
              </a:lnSpc>
              <a:spcBef>
                <a:spcPts val="90"/>
              </a:spcBef>
            </a:pPr>
            <a:r>
              <a:rPr sz="4400" b="0" dirty="0">
                <a:latin typeface="Arial MT"/>
                <a:cs typeface="Arial MT"/>
              </a:rPr>
              <a:t>EMBEDDED</a:t>
            </a:r>
            <a:r>
              <a:rPr sz="4400" b="0" spc="-90" dirty="0">
                <a:latin typeface="Arial MT"/>
                <a:cs typeface="Arial MT"/>
              </a:rPr>
              <a:t> </a:t>
            </a:r>
            <a:r>
              <a:rPr sz="4400" b="0" dirty="0">
                <a:latin typeface="Arial MT"/>
                <a:cs typeface="Arial MT"/>
              </a:rPr>
              <a:t>SYSTEM</a:t>
            </a:r>
            <a:endParaRPr sz="4400">
              <a:latin typeface="Arial MT"/>
              <a:cs typeface="Arial MT"/>
            </a:endParaRPr>
          </a:p>
        </p:txBody>
      </p:sp>
      <p:sp>
        <p:nvSpPr>
          <p:cNvPr id="4" name="object 4"/>
          <p:cNvSpPr txBox="1"/>
          <p:nvPr/>
        </p:nvSpPr>
        <p:spPr>
          <a:xfrm>
            <a:off x="612987" y="1197355"/>
            <a:ext cx="10651067" cy="756920"/>
          </a:xfrm>
          <a:prstGeom prst="rect">
            <a:avLst/>
          </a:prstGeom>
        </p:spPr>
        <p:txBody>
          <a:bodyPr vert="horz" wrap="square" lIns="0" tIns="12700" rIns="0" bIns="0" rtlCol="0">
            <a:spAutoFit/>
          </a:bodyPr>
          <a:lstStyle/>
          <a:p>
            <a:pPr marL="12700" marR="5080">
              <a:lnSpc>
                <a:spcPct val="100000"/>
              </a:lnSpc>
              <a:spcBef>
                <a:spcPts val="100"/>
              </a:spcBef>
              <a:tabLst>
                <a:tab pos="1550035" algn="l"/>
                <a:tab pos="1742439" algn="l"/>
                <a:tab pos="2357755" algn="l"/>
                <a:tab pos="3050540" algn="l"/>
                <a:tab pos="3808729" algn="l"/>
                <a:tab pos="4138929" algn="l"/>
                <a:tab pos="5212080" algn="l"/>
                <a:tab pos="5438775" algn="l"/>
                <a:tab pos="5913755" algn="l"/>
                <a:tab pos="6671945" algn="l"/>
                <a:tab pos="6881495" algn="l"/>
                <a:tab pos="7301230" algn="l"/>
                <a:tab pos="7448550" algn="l"/>
                <a:tab pos="7635875" algn="l"/>
              </a:tabLst>
            </a:pPr>
            <a:r>
              <a:rPr sz="2400" b="1" spc="-10" dirty="0">
                <a:solidFill>
                  <a:srgbClr val="0000FF"/>
                </a:solidFill>
                <a:latin typeface="Arial"/>
                <a:cs typeface="Arial"/>
              </a:rPr>
              <a:t>D</a:t>
            </a:r>
            <a:r>
              <a:rPr sz="2400" b="1" spc="5" dirty="0">
                <a:solidFill>
                  <a:srgbClr val="0000FF"/>
                </a:solidFill>
                <a:latin typeface="Arial"/>
                <a:cs typeface="Arial"/>
              </a:rPr>
              <a:t>e</a:t>
            </a:r>
            <a:r>
              <a:rPr sz="2400" b="1" spc="-10" dirty="0">
                <a:solidFill>
                  <a:srgbClr val="0000FF"/>
                </a:solidFill>
                <a:latin typeface="Arial"/>
                <a:cs typeface="Arial"/>
              </a:rPr>
              <a:t>f</a:t>
            </a:r>
            <a:r>
              <a:rPr sz="2400" b="1" dirty="0">
                <a:solidFill>
                  <a:srgbClr val="0000FF"/>
                </a:solidFill>
                <a:latin typeface="Arial"/>
                <a:cs typeface="Arial"/>
              </a:rPr>
              <a:t>i</a:t>
            </a:r>
            <a:r>
              <a:rPr sz="2400" b="1" spc="-5" dirty="0">
                <a:solidFill>
                  <a:srgbClr val="0000FF"/>
                </a:solidFill>
                <a:latin typeface="Arial"/>
                <a:cs typeface="Arial"/>
              </a:rPr>
              <a:t>n</a:t>
            </a:r>
            <a:r>
              <a:rPr sz="2400" b="1" dirty="0">
                <a:solidFill>
                  <a:srgbClr val="0000FF"/>
                </a:solidFill>
                <a:latin typeface="Arial"/>
                <a:cs typeface="Arial"/>
              </a:rPr>
              <a:t>i</a:t>
            </a:r>
            <a:r>
              <a:rPr sz="2400" b="1" spc="-10" dirty="0">
                <a:solidFill>
                  <a:srgbClr val="0000FF"/>
                </a:solidFill>
                <a:latin typeface="Arial"/>
                <a:cs typeface="Arial"/>
              </a:rPr>
              <a:t>t</a:t>
            </a:r>
            <a:r>
              <a:rPr sz="2400" b="1" dirty="0">
                <a:solidFill>
                  <a:srgbClr val="0000FF"/>
                </a:solidFill>
                <a:latin typeface="Arial"/>
                <a:cs typeface="Arial"/>
              </a:rPr>
              <a:t>i</a:t>
            </a:r>
            <a:r>
              <a:rPr sz="2400" b="1" spc="-5" dirty="0">
                <a:solidFill>
                  <a:srgbClr val="0000FF"/>
                </a:solidFill>
                <a:latin typeface="Arial"/>
                <a:cs typeface="Arial"/>
              </a:rPr>
              <a:t>on</a:t>
            </a:r>
            <a:r>
              <a:rPr sz="2400" b="1" dirty="0">
                <a:solidFill>
                  <a:srgbClr val="0000FF"/>
                </a:solidFill>
                <a:latin typeface="Arial"/>
                <a:cs typeface="Arial"/>
              </a:rPr>
              <a:t>:		</a:t>
            </a:r>
            <a:r>
              <a:rPr sz="2400" b="1" spc="-80" dirty="0">
                <a:solidFill>
                  <a:srgbClr val="0000FF"/>
                </a:solidFill>
                <a:latin typeface="Arial"/>
                <a:cs typeface="Arial"/>
              </a:rPr>
              <a:t>A</a:t>
            </a:r>
            <a:r>
              <a:rPr sz="2400" b="1" dirty="0">
                <a:solidFill>
                  <a:srgbClr val="0000FF"/>
                </a:solidFill>
                <a:latin typeface="Arial"/>
                <a:cs typeface="Arial"/>
              </a:rPr>
              <a:t>n	E</a:t>
            </a:r>
            <a:r>
              <a:rPr sz="2400" b="1" spc="-5" dirty="0">
                <a:solidFill>
                  <a:srgbClr val="0000FF"/>
                </a:solidFill>
                <a:latin typeface="Arial"/>
                <a:cs typeface="Arial"/>
              </a:rPr>
              <a:t>m</a:t>
            </a:r>
            <a:r>
              <a:rPr sz="2400" b="1" spc="15" dirty="0">
                <a:solidFill>
                  <a:srgbClr val="0000FF"/>
                </a:solidFill>
                <a:latin typeface="Arial"/>
                <a:cs typeface="Arial"/>
              </a:rPr>
              <a:t>b</a:t>
            </a:r>
            <a:r>
              <a:rPr sz="2400" b="1" spc="5" dirty="0">
                <a:solidFill>
                  <a:srgbClr val="0000FF"/>
                </a:solidFill>
                <a:latin typeface="Arial"/>
                <a:cs typeface="Arial"/>
              </a:rPr>
              <a:t>e</a:t>
            </a:r>
            <a:r>
              <a:rPr sz="2400" b="1" spc="-5" dirty="0">
                <a:solidFill>
                  <a:srgbClr val="0000FF"/>
                </a:solidFill>
                <a:latin typeface="Arial"/>
                <a:cs typeface="Arial"/>
              </a:rPr>
              <a:t>dd</a:t>
            </a:r>
            <a:r>
              <a:rPr sz="2400" b="1" spc="5" dirty="0">
                <a:solidFill>
                  <a:srgbClr val="0000FF"/>
                </a:solidFill>
                <a:latin typeface="Arial"/>
                <a:cs typeface="Arial"/>
              </a:rPr>
              <a:t>e</a:t>
            </a:r>
            <a:r>
              <a:rPr sz="2400" b="1" dirty="0">
                <a:solidFill>
                  <a:srgbClr val="0000FF"/>
                </a:solidFill>
                <a:latin typeface="Arial"/>
                <a:cs typeface="Arial"/>
              </a:rPr>
              <a:t>d	</a:t>
            </a:r>
            <a:r>
              <a:rPr sz="2400" b="1" spc="25" dirty="0">
                <a:solidFill>
                  <a:srgbClr val="0000FF"/>
                </a:solidFill>
                <a:latin typeface="Arial"/>
                <a:cs typeface="Arial"/>
              </a:rPr>
              <a:t>S</a:t>
            </a:r>
            <a:r>
              <a:rPr sz="2400" b="1" spc="-65" dirty="0">
                <a:solidFill>
                  <a:srgbClr val="0000FF"/>
                </a:solidFill>
                <a:latin typeface="Arial"/>
                <a:cs typeface="Arial"/>
              </a:rPr>
              <a:t>y</a:t>
            </a:r>
            <a:r>
              <a:rPr sz="2400" b="1" spc="5" dirty="0">
                <a:solidFill>
                  <a:srgbClr val="0000FF"/>
                </a:solidFill>
                <a:latin typeface="Arial"/>
                <a:cs typeface="Arial"/>
              </a:rPr>
              <a:t>s</a:t>
            </a:r>
            <a:r>
              <a:rPr sz="2400" b="1" spc="-10" dirty="0">
                <a:solidFill>
                  <a:srgbClr val="0000FF"/>
                </a:solidFill>
                <a:latin typeface="Arial"/>
                <a:cs typeface="Arial"/>
              </a:rPr>
              <a:t>t</a:t>
            </a:r>
            <a:r>
              <a:rPr sz="2400" b="1" spc="5" dirty="0">
                <a:solidFill>
                  <a:srgbClr val="0000FF"/>
                </a:solidFill>
                <a:latin typeface="Arial"/>
                <a:cs typeface="Arial"/>
              </a:rPr>
              <a:t>e</a:t>
            </a:r>
            <a:r>
              <a:rPr sz="2400" b="1" dirty="0">
                <a:solidFill>
                  <a:srgbClr val="0000FF"/>
                </a:solidFill>
                <a:latin typeface="Arial"/>
                <a:cs typeface="Arial"/>
              </a:rPr>
              <a:t>m	is	</a:t>
            </a:r>
            <a:r>
              <a:rPr sz="2400" b="1" spc="-30" dirty="0">
                <a:solidFill>
                  <a:srgbClr val="0000FF"/>
                </a:solidFill>
                <a:latin typeface="Arial"/>
                <a:cs typeface="Arial"/>
              </a:rPr>
              <a:t>o</a:t>
            </a:r>
            <a:r>
              <a:rPr sz="2400" b="1" spc="-5" dirty="0">
                <a:solidFill>
                  <a:srgbClr val="0000FF"/>
                </a:solidFill>
                <a:latin typeface="Arial"/>
                <a:cs typeface="Arial"/>
              </a:rPr>
              <a:t>n</a:t>
            </a:r>
            <a:r>
              <a:rPr sz="2400" b="1" dirty="0">
                <a:solidFill>
                  <a:srgbClr val="0000FF"/>
                </a:solidFill>
                <a:latin typeface="Arial"/>
                <a:cs typeface="Arial"/>
              </a:rPr>
              <a:t>e	</a:t>
            </a:r>
            <a:r>
              <a:rPr sz="2400" b="1" spc="-10" dirty="0">
                <a:solidFill>
                  <a:srgbClr val="0000FF"/>
                </a:solidFill>
                <a:latin typeface="Arial"/>
                <a:cs typeface="Arial"/>
              </a:rPr>
              <a:t>t</a:t>
            </a:r>
            <a:r>
              <a:rPr sz="2400" b="1" spc="-5" dirty="0">
                <a:solidFill>
                  <a:srgbClr val="0000FF"/>
                </a:solidFill>
                <a:latin typeface="Arial"/>
                <a:cs typeface="Arial"/>
              </a:rPr>
              <a:t>h</a:t>
            </a:r>
            <a:r>
              <a:rPr sz="2400" b="1" spc="5" dirty="0">
                <a:solidFill>
                  <a:srgbClr val="0000FF"/>
                </a:solidFill>
                <a:latin typeface="Arial"/>
                <a:cs typeface="Arial"/>
              </a:rPr>
              <a:t>a</a:t>
            </a:r>
            <a:r>
              <a:rPr sz="2400" b="1" dirty="0">
                <a:solidFill>
                  <a:srgbClr val="0000FF"/>
                </a:solidFill>
                <a:latin typeface="Arial"/>
                <a:cs typeface="Arial"/>
              </a:rPr>
              <a:t>t		</a:t>
            </a:r>
            <a:r>
              <a:rPr sz="2400" b="1" spc="-5" dirty="0">
                <a:solidFill>
                  <a:srgbClr val="0000FF"/>
                </a:solidFill>
                <a:latin typeface="Arial"/>
                <a:cs typeface="Arial"/>
              </a:rPr>
              <a:t>h</a:t>
            </a:r>
            <a:r>
              <a:rPr sz="2400" b="1" spc="5" dirty="0">
                <a:solidFill>
                  <a:srgbClr val="0000FF"/>
                </a:solidFill>
                <a:latin typeface="Arial"/>
                <a:cs typeface="Arial"/>
              </a:rPr>
              <a:t>a</a:t>
            </a:r>
            <a:r>
              <a:rPr sz="2400" b="1" dirty="0">
                <a:solidFill>
                  <a:srgbClr val="0000FF"/>
                </a:solidFill>
                <a:latin typeface="Arial"/>
                <a:cs typeface="Arial"/>
              </a:rPr>
              <a:t>s  </a:t>
            </a:r>
            <a:r>
              <a:rPr sz="2400" b="1" spc="5" dirty="0">
                <a:solidFill>
                  <a:srgbClr val="0000FF"/>
                </a:solidFill>
                <a:latin typeface="Arial"/>
                <a:cs typeface="Arial"/>
              </a:rPr>
              <a:t>c</a:t>
            </a:r>
            <a:r>
              <a:rPr sz="2400" b="1" spc="-5" dirty="0">
                <a:solidFill>
                  <a:srgbClr val="0000FF"/>
                </a:solidFill>
                <a:latin typeface="Arial"/>
                <a:cs typeface="Arial"/>
              </a:rPr>
              <a:t>ompu</a:t>
            </a:r>
            <a:r>
              <a:rPr sz="2400" b="1" spc="-10" dirty="0">
                <a:solidFill>
                  <a:srgbClr val="0000FF"/>
                </a:solidFill>
                <a:latin typeface="Arial"/>
                <a:cs typeface="Arial"/>
              </a:rPr>
              <a:t>t</a:t>
            </a:r>
            <a:r>
              <a:rPr sz="2400" b="1" spc="5" dirty="0">
                <a:solidFill>
                  <a:srgbClr val="0000FF"/>
                </a:solidFill>
                <a:latin typeface="Arial"/>
                <a:cs typeface="Arial"/>
              </a:rPr>
              <a:t>e</a:t>
            </a:r>
            <a:r>
              <a:rPr sz="2400" b="1" dirty="0">
                <a:solidFill>
                  <a:srgbClr val="0000FF"/>
                </a:solidFill>
                <a:latin typeface="Arial"/>
                <a:cs typeface="Arial"/>
              </a:rPr>
              <a:t>r	</a:t>
            </a:r>
            <a:r>
              <a:rPr sz="2400" b="1" spc="-5" dirty="0">
                <a:solidFill>
                  <a:srgbClr val="0000FF"/>
                </a:solidFill>
                <a:latin typeface="Arial"/>
                <a:cs typeface="Arial"/>
              </a:rPr>
              <a:t>h</a:t>
            </a:r>
            <a:r>
              <a:rPr sz="2400" b="1" spc="5" dirty="0">
                <a:solidFill>
                  <a:srgbClr val="0000FF"/>
                </a:solidFill>
                <a:latin typeface="Arial"/>
                <a:cs typeface="Arial"/>
              </a:rPr>
              <a:t>a</a:t>
            </a:r>
            <a:r>
              <a:rPr sz="2400" b="1" spc="-5" dirty="0">
                <a:solidFill>
                  <a:srgbClr val="0000FF"/>
                </a:solidFill>
                <a:latin typeface="Arial"/>
                <a:cs typeface="Arial"/>
              </a:rPr>
              <a:t>r</a:t>
            </a:r>
            <a:r>
              <a:rPr sz="2400" b="1" spc="-55" dirty="0">
                <a:solidFill>
                  <a:srgbClr val="0000FF"/>
                </a:solidFill>
                <a:latin typeface="Arial"/>
                <a:cs typeface="Arial"/>
              </a:rPr>
              <a:t>d</a:t>
            </a:r>
            <a:r>
              <a:rPr sz="2400" b="1" spc="25" dirty="0">
                <a:solidFill>
                  <a:srgbClr val="0000FF"/>
                </a:solidFill>
                <a:latin typeface="Arial"/>
                <a:cs typeface="Arial"/>
              </a:rPr>
              <a:t>w</a:t>
            </a:r>
            <a:r>
              <a:rPr sz="2400" b="1" spc="5" dirty="0">
                <a:solidFill>
                  <a:srgbClr val="0000FF"/>
                </a:solidFill>
                <a:latin typeface="Arial"/>
                <a:cs typeface="Arial"/>
              </a:rPr>
              <a:t>a</a:t>
            </a:r>
            <a:r>
              <a:rPr sz="2400" b="1" spc="-5" dirty="0">
                <a:solidFill>
                  <a:srgbClr val="0000FF"/>
                </a:solidFill>
                <a:latin typeface="Arial"/>
                <a:cs typeface="Arial"/>
              </a:rPr>
              <a:t>r</a:t>
            </a:r>
            <a:r>
              <a:rPr sz="2400" b="1" dirty="0">
                <a:solidFill>
                  <a:srgbClr val="0000FF"/>
                </a:solidFill>
                <a:latin typeface="Arial"/>
                <a:cs typeface="Arial"/>
              </a:rPr>
              <a:t>e	</a:t>
            </a:r>
            <a:r>
              <a:rPr sz="2400" b="1" spc="25" dirty="0">
                <a:solidFill>
                  <a:srgbClr val="0000FF"/>
                </a:solidFill>
                <a:latin typeface="Arial"/>
                <a:cs typeface="Arial"/>
              </a:rPr>
              <a:t>w</a:t>
            </a:r>
            <a:r>
              <a:rPr sz="2400" b="1" dirty="0">
                <a:solidFill>
                  <a:srgbClr val="0000FF"/>
                </a:solidFill>
                <a:latin typeface="Arial"/>
                <a:cs typeface="Arial"/>
              </a:rPr>
              <a:t>i</a:t>
            </a:r>
            <a:r>
              <a:rPr sz="2400" b="1" spc="-35" dirty="0">
                <a:solidFill>
                  <a:srgbClr val="0000FF"/>
                </a:solidFill>
                <a:latin typeface="Arial"/>
                <a:cs typeface="Arial"/>
              </a:rPr>
              <a:t>t</a:t>
            </a:r>
            <a:r>
              <a:rPr sz="2400" b="1" dirty="0">
                <a:solidFill>
                  <a:srgbClr val="0000FF"/>
                </a:solidFill>
                <a:latin typeface="Arial"/>
                <a:cs typeface="Arial"/>
              </a:rPr>
              <a:t>h	</a:t>
            </a:r>
            <a:r>
              <a:rPr sz="2400" b="1" spc="5" dirty="0">
                <a:solidFill>
                  <a:srgbClr val="0000FF"/>
                </a:solidFill>
                <a:latin typeface="Arial"/>
                <a:cs typeface="Arial"/>
              </a:rPr>
              <a:t>s</a:t>
            </a:r>
            <a:r>
              <a:rPr sz="2400" b="1" spc="-5" dirty="0">
                <a:solidFill>
                  <a:srgbClr val="0000FF"/>
                </a:solidFill>
                <a:latin typeface="Arial"/>
                <a:cs typeface="Arial"/>
              </a:rPr>
              <a:t>o</a:t>
            </a:r>
            <a:r>
              <a:rPr sz="2400" b="1" spc="-10" dirty="0">
                <a:solidFill>
                  <a:srgbClr val="0000FF"/>
                </a:solidFill>
                <a:latin typeface="Arial"/>
                <a:cs typeface="Arial"/>
              </a:rPr>
              <a:t>f</a:t>
            </a:r>
            <a:r>
              <a:rPr sz="2400" b="1" spc="-35" dirty="0">
                <a:solidFill>
                  <a:srgbClr val="0000FF"/>
                </a:solidFill>
                <a:latin typeface="Arial"/>
                <a:cs typeface="Arial"/>
              </a:rPr>
              <a:t>t</a:t>
            </a:r>
            <a:r>
              <a:rPr sz="2400" b="1" spc="25" dirty="0">
                <a:solidFill>
                  <a:srgbClr val="0000FF"/>
                </a:solidFill>
                <a:latin typeface="Arial"/>
                <a:cs typeface="Arial"/>
              </a:rPr>
              <a:t>w</a:t>
            </a:r>
            <a:r>
              <a:rPr sz="2400" b="1" spc="5" dirty="0">
                <a:solidFill>
                  <a:srgbClr val="0000FF"/>
                </a:solidFill>
                <a:latin typeface="Arial"/>
                <a:cs typeface="Arial"/>
              </a:rPr>
              <a:t>a</a:t>
            </a:r>
            <a:r>
              <a:rPr sz="2400" b="1" spc="-5" dirty="0">
                <a:solidFill>
                  <a:srgbClr val="0000FF"/>
                </a:solidFill>
                <a:latin typeface="Arial"/>
                <a:cs typeface="Arial"/>
              </a:rPr>
              <a:t>r</a:t>
            </a:r>
            <a:r>
              <a:rPr sz="2400" b="1" dirty="0">
                <a:solidFill>
                  <a:srgbClr val="0000FF"/>
                </a:solidFill>
                <a:latin typeface="Arial"/>
                <a:cs typeface="Arial"/>
              </a:rPr>
              <a:t>e	</a:t>
            </a:r>
            <a:r>
              <a:rPr sz="2400" b="1" spc="5" dirty="0">
                <a:solidFill>
                  <a:srgbClr val="0000FF"/>
                </a:solidFill>
                <a:latin typeface="Arial"/>
                <a:cs typeface="Arial"/>
              </a:rPr>
              <a:t>e</a:t>
            </a:r>
            <a:r>
              <a:rPr sz="2400" b="1" spc="-5" dirty="0">
                <a:solidFill>
                  <a:srgbClr val="0000FF"/>
                </a:solidFill>
                <a:latin typeface="Arial"/>
                <a:cs typeface="Arial"/>
              </a:rPr>
              <a:t>m</a:t>
            </a:r>
            <a:r>
              <a:rPr sz="2400" b="1" spc="-30" dirty="0">
                <a:solidFill>
                  <a:srgbClr val="0000FF"/>
                </a:solidFill>
                <a:latin typeface="Arial"/>
                <a:cs typeface="Arial"/>
              </a:rPr>
              <a:t>b</a:t>
            </a:r>
            <a:r>
              <a:rPr sz="2400" b="1" spc="-15" dirty="0">
                <a:solidFill>
                  <a:srgbClr val="0000FF"/>
                </a:solidFill>
                <a:latin typeface="Arial"/>
                <a:cs typeface="Arial"/>
              </a:rPr>
              <a:t>e</a:t>
            </a:r>
            <a:r>
              <a:rPr sz="2400" b="1" spc="-5" dirty="0">
                <a:solidFill>
                  <a:srgbClr val="0000FF"/>
                </a:solidFill>
                <a:latin typeface="Arial"/>
                <a:cs typeface="Arial"/>
              </a:rPr>
              <a:t>dd</a:t>
            </a:r>
            <a:r>
              <a:rPr sz="2400" b="1" spc="5" dirty="0">
                <a:solidFill>
                  <a:srgbClr val="0000FF"/>
                </a:solidFill>
                <a:latin typeface="Arial"/>
                <a:cs typeface="Arial"/>
              </a:rPr>
              <a:t>e</a:t>
            </a:r>
            <a:r>
              <a:rPr sz="2400" b="1" dirty="0">
                <a:solidFill>
                  <a:srgbClr val="0000FF"/>
                </a:solidFill>
                <a:latin typeface="Arial"/>
                <a:cs typeface="Arial"/>
              </a:rPr>
              <a:t>d	in	it	</a:t>
            </a:r>
            <a:r>
              <a:rPr sz="2400" b="1" spc="-15" dirty="0">
                <a:solidFill>
                  <a:srgbClr val="0000FF"/>
                </a:solidFill>
                <a:latin typeface="Arial"/>
                <a:cs typeface="Arial"/>
              </a:rPr>
              <a:t>a</a:t>
            </a:r>
            <a:r>
              <a:rPr sz="2400" b="1" dirty="0">
                <a:solidFill>
                  <a:srgbClr val="0000FF"/>
                </a:solidFill>
                <a:latin typeface="Arial"/>
                <a:cs typeface="Arial"/>
              </a:rPr>
              <a:t>s</a:t>
            </a:r>
            <a:endParaRPr sz="2400">
              <a:latin typeface="Arial"/>
              <a:cs typeface="Arial"/>
            </a:endParaRPr>
          </a:p>
        </p:txBody>
      </p:sp>
      <p:sp>
        <p:nvSpPr>
          <p:cNvPr id="5" name="object 5"/>
          <p:cNvSpPr txBox="1"/>
          <p:nvPr/>
        </p:nvSpPr>
        <p:spPr>
          <a:xfrm>
            <a:off x="612987" y="1928875"/>
            <a:ext cx="646176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00FF"/>
                </a:solidFill>
                <a:latin typeface="Arial"/>
                <a:cs typeface="Arial"/>
              </a:rPr>
              <a:t>one</a:t>
            </a:r>
            <a:r>
              <a:rPr sz="2400" b="1" spc="-10" dirty="0">
                <a:solidFill>
                  <a:srgbClr val="0000FF"/>
                </a:solidFill>
                <a:latin typeface="Arial"/>
                <a:cs typeface="Arial"/>
              </a:rPr>
              <a:t> </a:t>
            </a:r>
            <a:r>
              <a:rPr sz="2400" b="1" spc="-5" dirty="0">
                <a:solidFill>
                  <a:srgbClr val="0000FF"/>
                </a:solidFill>
                <a:latin typeface="Arial"/>
                <a:cs typeface="Arial"/>
              </a:rPr>
              <a:t>of</a:t>
            </a:r>
            <a:r>
              <a:rPr sz="2400" b="1" spc="-20" dirty="0">
                <a:solidFill>
                  <a:srgbClr val="0000FF"/>
                </a:solidFill>
                <a:latin typeface="Arial"/>
                <a:cs typeface="Arial"/>
              </a:rPr>
              <a:t> </a:t>
            </a:r>
            <a:r>
              <a:rPr sz="2400" b="1" spc="-5" dirty="0">
                <a:solidFill>
                  <a:srgbClr val="0000FF"/>
                </a:solidFill>
                <a:latin typeface="Arial"/>
                <a:cs typeface="Arial"/>
              </a:rPr>
              <a:t>its</a:t>
            </a:r>
            <a:r>
              <a:rPr sz="2400" b="1" spc="-25" dirty="0">
                <a:solidFill>
                  <a:srgbClr val="0000FF"/>
                </a:solidFill>
                <a:latin typeface="Arial"/>
                <a:cs typeface="Arial"/>
              </a:rPr>
              <a:t> </a:t>
            </a:r>
            <a:r>
              <a:rPr sz="2400" b="1" spc="-5" dirty="0">
                <a:solidFill>
                  <a:srgbClr val="0000FF"/>
                </a:solidFill>
                <a:latin typeface="Arial"/>
                <a:cs typeface="Arial"/>
              </a:rPr>
              <a:t>important</a:t>
            </a:r>
            <a:r>
              <a:rPr sz="2400" b="1" spc="-20" dirty="0">
                <a:solidFill>
                  <a:srgbClr val="0000FF"/>
                </a:solidFill>
                <a:latin typeface="Arial"/>
                <a:cs typeface="Arial"/>
              </a:rPr>
              <a:t> </a:t>
            </a:r>
            <a:r>
              <a:rPr sz="2400" b="1" spc="-5" dirty="0">
                <a:solidFill>
                  <a:srgbClr val="0000FF"/>
                </a:solidFill>
                <a:latin typeface="Arial"/>
                <a:cs typeface="Arial"/>
              </a:rPr>
              <a:t>components.</a:t>
            </a:r>
            <a:endParaRPr sz="2400">
              <a:latin typeface="Arial"/>
              <a:cs typeface="Arial"/>
            </a:endParaRPr>
          </a:p>
        </p:txBody>
      </p:sp>
      <p:grpSp>
        <p:nvGrpSpPr>
          <p:cNvPr id="6" name="object 6"/>
          <p:cNvGrpSpPr/>
          <p:nvPr/>
        </p:nvGrpSpPr>
        <p:grpSpPr>
          <a:xfrm>
            <a:off x="0" y="3745991"/>
            <a:ext cx="11284373" cy="2976880"/>
            <a:chOff x="0" y="3733799"/>
            <a:chExt cx="8463280" cy="2976880"/>
          </a:xfrm>
        </p:grpSpPr>
        <p:pic>
          <p:nvPicPr>
            <p:cNvPr id="7" name="object 7"/>
            <p:cNvPicPr/>
            <p:nvPr/>
          </p:nvPicPr>
          <p:blipFill>
            <a:blip r:embed="rId2" cstate="print"/>
            <a:stretch>
              <a:fillRect/>
            </a:stretch>
          </p:blipFill>
          <p:spPr>
            <a:xfrm>
              <a:off x="0" y="3733799"/>
              <a:ext cx="4038600" cy="2563056"/>
            </a:xfrm>
            <a:prstGeom prst="rect">
              <a:avLst/>
            </a:prstGeom>
          </p:spPr>
        </p:pic>
        <p:sp>
          <p:nvSpPr>
            <p:cNvPr id="8" name="object 8"/>
            <p:cNvSpPr/>
            <p:nvPr/>
          </p:nvSpPr>
          <p:spPr>
            <a:xfrm>
              <a:off x="5943600" y="3886199"/>
              <a:ext cx="2514600" cy="2819400"/>
            </a:xfrm>
            <a:custGeom>
              <a:avLst/>
              <a:gdLst/>
              <a:ahLst/>
              <a:cxnLst/>
              <a:rect l="l" t="t" r="r" b="b"/>
              <a:pathLst>
                <a:path w="2514600" h="2819400">
                  <a:moveTo>
                    <a:pt x="2514600" y="0"/>
                  </a:moveTo>
                  <a:lnTo>
                    <a:pt x="0" y="0"/>
                  </a:lnTo>
                  <a:lnTo>
                    <a:pt x="0" y="2819400"/>
                  </a:lnTo>
                  <a:lnTo>
                    <a:pt x="2514600" y="2819400"/>
                  </a:lnTo>
                  <a:lnTo>
                    <a:pt x="2514600" y="0"/>
                  </a:lnTo>
                  <a:close/>
                </a:path>
              </a:pathLst>
            </a:custGeom>
            <a:solidFill>
              <a:srgbClr val="00007F"/>
            </a:solidFill>
          </p:spPr>
          <p:txBody>
            <a:bodyPr wrap="square" lIns="0" tIns="0" rIns="0" bIns="0" rtlCol="0"/>
            <a:lstStyle/>
            <a:p>
              <a:endParaRPr/>
            </a:p>
          </p:txBody>
        </p:sp>
        <p:sp>
          <p:nvSpPr>
            <p:cNvPr id="9" name="object 9"/>
            <p:cNvSpPr/>
            <p:nvPr/>
          </p:nvSpPr>
          <p:spPr>
            <a:xfrm>
              <a:off x="5943600" y="3886199"/>
              <a:ext cx="2514600" cy="2819400"/>
            </a:xfrm>
            <a:custGeom>
              <a:avLst/>
              <a:gdLst/>
              <a:ahLst/>
              <a:cxnLst/>
              <a:rect l="l" t="t" r="r" b="b"/>
              <a:pathLst>
                <a:path w="2514600" h="2819400">
                  <a:moveTo>
                    <a:pt x="0" y="0"/>
                  </a:moveTo>
                  <a:lnTo>
                    <a:pt x="0" y="2819400"/>
                  </a:lnTo>
                  <a:lnTo>
                    <a:pt x="2514600" y="2819400"/>
                  </a:lnTo>
                  <a:lnTo>
                    <a:pt x="2514600" y="0"/>
                  </a:lnTo>
                  <a:lnTo>
                    <a:pt x="0" y="0"/>
                  </a:lnTo>
                  <a:close/>
                </a:path>
              </a:pathLst>
            </a:custGeom>
            <a:ln w="9142">
              <a:solidFill>
                <a:srgbClr val="000000"/>
              </a:solidFill>
            </a:ln>
          </p:spPr>
          <p:txBody>
            <a:bodyPr wrap="square" lIns="0" tIns="0" rIns="0" bIns="0" rtlCol="0"/>
            <a:lstStyle/>
            <a:p>
              <a:endParaRPr/>
            </a:p>
          </p:txBody>
        </p:sp>
      </p:grpSp>
      <p:sp>
        <p:nvSpPr>
          <p:cNvPr id="10" name="object 10"/>
          <p:cNvSpPr txBox="1"/>
          <p:nvPr/>
        </p:nvSpPr>
        <p:spPr>
          <a:xfrm>
            <a:off x="8131387" y="3802104"/>
            <a:ext cx="2689013" cy="1721485"/>
          </a:xfrm>
          <a:prstGeom prst="rect">
            <a:avLst/>
          </a:prstGeom>
        </p:spPr>
        <p:txBody>
          <a:bodyPr vert="horz" wrap="square" lIns="0" tIns="122555" rIns="0" bIns="0" rtlCol="0">
            <a:spAutoFit/>
          </a:bodyPr>
          <a:lstStyle/>
          <a:p>
            <a:pPr marL="12700">
              <a:lnSpc>
                <a:spcPct val="100000"/>
              </a:lnSpc>
              <a:spcBef>
                <a:spcPts val="965"/>
              </a:spcBef>
            </a:pPr>
            <a:r>
              <a:rPr sz="1400" b="1" spc="-5" dirty="0">
                <a:solidFill>
                  <a:srgbClr val="FCF676"/>
                </a:solidFill>
                <a:latin typeface="Arial"/>
                <a:cs typeface="Arial"/>
              </a:rPr>
              <a:t>SOFTWARE</a:t>
            </a:r>
            <a:r>
              <a:rPr sz="1400" b="1" spc="-65" dirty="0">
                <a:solidFill>
                  <a:srgbClr val="FCF676"/>
                </a:solidFill>
                <a:latin typeface="Arial"/>
                <a:cs typeface="Arial"/>
              </a:rPr>
              <a:t> </a:t>
            </a:r>
            <a:r>
              <a:rPr sz="1400" b="1" spc="-5" dirty="0">
                <a:solidFill>
                  <a:srgbClr val="FCF676"/>
                </a:solidFill>
                <a:latin typeface="Arial"/>
                <a:cs typeface="Arial"/>
              </a:rPr>
              <a:t>PROGRAM</a:t>
            </a:r>
            <a:endParaRPr sz="1400">
              <a:latin typeface="Arial"/>
              <a:cs typeface="Arial"/>
            </a:endParaRPr>
          </a:p>
          <a:p>
            <a:pPr marL="12700">
              <a:lnSpc>
                <a:spcPct val="100000"/>
              </a:lnSpc>
              <a:spcBef>
                <a:spcPts val="750"/>
              </a:spcBef>
            </a:pPr>
            <a:r>
              <a:rPr sz="1200" spc="-5" dirty="0">
                <a:solidFill>
                  <a:srgbClr val="FFFFFF"/>
                </a:solidFill>
                <a:latin typeface="Arial MT"/>
                <a:cs typeface="Arial MT"/>
              </a:rPr>
              <a:t>#include</a:t>
            </a:r>
            <a:r>
              <a:rPr sz="1200" spc="-25" dirty="0">
                <a:solidFill>
                  <a:srgbClr val="FFFFFF"/>
                </a:solidFill>
                <a:latin typeface="Arial MT"/>
                <a:cs typeface="Arial MT"/>
              </a:rPr>
              <a:t> </a:t>
            </a:r>
            <a:r>
              <a:rPr sz="1200" spc="-10" dirty="0">
                <a:solidFill>
                  <a:srgbClr val="FFFFFF"/>
                </a:solidFill>
                <a:latin typeface="Arial MT"/>
                <a:cs typeface="Arial MT"/>
              </a:rPr>
              <a:t>&lt;16f876a.h&gt;</a:t>
            </a:r>
            <a:endParaRPr sz="1200">
              <a:latin typeface="Arial MT"/>
              <a:cs typeface="Arial MT"/>
            </a:endParaRPr>
          </a:p>
          <a:p>
            <a:pPr marL="12700" marR="8890">
              <a:lnSpc>
                <a:spcPct val="100000"/>
              </a:lnSpc>
            </a:pPr>
            <a:r>
              <a:rPr sz="1200" dirty="0">
                <a:solidFill>
                  <a:srgbClr val="FFFFFF"/>
                </a:solidFill>
                <a:latin typeface="Arial MT"/>
                <a:cs typeface="Arial MT"/>
              </a:rPr>
              <a:t>#use</a:t>
            </a:r>
            <a:r>
              <a:rPr sz="1200" spc="-60" dirty="0">
                <a:solidFill>
                  <a:srgbClr val="FFFFFF"/>
                </a:solidFill>
                <a:latin typeface="Arial MT"/>
                <a:cs typeface="Arial MT"/>
              </a:rPr>
              <a:t> </a:t>
            </a:r>
            <a:r>
              <a:rPr sz="1200" dirty="0">
                <a:solidFill>
                  <a:srgbClr val="FFFFFF"/>
                </a:solidFill>
                <a:latin typeface="Arial MT"/>
                <a:cs typeface="Arial MT"/>
              </a:rPr>
              <a:t>delay</a:t>
            </a:r>
            <a:r>
              <a:rPr sz="1200" spc="-65" dirty="0">
                <a:solidFill>
                  <a:srgbClr val="FFFFFF"/>
                </a:solidFill>
                <a:latin typeface="Arial MT"/>
                <a:cs typeface="Arial MT"/>
              </a:rPr>
              <a:t> </a:t>
            </a:r>
            <a:r>
              <a:rPr sz="1200" spc="-5" dirty="0">
                <a:solidFill>
                  <a:srgbClr val="FFFFFF"/>
                </a:solidFill>
                <a:latin typeface="Arial MT"/>
                <a:cs typeface="Arial MT"/>
              </a:rPr>
              <a:t>(clock=20000000) </a:t>
            </a:r>
            <a:r>
              <a:rPr sz="1200" spc="-315" dirty="0">
                <a:solidFill>
                  <a:srgbClr val="FFFFFF"/>
                </a:solidFill>
                <a:latin typeface="Arial MT"/>
                <a:cs typeface="Arial MT"/>
              </a:rPr>
              <a:t> </a:t>
            </a:r>
            <a:r>
              <a:rPr sz="1200" dirty="0">
                <a:solidFill>
                  <a:srgbClr val="FFFFFF"/>
                </a:solidFill>
                <a:latin typeface="Arial MT"/>
                <a:cs typeface="Arial MT"/>
              </a:rPr>
              <a:t>#byte</a:t>
            </a:r>
            <a:r>
              <a:rPr sz="1200" spc="-5" dirty="0">
                <a:solidFill>
                  <a:srgbClr val="FFFFFF"/>
                </a:solidFill>
                <a:latin typeface="Arial MT"/>
                <a:cs typeface="Arial MT"/>
              </a:rPr>
              <a:t> PORTB=6</a:t>
            </a:r>
            <a:endParaRPr sz="1200">
              <a:latin typeface="Arial MT"/>
              <a:cs typeface="Arial MT"/>
            </a:endParaRPr>
          </a:p>
          <a:p>
            <a:pPr marL="12700">
              <a:lnSpc>
                <a:spcPct val="100000"/>
              </a:lnSpc>
            </a:pPr>
            <a:r>
              <a:rPr sz="1200" spc="-5" dirty="0">
                <a:solidFill>
                  <a:srgbClr val="FFFFFF"/>
                </a:solidFill>
                <a:latin typeface="Arial MT"/>
                <a:cs typeface="Arial MT"/>
              </a:rPr>
              <a:t>main()</a:t>
            </a:r>
            <a:endParaRPr sz="1200">
              <a:latin typeface="Arial MT"/>
              <a:cs typeface="Arial MT"/>
            </a:endParaRPr>
          </a:p>
          <a:p>
            <a:pPr marL="12700">
              <a:lnSpc>
                <a:spcPts val="1430"/>
              </a:lnSpc>
            </a:pPr>
            <a:r>
              <a:rPr sz="1200" dirty="0">
                <a:solidFill>
                  <a:srgbClr val="FFFFFF"/>
                </a:solidFill>
                <a:latin typeface="Arial MT"/>
                <a:cs typeface="Arial MT"/>
              </a:rPr>
              <a:t>{</a:t>
            </a:r>
            <a:endParaRPr sz="1200">
              <a:latin typeface="Arial MT"/>
              <a:cs typeface="Arial MT"/>
            </a:endParaRPr>
          </a:p>
          <a:p>
            <a:pPr marL="12700">
              <a:lnSpc>
                <a:spcPts val="1430"/>
              </a:lnSpc>
            </a:pPr>
            <a:r>
              <a:rPr sz="1200" spc="-5" dirty="0">
                <a:solidFill>
                  <a:srgbClr val="FFFFFF"/>
                </a:solidFill>
                <a:latin typeface="Arial MT"/>
                <a:cs typeface="Arial MT"/>
              </a:rPr>
              <a:t>set_tris_b(0);</a:t>
            </a:r>
            <a:endParaRPr sz="1200">
              <a:latin typeface="Arial MT"/>
              <a:cs typeface="Arial MT"/>
            </a:endParaRPr>
          </a:p>
          <a:p>
            <a:pPr marL="12700">
              <a:lnSpc>
                <a:spcPct val="100000"/>
              </a:lnSpc>
              <a:tabLst>
                <a:tab pos="1088390" algn="l"/>
              </a:tabLst>
            </a:pPr>
            <a:r>
              <a:rPr sz="1200" spc="-5" dirty="0">
                <a:solidFill>
                  <a:srgbClr val="FFFFFF"/>
                </a:solidFill>
                <a:latin typeface="Arial MT"/>
                <a:cs typeface="Arial MT"/>
              </a:rPr>
              <a:t>portb=255;	</a:t>
            </a:r>
            <a:r>
              <a:rPr sz="1200" spc="-10" dirty="0">
                <a:solidFill>
                  <a:srgbClr val="FFFFFF"/>
                </a:solidFill>
                <a:latin typeface="Arial MT"/>
                <a:cs typeface="Arial MT"/>
              </a:rPr>
              <a:t>//decimal</a:t>
            </a:r>
            <a:endParaRPr sz="1200">
              <a:latin typeface="Arial MT"/>
              <a:cs typeface="Arial MT"/>
            </a:endParaRPr>
          </a:p>
        </p:txBody>
      </p:sp>
      <p:sp>
        <p:nvSpPr>
          <p:cNvPr id="11" name="object 11"/>
          <p:cNvSpPr txBox="1"/>
          <p:nvPr/>
        </p:nvSpPr>
        <p:spPr>
          <a:xfrm>
            <a:off x="9663514" y="5680964"/>
            <a:ext cx="1281007"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Arial MT"/>
                <a:cs typeface="Arial MT"/>
              </a:rPr>
              <a:t>//hexadecimal</a:t>
            </a:r>
            <a:endParaRPr sz="1200">
              <a:latin typeface="Arial MT"/>
              <a:cs typeface="Arial MT"/>
            </a:endParaRPr>
          </a:p>
        </p:txBody>
      </p:sp>
      <p:sp>
        <p:nvSpPr>
          <p:cNvPr id="12" name="object 12"/>
          <p:cNvSpPr txBox="1"/>
          <p:nvPr/>
        </p:nvSpPr>
        <p:spPr>
          <a:xfrm>
            <a:off x="8131388" y="5498083"/>
            <a:ext cx="1543473" cy="57404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FFFFFF"/>
                </a:solidFill>
                <a:latin typeface="Arial MT"/>
                <a:cs typeface="Arial MT"/>
              </a:rPr>
              <a:t>d</a:t>
            </a:r>
            <a:r>
              <a:rPr sz="1200" spc="-20" dirty="0">
                <a:solidFill>
                  <a:srgbClr val="FFFFFF"/>
                </a:solidFill>
                <a:latin typeface="Arial MT"/>
                <a:cs typeface="Arial MT"/>
              </a:rPr>
              <a:t>e</a:t>
            </a:r>
            <a:r>
              <a:rPr sz="1200" spc="20" dirty="0">
                <a:solidFill>
                  <a:srgbClr val="FFFFFF"/>
                </a:solidFill>
                <a:latin typeface="Arial MT"/>
                <a:cs typeface="Arial MT"/>
              </a:rPr>
              <a:t>l</a:t>
            </a:r>
            <a:r>
              <a:rPr sz="1200" dirty="0">
                <a:solidFill>
                  <a:srgbClr val="FFFFFF"/>
                </a:solidFill>
                <a:latin typeface="Arial MT"/>
                <a:cs typeface="Arial MT"/>
              </a:rPr>
              <a:t>a</a:t>
            </a:r>
            <a:r>
              <a:rPr sz="1200" spc="-25" dirty="0">
                <a:solidFill>
                  <a:srgbClr val="FFFFFF"/>
                </a:solidFill>
                <a:latin typeface="Arial MT"/>
                <a:cs typeface="Arial MT"/>
              </a:rPr>
              <a:t>y</a:t>
            </a:r>
            <a:r>
              <a:rPr sz="1200" dirty="0">
                <a:solidFill>
                  <a:srgbClr val="FFFFFF"/>
                </a:solidFill>
                <a:latin typeface="Arial MT"/>
                <a:cs typeface="Arial MT"/>
              </a:rPr>
              <a:t>_</a:t>
            </a:r>
            <a:r>
              <a:rPr sz="1200" spc="-40" dirty="0">
                <a:solidFill>
                  <a:srgbClr val="FFFFFF"/>
                </a:solidFill>
                <a:latin typeface="Arial MT"/>
                <a:cs typeface="Arial MT"/>
              </a:rPr>
              <a:t>m</a:t>
            </a:r>
            <a:r>
              <a:rPr sz="1200" dirty="0">
                <a:solidFill>
                  <a:srgbClr val="FFFFFF"/>
                </a:solidFill>
                <a:latin typeface="Arial MT"/>
                <a:cs typeface="Arial MT"/>
              </a:rPr>
              <a:t>s</a:t>
            </a:r>
            <a:r>
              <a:rPr sz="1200" spc="5" dirty="0">
                <a:solidFill>
                  <a:srgbClr val="FFFFFF"/>
                </a:solidFill>
                <a:latin typeface="Arial MT"/>
                <a:cs typeface="Arial MT"/>
              </a:rPr>
              <a:t>(</a:t>
            </a:r>
            <a:r>
              <a:rPr sz="1200" dirty="0">
                <a:solidFill>
                  <a:srgbClr val="FFFFFF"/>
                </a:solidFill>
                <a:latin typeface="Arial MT"/>
                <a:cs typeface="Arial MT"/>
              </a:rPr>
              <a:t>1000</a:t>
            </a:r>
            <a:r>
              <a:rPr sz="1200" spc="5" dirty="0">
                <a:solidFill>
                  <a:srgbClr val="FFFFFF"/>
                </a:solidFill>
                <a:latin typeface="Arial MT"/>
                <a:cs typeface="Arial MT"/>
              </a:rPr>
              <a:t>)</a:t>
            </a:r>
            <a:r>
              <a:rPr sz="1200" dirty="0">
                <a:solidFill>
                  <a:srgbClr val="FFFFFF"/>
                </a:solidFill>
                <a:latin typeface="Arial MT"/>
                <a:cs typeface="Arial MT"/>
              </a:rPr>
              <a:t>;  </a:t>
            </a:r>
            <a:r>
              <a:rPr sz="1200" spc="-5" dirty="0">
                <a:solidFill>
                  <a:srgbClr val="FFFFFF"/>
                </a:solidFill>
                <a:latin typeface="Arial MT"/>
                <a:cs typeface="Arial MT"/>
              </a:rPr>
              <a:t>portb=0x55; </a:t>
            </a:r>
            <a:r>
              <a:rPr sz="1200" dirty="0">
                <a:solidFill>
                  <a:srgbClr val="FFFFFF"/>
                </a:solidFill>
                <a:latin typeface="Arial MT"/>
                <a:cs typeface="Arial MT"/>
              </a:rPr>
              <a:t> d</a:t>
            </a:r>
            <a:r>
              <a:rPr sz="1200" spc="-20" dirty="0">
                <a:solidFill>
                  <a:srgbClr val="FFFFFF"/>
                </a:solidFill>
                <a:latin typeface="Arial MT"/>
                <a:cs typeface="Arial MT"/>
              </a:rPr>
              <a:t>e</a:t>
            </a:r>
            <a:r>
              <a:rPr sz="1200" spc="20" dirty="0">
                <a:solidFill>
                  <a:srgbClr val="FFFFFF"/>
                </a:solidFill>
                <a:latin typeface="Arial MT"/>
                <a:cs typeface="Arial MT"/>
              </a:rPr>
              <a:t>l</a:t>
            </a:r>
            <a:r>
              <a:rPr sz="1200" dirty="0">
                <a:solidFill>
                  <a:srgbClr val="FFFFFF"/>
                </a:solidFill>
                <a:latin typeface="Arial MT"/>
                <a:cs typeface="Arial MT"/>
              </a:rPr>
              <a:t>a</a:t>
            </a:r>
            <a:r>
              <a:rPr sz="1200" spc="-25" dirty="0">
                <a:solidFill>
                  <a:srgbClr val="FFFFFF"/>
                </a:solidFill>
                <a:latin typeface="Arial MT"/>
                <a:cs typeface="Arial MT"/>
              </a:rPr>
              <a:t>y</a:t>
            </a:r>
            <a:r>
              <a:rPr sz="1200" dirty="0">
                <a:solidFill>
                  <a:srgbClr val="FFFFFF"/>
                </a:solidFill>
                <a:latin typeface="Arial MT"/>
                <a:cs typeface="Arial MT"/>
              </a:rPr>
              <a:t>_</a:t>
            </a:r>
            <a:r>
              <a:rPr sz="1200" spc="-40" dirty="0">
                <a:solidFill>
                  <a:srgbClr val="FFFFFF"/>
                </a:solidFill>
                <a:latin typeface="Arial MT"/>
                <a:cs typeface="Arial MT"/>
              </a:rPr>
              <a:t>m</a:t>
            </a:r>
            <a:r>
              <a:rPr sz="1200" dirty="0">
                <a:solidFill>
                  <a:srgbClr val="FFFFFF"/>
                </a:solidFill>
                <a:latin typeface="Arial MT"/>
                <a:cs typeface="Arial MT"/>
              </a:rPr>
              <a:t>s</a:t>
            </a:r>
            <a:r>
              <a:rPr sz="1200" spc="5" dirty="0">
                <a:solidFill>
                  <a:srgbClr val="FFFFFF"/>
                </a:solidFill>
                <a:latin typeface="Arial MT"/>
                <a:cs typeface="Arial MT"/>
              </a:rPr>
              <a:t>(</a:t>
            </a:r>
            <a:r>
              <a:rPr sz="1200" dirty="0">
                <a:solidFill>
                  <a:srgbClr val="FFFFFF"/>
                </a:solidFill>
                <a:latin typeface="Arial MT"/>
                <a:cs typeface="Arial MT"/>
              </a:rPr>
              <a:t>1000</a:t>
            </a:r>
            <a:r>
              <a:rPr sz="1200" spc="5" dirty="0">
                <a:solidFill>
                  <a:srgbClr val="FFFFFF"/>
                </a:solidFill>
                <a:latin typeface="Arial MT"/>
                <a:cs typeface="Arial MT"/>
              </a:rPr>
              <a:t>)</a:t>
            </a:r>
            <a:r>
              <a:rPr sz="1200" dirty="0">
                <a:solidFill>
                  <a:srgbClr val="FFFFFF"/>
                </a:solidFill>
                <a:latin typeface="Arial MT"/>
                <a:cs typeface="Arial MT"/>
              </a:rPr>
              <a:t>;</a:t>
            </a:r>
            <a:endParaRPr sz="1200">
              <a:latin typeface="Arial MT"/>
              <a:cs typeface="Arial MT"/>
            </a:endParaRPr>
          </a:p>
        </p:txBody>
      </p:sp>
      <p:sp>
        <p:nvSpPr>
          <p:cNvPr id="13" name="object 13"/>
          <p:cNvSpPr txBox="1"/>
          <p:nvPr/>
        </p:nvSpPr>
        <p:spPr>
          <a:xfrm>
            <a:off x="8131387" y="6046723"/>
            <a:ext cx="2573867" cy="57404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FFFFFF"/>
                </a:solidFill>
                <a:latin typeface="Arial MT"/>
                <a:cs typeface="Arial MT"/>
              </a:rPr>
              <a:t>portb=0b10101010;</a:t>
            </a:r>
            <a:r>
              <a:rPr sz="1200" spc="260" dirty="0">
                <a:solidFill>
                  <a:srgbClr val="FFFFFF"/>
                </a:solidFill>
                <a:latin typeface="Arial MT"/>
                <a:cs typeface="Arial MT"/>
              </a:rPr>
              <a:t> </a:t>
            </a:r>
            <a:r>
              <a:rPr sz="1200" spc="-5" dirty="0">
                <a:solidFill>
                  <a:srgbClr val="FFFFFF"/>
                </a:solidFill>
                <a:latin typeface="Arial MT"/>
                <a:cs typeface="Arial MT"/>
              </a:rPr>
              <a:t>//binary </a:t>
            </a:r>
            <a:r>
              <a:rPr sz="1200" spc="-315" dirty="0">
                <a:solidFill>
                  <a:srgbClr val="FFFFFF"/>
                </a:solidFill>
                <a:latin typeface="Arial MT"/>
                <a:cs typeface="Arial MT"/>
              </a:rPr>
              <a:t> </a:t>
            </a:r>
            <a:r>
              <a:rPr sz="1200" spc="-5" dirty="0">
                <a:solidFill>
                  <a:srgbClr val="FFFFFF"/>
                </a:solidFill>
                <a:latin typeface="Arial MT"/>
                <a:cs typeface="Arial MT"/>
              </a:rPr>
              <a:t>delay_ms(500);</a:t>
            </a:r>
            <a:endParaRPr sz="1200">
              <a:latin typeface="Arial MT"/>
              <a:cs typeface="Arial MT"/>
            </a:endParaRPr>
          </a:p>
          <a:p>
            <a:pPr marL="12700">
              <a:lnSpc>
                <a:spcPct val="100000"/>
              </a:lnSpc>
            </a:pPr>
            <a:r>
              <a:rPr sz="1200" dirty="0">
                <a:solidFill>
                  <a:srgbClr val="FFFFFF"/>
                </a:solidFill>
                <a:latin typeface="Arial MT"/>
                <a:cs typeface="Arial MT"/>
              </a:rPr>
              <a:t>}</a:t>
            </a:r>
            <a:endParaRPr sz="1200">
              <a:latin typeface="Arial MT"/>
              <a:cs typeface="Arial MT"/>
            </a:endParaRPr>
          </a:p>
        </p:txBody>
      </p:sp>
      <p:grpSp>
        <p:nvGrpSpPr>
          <p:cNvPr id="14" name="object 14"/>
          <p:cNvGrpSpPr/>
          <p:nvPr/>
        </p:nvGrpSpPr>
        <p:grpSpPr>
          <a:xfrm>
            <a:off x="1582929" y="2414585"/>
            <a:ext cx="7307580" cy="2204720"/>
            <a:chOff x="1187196" y="2414585"/>
            <a:chExt cx="5480685" cy="2204720"/>
          </a:xfrm>
        </p:grpSpPr>
        <p:sp>
          <p:nvSpPr>
            <p:cNvPr id="15" name="object 15"/>
            <p:cNvSpPr/>
            <p:nvPr/>
          </p:nvSpPr>
          <p:spPr>
            <a:xfrm>
              <a:off x="1191767" y="2419156"/>
              <a:ext cx="5471160" cy="2195830"/>
            </a:xfrm>
            <a:custGeom>
              <a:avLst/>
              <a:gdLst/>
              <a:ahLst/>
              <a:cxnLst/>
              <a:rect l="l" t="t" r="r" b="b"/>
              <a:pathLst>
                <a:path w="5471159" h="2195829">
                  <a:moveTo>
                    <a:pt x="3596855" y="0"/>
                  </a:moveTo>
                  <a:lnTo>
                    <a:pt x="3548143" y="1058"/>
                  </a:lnTo>
                  <a:lnTo>
                    <a:pt x="3499227" y="3242"/>
                  </a:lnTo>
                  <a:lnTo>
                    <a:pt x="3450126" y="6563"/>
                  </a:lnTo>
                  <a:lnTo>
                    <a:pt x="3400856" y="11031"/>
                  </a:lnTo>
                  <a:lnTo>
                    <a:pt x="3351400" y="16664"/>
                  </a:lnTo>
                  <a:lnTo>
                    <a:pt x="3301884" y="23456"/>
                  </a:lnTo>
                  <a:lnTo>
                    <a:pt x="3252216" y="31434"/>
                  </a:lnTo>
                  <a:lnTo>
                    <a:pt x="2154936" y="220410"/>
                  </a:lnTo>
                  <a:lnTo>
                    <a:pt x="2104480" y="229754"/>
                  </a:lnTo>
                  <a:lnTo>
                    <a:pt x="2054471" y="240249"/>
                  </a:lnTo>
                  <a:lnTo>
                    <a:pt x="2004926" y="251879"/>
                  </a:lnTo>
                  <a:lnTo>
                    <a:pt x="1955865" y="264628"/>
                  </a:lnTo>
                  <a:lnTo>
                    <a:pt x="1907304" y="278480"/>
                  </a:lnTo>
                  <a:lnTo>
                    <a:pt x="1859262" y="293419"/>
                  </a:lnTo>
                  <a:lnTo>
                    <a:pt x="1811756" y="309431"/>
                  </a:lnTo>
                  <a:lnTo>
                    <a:pt x="1764806" y="326498"/>
                  </a:lnTo>
                  <a:lnTo>
                    <a:pt x="1718428" y="344604"/>
                  </a:lnTo>
                  <a:lnTo>
                    <a:pt x="1672641" y="363735"/>
                  </a:lnTo>
                  <a:lnTo>
                    <a:pt x="1627463" y="383874"/>
                  </a:lnTo>
                  <a:lnTo>
                    <a:pt x="1582912" y="405005"/>
                  </a:lnTo>
                  <a:lnTo>
                    <a:pt x="1539005" y="427112"/>
                  </a:lnTo>
                  <a:lnTo>
                    <a:pt x="1495762" y="450180"/>
                  </a:lnTo>
                  <a:lnTo>
                    <a:pt x="1453200" y="474192"/>
                  </a:lnTo>
                  <a:lnTo>
                    <a:pt x="1411336" y="499133"/>
                  </a:lnTo>
                  <a:lnTo>
                    <a:pt x="1370190" y="524987"/>
                  </a:lnTo>
                  <a:lnTo>
                    <a:pt x="1329779" y="551737"/>
                  </a:lnTo>
                  <a:lnTo>
                    <a:pt x="1290121" y="579369"/>
                  </a:lnTo>
                  <a:lnTo>
                    <a:pt x="1251233" y="607866"/>
                  </a:lnTo>
                  <a:lnTo>
                    <a:pt x="1213135" y="637212"/>
                  </a:lnTo>
                  <a:lnTo>
                    <a:pt x="1175845" y="667392"/>
                  </a:lnTo>
                  <a:lnTo>
                    <a:pt x="1139379" y="698389"/>
                  </a:lnTo>
                  <a:lnTo>
                    <a:pt x="1103756" y="730188"/>
                  </a:lnTo>
                  <a:lnTo>
                    <a:pt x="1068995" y="762773"/>
                  </a:lnTo>
                  <a:lnTo>
                    <a:pt x="1035113" y="796128"/>
                  </a:lnTo>
                  <a:lnTo>
                    <a:pt x="1002128" y="830237"/>
                  </a:lnTo>
                  <a:lnTo>
                    <a:pt x="970059" y="865084"/>
                  </a:lnTo>
                  <a:lnTo>
                    <a:pt x="938923" y="900653"/>
                  </a:lnTo>
                  <a:lnTo>
                    <a:pt x="908738" y="936928"/>
                  </a:lnTo>
                  <a:lnTo>
                    <a:pt x="879523" y="973895"/>
                  </a:lnTo>
                  <a:lnTo>
                    <a:pt x="851295" y="1011536"/>
                  </a:lnTo>
                  <a:lnTo>
                    <a:pt x="824072" y="1049835"/>
                  </a:lnTo>
                  <a:lnTo>
                    <a:pt x="797873" y="1088778"/>
                  </a:lnTo>
                  <a:lnTo>
                    <a:pt x="772715" y="1128348"/>
                  </a:lnTo>
                  <a:lnTo>
                    <a:pt x="748617" y="1168529"/>
                  </a:lnTo>
                  <a:lnTo>
                    <a:pt x="725596" y="1209305"/>
                  </a:lnTo>
                  <a:lnTo>
                    <a:pt x="703671" y="1250661"/>
                  </a:lnTo>
                  <a:lnTo>
                    <a:pt x="682859" y="1292580"/>
                  </a:lnTo>
                  <a:lnTo>
                    <a:pt x="663179" y="1335047"/>
                  </a:lnTo>
                  <a:lnTo>
                    <a:pt x="644649" y="1378046"/>
                  </a:lnTo>
                  <a:lnTo>
                    <a:pt x="627286" y="1421560"/>
                  </a:lnTo>
                  <a:lnTo>
                    <a:pt x="611109" y="1465575"/>
                  </a:lnTo>
                  <a:lnTo>
                    <a:pt x="596136" y="1510074"/>
                  </a:lnTo>
                  <a:lnTo>
                    <a:pt x="582384" y="1555041"/>
                  </a:lnTo>
                  <a:lnTo>
                    <a:pt x="569872" y="1600461"/>
                  </a:lnTo>
                  <a:lnTo>
                    <a:pt x="558618" y="1646317"/>
                  </a:lnTo>
                  <a:lnTo>
                    <a:pt x="548639" y="1692594"/>
                  </a:lnTo>
                  <a:lnTo>
                    <a:pt x="0" y="1787082"/>
                  </a:lnTo>
                  <a:lnTo>
                    <a:pt x="1085088" y="2195514"/>
                  </a:lnTo>
                  <a:lnTo>
                    <a:pt x="2054810" y="1503618"/>
                  </a:lnTo>
                  <a:lnTo>
                    <a:pt x="1642872" y="1503618"/>
                  </a:lnTo>
                  <a:lnTo>
                    <a:pt x="1653177" y="1457062"/>
                  </a:lnTo>
                  <a:lnTo>
                    <a:pt x="1664779" y="1410878"/>
                  </a:lnTo>
                  <a:lnTo>
                    <a:pt x="1677661" y="1365084"/>
                  </a:lnTo>
                  <a:lnTo>
                    <a:pt x="1691807" y="1319701"/>
                  </a:lnTo>
                  <a:lnTo>
                    <a:pt x="1707314" y="1274446"/>
                  </a:lnTo>
                  <a:lnTo>
                    <a:pt x="1723827" y="1230244"/>
                  </a:lnTo>
                  <a:lnTo>
                    <a:pt x="1741669" y="1186207"/>
                  </a:lnTo>
                  <a:lnTo>
                    <a:pt x="1760711" y="1142658"/>
                  </a:lnTo>
                  <a:lnTo>
                    <a:pt x="1780936" y="1099615"/>
                  </a:lnTo>
                  <a:lnTo>
                    <a:pt x="1802330" y="1057098"/>
                  </a:lnTo>
                  <a:lnTo>
                    <a:pt x="1824875" y="1015126"/>
                  </a:lnTo>
                  <a:lnTo>
                    <a:pt x="1848555" y="973718"/>
                  </a:lnTo>
                  <a:lnTo>
                    <a:pt x="1873355" y="932893"/>
                  </a:lnTo>
                  <a:lnTo>
                    <a:pt x="1899258" y="892670"/>
                  </a:lnTo>
                  <a:lnTo>
                    <a:pt x="1926249" y="853070"/>
                  </a:lnTo>
                  <a:lnTo>
                    <a:pt x="1954311" y="814110"/>
                  </a:lnTo>
                  <a:lnTo>
                    <a:pt x="1983428" y="775810"/>
                  </a:lnTo>
                  <a:lnTo>
                    <a:pt x="2013585" y="738189"/>
                  </a:lnTo>
                  <a:lnTo>
                    <a:pt x="2044764" y="701267"/>
                  </a:lnTo>
                  <a:lnTo>
                    <a:pt x="2076950" y="665063"/>
                  </a:lnTo>
                  <a:lnTo>
                    <a:pt x="2110127" y="629596"/>
                  </a:lnTo>
                  <a:lnTo>
                    <a:pt x="2144280" y="594884"/>
                  </a:lnTo>
                  <a:lnTo>
                    <a:pt x="2179390" y="560948"/>
                  </a:lnTo>
                  <a:lnTo>
                    <a:pt x="2215444" y="527807"/>
                  </a:lnTo>
                  <a:lnTo>
                    <a:pt x="2252424" y="495479"/>
                  </a:lnTo>
                  <a:lnTo>
                    <a:pt x="2290315" y="463984"/>
                  </a:lnTo>
                  <a:lnTo>
                    <a:pt x="2329100" y="433342"/>
                  </a:lnTo>
                  <a:lnTo>
                    <a:pt x="2368764" y="403570"/>
                  </a:lnTo>
                  <a:lnTo>
                    <a:pt x="2409290" y="374690"/>
                  </a:lnTo>
                  <a:lnTo>
                    <a:pt x="2450662" y="346719"/>
                  </a:lnTo>
                  <a:lnTo>
                    <a:pt x="2492865" y="319677"/>
                  </a:lnTo>
                  <a:lnTo>
                    <a:pt x="2535881" y="293583"/>
                  </a:lnTo>
                  <a:lnTo>
                    <a:pt x="2579696" y="268457"/>
                  </a:lnTo>
                  <a:lnTo>
                    <a:pt x="2624292" y="244317"/>
                  </a:lnTo>
                  <a:lnTo>
                    <a:pt x="2669655" y="221183"/>
                  </a:lnTo>
                  <a:lnTo>
                    <a:pt x="2715767" y="199074"/>
                  </a:lnTo>
                  <a:lnTo>
                    <a:pt x="4503591" y="199074"/>
                  </a:lnTo>
                  <a:lnTo>
                    <a:pt x="4501651" y="198114"/>
                  </a:lnTo>
                  <a:lnTo>
                    <a:pt x="4460658" y="178990"/>
                  </a:lnTo>
                  <a:lnTo>
                    <a:pt x="4419113" y="160771"/>
                  </a:lnTo>
                  <a:lnTo>
                    <a:pt x="4377035" y="143466"/>
                  </a:lnTo>
                  <a:lnTo>
                    <a:pt x="4334439" y="127087"/>
                  </a:lnTo>
                  <a:lnTo>
                    <a:pt x="4291344" y="111646"/>
                  </a:lnTo>
                  <a:lnTo>
                    <a:pt x="4247767" y="97152"/>
                  </a:lnTo>
                  <a:lnTo>
                    <a:pt x="4203726" y="83617"/>
                  </a:lnTo>
                  <a:lnTo>
                    <a:pt x="4159237" y="71053"/>
                  </a:lnTo>
                  <a:lnTo>
                    <a:pt x="4114319" y="59470"/>
                  </a:lnTo>
                  <a:lnTo>
                    <a:pt x="4068989" y="48879"/>
                  </a:lnTo>
                  <a:lnTo>
                    <a:pt x="4023264" y="39292"/>
                  </a:lnTo>
                  <a:lnTo>
                    <a:pt x="3977162" y="30720"/>
                  </a:lnTo>
                  <a:lnTo>
                    <a:pt x="3930700" y="23174"/>
                  </a:lnTo>
                  <a:lnTo>
                    <a:pt x="3883853" y="16659"/>
                  </a:lnTo>
                  <a:lnTo>
                    <a:pt x="3836766" y="11202"/>
                  </a:lnTo>
                  <a:lnTo>
                    <a:pt x="3789329" y="6799"/>
                  </a:lnTo>
                  <a:lnTo>
                    <a:pt x="3741602" y="3466"/>
                  </a:lnTo>
                  <a:lnTo>
                    <a:pt x="3693603" y="1215"/>
                  </a:lnTo>
                  <a:lnTo>
                    <a:pt x="3645348" y="55"/>
                  </a:lnTo>
                  <a:lnTo>
                    <a:pt x="3596855" y="0"/>
                  </a:lnTo>
                  <a:close/>
                </a:path>
                <a:path w="5471159" h="2195829">
                  <a:moveTo>
                    <a:pt x="4503591" y="199074"/>
                  </a:moveTo>
                  <a:lnTo>
                    <a:pt x="2715767" y="199074"/>
                  </a:lnTo>
                  <a:lnTo>
                    <a:pt x="2766580" y="204427"/>
                  </a:lnTo>
                  <a:lnTo>
                    <a:pt x="2816957" y="210964"/>
                  </a:lnTo>
                  <a:lnTo>
                    <a:pt x="2866881" y="218671"/>
                  </a:lnTo>
                  <a:lnTo>
                    <a:pt x="2916335" y="227534"/>
                  </a:lnTo>
                  <a:lnTo>
                    <a:pt x="2965301" y="237537"/>
                  </a:lnTo>
                  <a:lnTo>
                    <a:pt x="3013761" y="248666"/>
                  </a:lnTo>
                  <a:lnTo>
                    <a:pt x="3061696" y="260906"/>
                  </a:lnTo>
                  <a:lnTo>
                    <a:pt x="3109090" y="274243"/>
                  </a:lnTo>
                  <a:lnTo>
                    <a:pt x="3155923" y="288660"/>
                  </a:lnTo>
                  <a:lnTo>
                    <a:pt x="3202180" y="304145"/>
                  </a:lnTo>
                  <a:lnTo>
                    <a:pt x="3247840" y="320681"/>
                  </a:lnTo>
                  <a:lnTo>
                    <a:pt x="3292888" y="338255"/>
                  </a:lnTo>
                  <a:lnTo>
                    <a:pt x="3337304" y="356851"/>
                  </a:lnTo>
                  <a:lnTo>
                    <a:pt x="3381071" y="376455"/>
                  </a:lnTo>
                  <a:lnTo>
                    <a:pt x="3424171" y="397051"/>
                  </a:lnTo>
                  <a:lnTo>
                    <a:pt x="3466587" y="418626"/>
                  </a:lnTo>
                  <a:lnTo>
                    <a:pt x="3508300" y="441163"/>
                  </a:lnTo>
                  <a:lnTo>
                    <a:pt x="3549293" y="464649"/>
                  </a:lnTo>
                  <a:lnTo>
                    <a:pt x="3589547" y="489069"/>
                  </a:lnTo>
                  <a:lnTo>
                    <a:pt x="3629046" y="514408"/>
                  </a:lnTo>
                  <a:lnTo>
                    <a:pt x="3667770" y="540651"/>
                  </a:lnTo>
                  <a:lnTo>
                    <a:pt x="3705703" y="567784"/>
                  </a:lnTo>
                  <a:lnTo>
                    <a:pt x="3742826" y="595791"/>
                  </a:lnTo>
                  <a:lnTo>
                    <a:pt x="3779121" y="624657"/>
                  </a:lnTo>
                  <a:lnTo>
                    <a:pt x="3814571" y="654369"/>
                  </a:lnTo>
                  <a:lnTo>
                    <a:pt x="3849158" y="684911"/>
                  </a:lnTo>
                  <a:lnTo>
                    <a:pt x="3882864" y="716269"/>
                  </a:lnTo>
                  <a:lnTo>
                    <a:pt x="3915671" y="748428"/>
                  </a:lnTo>
                  <a:lnTo>
                    <a:pt x="3947562" y="781372"/>
                  </a:lnTo>
                  <a:lnTo>
                    <a:pt x="3978517" y="815087"/>
                  </a:lnTo>
                  <a:lnTo>
                    <a:pt x="4008521" y="849559"/>
                  </a:lnTo>
                  <a:lnTo>
                    <a:pt x="4037554" y="884773"/>
                  </a:lnTo>
                  <a:lnTo>
                    <a:pt x="4065598" y="920713"/>
                  </a:lnTo>
                  <a:lnTo>
                    <a:pt x="4092637" y="957365"/>
                  </a:lnTo>
                  <a:lnTo>
                    <a:pt x="4118652" y="994715"/>
                  </a:lnTo>
                  <a:lnTo>
                    <a:pt x="4143625" y="1032747"/>
                  </a:lnTo>
                  <a:lnTo>
                    <a:pt x="4167539" y="1071447"/>
                  </a:lnTo>
                  <a:lnTo>
                    <a:pt x="4190376" y="1110800"/>
                  </a:lnTo>
                  <a:lnTo>
                    <a:pt x="4212117" y="1150791"/>
                  </a:lnTo>
                  <a:lnTo>
                    <a:pt x="4232745" y="1191406"/>
                  </a:lnTo>
                  <a:lnTo>
                    <a:pt x="4252242" y="1232629"/>
                  </a:lnTo>
                  <a:lnTo>
                    <a:pt x="4270713" y="1274748"/>
                  </a:lnTo>
                  <a:lnTo>
                    <a:pt x="4287772" y="1316842"/>
                  </a:lnTo>
                  <a:lnTo>
                    <a:pt x="4303769" y="1359802"/>
                  </a:lnTo>
                  <a:lnTo>
                    <a:pt x="4318564" y="1403312"/>
                  </a:lnTo>
                  <a:lnTo>
                    <a:pt x="4332139" y="1447356"/>
                  </a:lnTo>
                  <a:lnTo>
                    <a:pt x="4344476" y="1491921"/>
                  </a:lnTo>
                  <a:lnTo>
                    <a:pt x="4355557" y="1536990"/>
                  </a:lnTo>
                  <a:lnTo>
                    <a:pt x="4365364" y="1582551"/>
                  </a:lnTo>
                  <a:lnTo>
                    <a:pt x="4373880" y="1628586"/>
                  </a:lnTo>
                  <a:lnTo>
                    <a:pt x="5471160" y="1439610"/>
                  </a:lnTo>
                  <a:lnTo>
                    <a:pt x="5462840" y="1394848"/>
                  </a:lnTo>
                  <a:lnTo>
                    <a:pt x="5453323" y="1350578"/>
                  </a:lnTo>
                  <a:lnTo>
                    <a:pt x="5442627" y="1306813"/>
                  </a:lnTo>
                  <a:lnTo>
                    <a:pt x="5430769" y="1263564"/>
                  </a:lnTo>
                  <a:lnTo>
                    <a:pt x="5417766" y="1220841"/>
                  </a:lnTo>
                  <a:lnTo>
                    <a:pt x="5403636" y="1178656"/>
                  </a:lnTo>
                  <a:lnTo>
                    <a:pt x="5388396" y="1137019"/>
                  </a:lnTo>
                  <a:lnTo>
                    <a:pt x="5372064" y="1095942"/>
                  </a:lnTo>
                  <a:lnTo>
                    <a:pt x="5354657" y="1055437"/>
                  </a:lnTo>
                  <a:lnTo>
                    <a:pt x="5336192" y="1015513"/>
                  </a:lnTo>
                  <a:lnTo>
                    <a:pt x="5316687" y="976182"/>
                  </a:lnTo>
                  <a:lnTo>
                    <a:pt x="5296160" y="937456"/>
                  </a:lnTo>
                  <a:lnTo>
                    <a:pt x="5274628" y="899345"/>
                  </a:lnTo>
                  <a:lnTo>
                    <a:pt x="5252107" y="861860"/>
                  </a:lnTo>
                  <a:lnTo>
                    <a:pt x="5228617" y="825013"/>
                  </a:lnTo>
                  <a:lnTo>
                    <a:pt x="5204174" y="788815"/>
                  </a:lnTo>
                  <a:lnTo>
                    <a:pt x="5178795" y="753276"/>
                  </a:lnTo>
                  <a:lnTo>
                    <a:pt x="5152499" y="718408"/>
                  </a:lnTo>
                  <a:lnTo>
                    <a:pt x="5125302" y="684222"/>
                  </a:lnTo>
                  <a:lnTo>
                    <a:pt x="5097221" y="650728"/>
                  </a:lnTo>
                  <a:lnTo>
                    <a:pt x="5068276" y="617939"/>
                  </a:lnTo>
                  <a:lnTo>
                    <a:pt x="5038482" y="585865"/>
                  </a:lnTo>
                  <a:lnTo>
                    <a:pt x="5007857" y="554517"/>
                  </a:lnTo>
                  <a:lnTo>
                    <a:pt x="4976419" y="523907"/>
                  </a:lnTo>
                  <a:lnTo>
                    <a:pt x="4944185" y="494045"/>
                  </a:lnTo>
                  <a:lnTo>
                    <a:pt x="4911173" y="464942"/>
                  </a:lnTo>
                  <a:lnTo>
                    <a:pt x="4877400" y="436610"/>
                  </a:lnTo>
                  <a:lnTo>
                    <a:pt x="4842883" y="409060"/>
                  </a:lnTo>
                  <a:lnTo>
                    <a:pt x="4807640" y="382302"/>
                  </a:lnTo>
                  <a:lnTo>
                    <a:pt x="4771689" y="356349"/>
                  </a:lnTo>
                  <a:lnTo>
                    <a:pt x="4735046" y="331210"/>
                  </a:lnTo>
                  <a:lnTo>
                    <a:pt x="4697729" y="306897"/>
                  </a:lnTo>
                  <a:lnTo>
                    <a:pt x="4659757" y="283422"/>
                  </a:lnTo>
                  <a:lnTo>
                    <a:pt x="4621145" y="260795"/>
                  </a:lnTo>
                  <a:lnTo>
                    <a:pt x="4581912" y="239027"/>
                  </a:lnTo>
                  <a:lnTo>
                    <a:pt x="4542075" y="218130"/>
                  </a:lnTo>
                  <a:lnTo>
                    <a:pt x="4503591" y="199074"/>
                  </a:lnTo>
                  <a:close/>
                </a:path>
                <a:path w="5471159" h="2195829">
                  <a:moveTo>
                    <a:pt x="2191512" y="1406082"/>
                  </a:moveTo>
                  <a:lnTo>
                    <a:pt x="1642872" y="1503618"/>
                  </a:lnTo>
                  <a:lnTo>
                    <a:pt x="2054810" y="1503618"/>
                  </a:lnTo>
                  <a:lnTo>
                    <a:pt x="2191512" y="1406082"/>
                  </a:lnTo>
                  <a:close/>
                </a:path>
              </a:pathLst>
            </a:custGeom>
            <a:solidFill>
              <a:srgbClr val="BADFE2"/>
            </a:solidFill>
          </p:spPr>
          <p:txBody>
            <a:bodyPr wrap="square" lIns="0" tIns="0" rIns="0" bIns="0" rtlCol="0"/>
            <a:lstStyle/>
            <a:p>
              <a:endParaRPr/>
            </a:p>
          </p:txBody>
        </p:sp>
        <p:sp>
          <p:nvSpPr>
            <p:cNvPr id="16" name="object 16"/>
            <p:cNvSpPr/>
            <p:nvPr/>
          </p:nvSpPr>
          <p:spPr>
            <a:xfrm>
              <a:off x="3907536" y="2419156"/>
              <a:ext cx="2755900" cy="1628775"/>
            </a:xfrm>
            <a:custGeom>
              <a:avLst/>
              <a:gdLst/>
              <a:ahLst/>
              <a:cxnLst/>
              <a:rect l="l" t="t" r="r" b="b"/>
              <a:pathLst>
                <a:path w="2755900" h="1628775">
                  <a:moveTo>
                    <a:pt x="881087" y="0"/>
                  </a:moveTo>
                  <a:lnTo>
                    <a:pt x="832375" y="1058"/>
                  </a:lnTo>
                  <a:lnTo>
                    <a:pt x="783459" y="3242"/>
                  </a:lnTo>
                  <a:lnTo>
                    <a:pt x="734358" y="6563"/>
                  </a:lnTo>
                  <a:lnTo>
                    <a:pt x="685088" y="11031"/>
                  </a:lnTo>
                  <a:lnTo>
                    <a:pt x="635632" y="16664"/>
                  </a:lnTo>
                  <a:lnTo>
                    <a:pt x="586116" y="23456"/>
                  </a:lnTo>
                  <a:lnTo>
                    <a:pt x="536448" y="31434"/>
                  </a:lnTo>
                  <a:lnTo>
                    <a:pt x="485893" y="40423"/>
                  </a:lnTo>
                  <a:lnTo>
                    <a:pt x="435655" y="50744"/>
                  </a:lnTo>
                  <a:lnTo>
                    <a:pt x="385747" y="62370"/>
                  </a:lnTo>
                  <a:lnTo>
                    <a:pt x="336182" y="75274"/>
                  </a:lnTo>
                  <a:lnTo>
                    <a:pt x="286974" y="89429"/>
                  </a:lnTo>
                  <a:lnTo>
                    <a:pt x="238137" y="104806"/>
                  </a:lnTo>
                  <a:lnTo>
                    <a:pt x="189685" y="121379"/>
                  </a:lnTo>
                  <a:lnTo>
                    <a:pt x="141632" y="139120"/>
                  </a:lnTo>
                  <a:lnTo>
                    <a:pt x="93991" y="158001"/>
                  </a:lnTo>
                  <a:lnTo>
                    <a:pt x="46775" y="177995"/>
                  </a:lnTo>
                  <a:lnTo>
                    <a:pt x="0" y="199074"/>
                  </a:lnTo>
                  <a:lnTo>
                    <a:pt x="50812" y="204427"/>
                  </a:lnTo>
                  <a:lnTo>
                    <a:pt x="101189" y="210964"/>
                  </a:lnTo>
                  <a:lnTo>
                    <a:pt x="151113" y="218671"/>
                  </a:lnTo>
                  <a:lnTo>
                    <a:pt x="200567" y="227534"/>
                  </a:lnTo>
                  <a:lnTo>
                    <a:pt x="249533" y="237537"/>
                  </a:lnTo>
                  <a:lnTo>
                    <a:pt x="297993" y="248666"/>
                  </a:lnTo>
                  <a:lnTo>
                    <a:pt x="345928" y="260906"/>
                  </a:lnTo>
                  <a:lnTo>
                    <a:pt x="393322" y="274243"/>
                  </a:lnTo>
                  <a:lnTo>
                    <a:pt x="440155" y="288660"/>
                  </a:lnTo>
                  <a:lnTo>
                    <a:pt x="486412" y="304145"/>
                  </a:lnTo>
                  <a:lnTo>
                    <a:pt x="532072" y="320681"/>
                  </a:lnTo>
                  <a:lnTo>
                    <a:pt x="577120" y="338255"/>
                  </a:lnTo>
                  <a:lnTo>
                    <a:pt x="621536" y="356851"/>
                  </a:lnTo>
                  <a:lnTo>
                    <a:pt x="665303" y="376455"/>
                  </a:lnTo>
                  <a:lnTo>
                    <a:pt x="708403" y="397051"/>
                  </a:lnTo>
                  <a:lnTo>
                    <a:pt x="750819" y="418626"/>
                  </a:lnTo>
                  <a:lnTo>
                    <a:pt x="792532" y="441163"/>
                  </a:lnTo>
                  <a:lnTo>
                    <a:pt x="833525" y="464649"/>
                  </a:lnTo>
                  <a:lnTo>
                    <a:pt x="873779" y="489069"/>
                  </a:lnTo>
                  <a:lnTo>
                    <a:pt x="913278" y="514408"/>
                  </a:lnTo>
                  <a:lnTo>
                    <a:pt x="952002" y="540651"/>
                  </a:lnTo>
                  <a:lnTo>
                    <a:pt x="989935" y="567784"/>
                  </a:lnTo>
                  <a:lnTo>
                    <a:pt x="1027058" y="595791"/>
                  </a:lnTo>
                  <a:lnTo>
                    <a:pt x="1063353" y="624657"/>
                  </a:lnTo>
                  <a:lnTo>
                    <a:pt x="1098803" y="654369"/>
                  </a:lnTo>
                  <a:lnTo>
                    <a:pt x="1133390" y="684911"/>
                  </a:lnTo>
                  <a:lnTo>
                    <a:pt x="1167096" y="716269"/>
                  </a:lnTo>
                  <a:lnTo>
                    <a:pt x="1199903" y="748428"/>
                  </a:lnTo>
                  <a:lnTo>
                    <a:pt x="1231794" y="781372"/>
                  </a:lnTo>
                  <a:lnTo>
                    <a:pt x="1262749" y="815087"/>
                  </a:lnTo>
                  <a:lnTo>
                    <a:pt x="1292753" y="849559"/>
                  </a:lnTo>
                  <a:lnTo>
                    <a:pt x="1321786" y="884773"/>
                  </a:lnTo>
                  <a:lnTo>
                    <a:pt x="1349830" y="920713"/>
                  </a:lnTo>
                  <a:lnTo>
                    <a:pt x="1376869" y="957365"/>
                  </a:lnTo>
                  <a:lnTo>
                    <a:pt x="1402884" y="994715"/>
                  </a:lnTo>
                  <a:lnTo>
                    <a:pt x="1427857" y="1032747"/>
                  </a:lnTo>
                  <a:lnTo>
                    <a:pt x="1451771" y="1071447"/>
                  </a:lnTo>
                  <a:lnTo>
                    <a:pt x="1474608" y="1110800"/>
                  </a:lnTo>
                  <a:lnTo>
                    <a:pt x="1496349" y="1150791"/>
                  </a:lnTo>
                  <a:lnTo>
                    <a:pt x="1516977" y="1191406"/>
                  </a:lnTo>
                  <a:lnTo>
                    <a:pt x="1536474" y="1232629"/>
                  </a:lnTo>
                  <a:lnTo>
                    <a:pt x="1554822" y="1274446"/>
                  </a:lnTo>
                  <a:lnTo>
                    <a:pt x="1572004" y="1316842"/>
                  </a:lnTo>
                  <a:lnTo>
                    <a:pt x="1588001" y="1359802"/>
                  </a:lnTo>
                  <a:lnTo>
                    <a:pt x="1602796" y="1403312"/>
                  </a:lnTo>
                  <a:lnTo>
                    <a:pt x="1616371" y="1447356"/>
                  </a:lnTo>
                  <a:lnTo>
                    <a:pt x="1628708" y="1491921"/>
                  </a:lnTo>
                  <a:lnTo>
                    <a:pt x="1639789" y="1536990"/>
                  </a:lnTo>
                  <a:lnTo>
                    <a:pt x="1649596" y="1582551"/>
                  </a:lnTo>
                  <a:lnTo>
                    <a:pt x="1658112" y="1628586"/>
                  </a:lnTo>
                  <a:lnTo>
                    <a:pt x="2755392" y="1439610"/>
                  </a:lnTo>
                  <a:lnTo>
                    <a:pt x="2747072" y="1394848"/>
                  </a:lnTo>
                  <a:lnTo>
                    <a:pt x="2737555" y="1350578"/>
                  </a:lnTo>
                  <a:lnTo>
                    <a:pt x="2726859" y="1306813"/>
                  </a:lnTo>
                  <a:lnTo>
                    <a:pt x="2715001" y="1263564"/>
                  </a:lnTo>
                  <a:lnTo>
                    <a:pt x="2701998" y="1220841"/>
                  </a:lnTo>
                  <a:lnTo>
                    <a:pt x="2687868" y="1178656"/>
                  </a:lnTo>
                  <a:lnTo>
                    <a:pt x="2672628" y="1137019"/>
                  </a:lnTo>
                  <a:lnTo>
                    <a:pt x="2656296" y="1095942"/>
                  </a:lnTo>
                  <a:lnTo>
                    <a:pt x="2638889" y="1055437"/>
                  </a:lnTo>
                  <a:lnTo>
                    <a:pt x="2620424" y="1015513"/>
                  </a:lnTo>
                  <a:lnTo>
                    <a:pt x="2600919" y="976182"/>
                  </a:lnTo>
                  <a:lnTo>
                    <a:pt x="2580392" y="937456"/>
                  </a:lnTo>
                  <a:lnTo>
                    <a:pt x="2558860" y="899345"/>
                  </a:lnTo>
                  <a:lnTo>
                    <a:pt x="2536339" y="861860"/>
                  </a:lnTo>
                  <a:lnTo>
                    <a:pt x="2512849" y="825013"/>
                  </a:lnTo>
                  <a:lnTo>
                    <a:pt x="2488406" y="788815"/>
                  </a:lnTo>
                  <a:lnTo>
                    <a:pt x="2463027" y="753276"/>
                  </a:lnTo>
                  <a:lnTo>
                    <a:pt x="2436731" y="718408"/>
                  </a:lnTo>
                  <a:lnTo>
                    <a:pt x="2409534" y="684222"/>
                  </a:lnTo>
                  <a:lnTo>
                    <a:pt x="2381453" y="650728"/>
                  </a:lnTo>
                  <a:lnTo>
                    <a:pt x="2352508" y="617939"/>
                  </a:lnTo>
                  <a:lnTo>
                    <a:pt x="2322714" y="585865"/>
                  </a:lnTo>
                  <a:lnTo>
                    <a:pt x="2292089" y="554517"/>
                  </a:lnTo>
                  <a:lnTo>
                    <a:pt x="2260651" y="523907"/>
                  </a:lnTo>
                  <a:lnTo>
                    <a:pt x="2228417" y="494045"/>
                  </a:lnTo>
                  <a:lnTo>
                    <a:pt x="2195405" y="464942"/>
                  </a:lnTo>
                  <a:lnTo>
                    <a:pt x="2161632" y="436610"/>
                  </a:lnTo>
                  <a:lnTo>
                    <a:pt x="2127115" y="409060"/>
                  </a:lnTo>
                  <a:lnTo>
                    <a:pt x="2091872" y="382302"/>
                  </a:lnTo>
                  <a:lnTo>
                    <a:pt x="2055921" y="356349"/>
                  </a:lnTo>
                  <a:lnTo>
                    <a:pt x="2019278" y="331210"/>
                  </a:lnTo>
                  <a:lnTo>
                    <a:pt x="1981961" y="306897"/>
                  </a:lnTo>
                  <a:lnTo>
                    <a:pt x="1943989" y="283422"/>
                  </a:lnTo>
                  <a:lnTo>
                    <a:pt x="1905377" y="260795"/>
                  </a:lnTo>
                  <a:lnTo>
                    <a:pt x="1866144" y="239027"/>
                  </a:lnTo>
                  <a:lnTo>
                    <a:pt x="1826307" y="218130"/>
                  </a:lnTo>
                  <a:lnTo>
                    <a:pt x="1785883" y="198114"/>
                  </a:lnTo>
                  <a:lnTo>
                    <a:pt x="1744890" y="178990"/>
                  </a:lnTo>
                  <a:lnTo>
                    <a:pt x="1703345" y="160771"/>
                  </a:lnTo>
                  <a:lnTo>
                    <a:pt x="1661267" y="143466"/>
                  </a:lnTo>
                  <a:lnTo>
                    <a:pt x="1618671" y="127087"/>
                  </a:lnTo>
                  <a:lnTo>
                    <a:pt x="1575576" y="111646"/>
                  </a:lnTo>
                  <a:lnTo>
                    <a:pt x="1531999" y="97152"/>
                  </a:lnTo>
                  <a:lnTo>
                    <a:pt x="1487958" y="83617"/>
                  </a:lnTo>
                  <a:lnTo>
                    <a:pt x="1443469" y="71053"/>
                  </a:lnTo>
                  <a:lnTo>
                    <a:pt x="1398551" y="59470"/>
                  </a:lnTo>
                  <a:lnTo>
                    <a:pt x="1353221" y="48879"/>
                  </a:lnTo>
                  <a:lnTo>
                    <a:pt x="1307496" y="39292"/>
                  </a:lnTo>
                  <a:lnTo>
                    <a:pt x="1261394" y="30720"/>
                  </a:lnTo>
                  <a:lnTo>
                    <a:pt x="1214932" y="23174"/>
                  </a:lnTo>
                  <a:lnTo>
                    <a:pt x="1168085" y="16659"/>
                  </a:lnTo>
                  <a:lnTo>
                    <a:pt x="1120998" y="11202"/>
                  </a:lnTo>
                  <a:lnTo>
                    <a:pt x="1073561" y="6799"/>
                  </a:lnTo>
                  <a:lnTo>
                    <a:pt x="1025834" y="3466"/>
                  </a:lnTo>
                  <a:lnTo>
                    <a:pt x="977835" y="1215"/>
                  </a:lnTo>
                  <a:lnTo>
                    <a:pt x="929580" y="55"/>
                  </a:lnTo>
                  <a:lnTo>
                    <a:pt x="881087" y="0"/>
                  </a:lnTo>
                  <a:close/>
                </a:path>
              </a:pathLst>
            </a:custGeom>
            <a:solidFill>
              <a:srgbClr val="95B3B6"/>
            </a:solidFill>
          </p:spPr>
          <p:txBody>
            <a:bodyPr wrap="square" lIns="0" tIns="0" rIns="0" bIns="0" rtlCol="0"/>
            <a:lstStyle/>
            <a:p>
              <a:endParaRPr/>
            </a:p>
          </p:txBody>
        </p:sp>
        <p:sp>
          <p:nvSpPr>
            <p:cNvPr id="17" name="object 17"/>
            <p:cNvSpPr/>
            <p:nvPr/>
          </p:nvSpPr>
          <p:spPr>
            <a:xfrm>
              <a:off x="1191767" y="2419156"/>
              <a:ext cx="5471160" cy="2195830"/>
            </a:xfrm>
            <a:custGeom>
              <a:avLst/>
              <a:gdLst/>
              <a:ahLst/>
              <a:cxnLst/>
              <a:rect l="l" t="t" r="r" b="b"/>
              <a:pathLst>
                <a:path w="5471159" h="2195829">
                  <a:moveTo>
                    <a:pt x="5471160" y="1439610"/>
                  </a:moveTo>
                  <a:lnTo>
                    <a:pt x="5462840" y="1394848"/>
                  </a:lnTo>
                  <a:lnTo>
                    <a:pt x="5453323" y="1350578"/>
                  </a:lnTo>
                  <a:lnTo>
                    <a:pt x="5442627" y="1306813"/>
                  </a:lnTo>
                  <a:lnTo>
                    <a:pt x="5430769" y="1263564"/>
                  </a:lnTo>
                  <a:lnTo>
                    <a:pt x="5417766" y="1220841"/>
                  </a:lnTo>
                  <a:lnTo>
                    <a:pt x="5403636" y="1178656"/>
                  </a:lnTo>
                  <a:lnTo>
                    <a:pt x="5388396" y="1137019"/>
                  </a:lnTo>
                  <a:lnTo>
                    <a:pt x="5372064" y="1095942"/>
                  </a:lnTo>
                  <a:lnTo>
                    <a:pt x="5354657" y="1055437"/>
                  </a:lnTo>
                  <a:lnTo>
                    <a:pt x="5336192" y="1015513"/>
                  </a:lnTo>
                  <a:lnTo>
                    <a:pt x="5316687" y="976182"/>
                  </a:lnTo>
                  <a:lnTo>
                    <a:pt x="5296160" y="937456"/>
                  </a:lnTo>
                  <a:lnTo>
                    <a:pt x="5274628" y="899345"/>
                  </a:lnTo>
                  <a:lnTo>
                    <a:pt x="5252107" y="861860"/>
                  </a:lnTo>
                  <a:lnTo>
                    <a:pt x="5228617" y="825013"/>
                  </a:lnTo>
                  <a:lnTo>
                    <a:pt x="5204174" y="788815"/>
                  </a:lnTo>
                  <a:lnTo>
                    <a:pt x="5178795" y="753276"/>
                  </a:lnTo>
                  <a:lnTo>
                    <a:pt x="5152499" y="718408"/>
                  </a:lnTo>
                  <a:lnTo>
                    <a:pt x="5125302" y="684222"/>
                  </a:lnTo>
                  <a:lnTo>
                    <a:pt x="5097221" y="650728"/>
                  </a:lnTo>
                  <a:lnTo>
                    <a:pt x="5068276" y="617939"/>
                  </a:lnTo>
                  <a:lnTo>
                    <a:pt x="5038482" y="585865"/>
                  </a:lnTo>
                  <a:lnTo>
                    <a:pt x="5007857" y="554517"/>
                  </a:lnTo>
                  <a:lnTo>
                    <a:pt x="4976419" y="523907"/>
                  </a:lnTo>
                  <a:lnTo>
                    <a:pt x="4944185" y="494045"/>
                  </a:lnTo>
                  <a:lnTo>
                    <a:pt x="4911173" y="464942"/>
                  </a:lnTo>
                  <a:lnTo>
                    <a:pt x="4877400" y="436610"/>
                  </a:lnTo>
                  <a:lnTo>
                    <a:pt x="4842883" y="409060"/>
                  </a:lnTo>
                  <a:lnTo>
                    <a:pt x="4807640" y="382302"/>
                  </a:lnTo>
                  <a:lnTo>
                    <a:pt x="4771689" y="356349"/>
                  </a:lnTo>
                  <a:lnTo>
                    <a:pt x="4735046" y="331210"/>
                  </a:lnTo>
                  <a:lnTo>
                    <a:pt x="4697729" y="306897"/>
                  </a:lnTo>
                  <a:lnTo>
                    <a:pt x="4659757" y="283422"/>
                  </a:lnTo>
                  <a:lnTo>
                    <a:pt x="4621145" y="260795"/>
                  </a:lnTo>
                  <a:lnTo>
                    <a:pt x="4581912" y="239027"/>
                  </a:lnTo>
                  <a:lnTo>
                    <a:pt x="4542075" y="218130"/>
                  </a:lnTo>
                  <a:lnTo>
                    <a:pt x="4501651" y="198114"/>
                  </a:lnTo>
                  <a:lnTo>
                    <a:pt x="4460658" y="178990"/>
                  </a:lnTo>
                  <a:lnTo>
                    <a:pt x="4419113" y="160771"/>
                  </a:lnTo>
                  <a:lnTo>
                    <a:pt x="4377035" y="143466"/>
                  </a:lnTo>
                  <a:lnTo>
                    <a:pt x="4334439" y="127087"/>
                  </a:lnTo>
                  <a:lnTo>
                    <a:pt x="4291344" y="111646"/>
                  </a:lnTo>
                  <a:lnTo>
                    <a:pt x="4247767" y="97152"/>
                  </a:lnTo>
                  <a:lnTo>
                    <a:pt x="4203726" y="83617"/>
                  </a:lnTo>
                  <a:lnTo>
                    <a:pt x="4159237" y="71053"/>
                  </a:lnTo>
                  <a:lnTo>
                    <a:pt x="4114319" y="59470"/>
                  </a:lnTo>
                  <a:lnTo>
                    <a:pt x="4068989" y="48879"/>
                  </a:lnTo>
                  <a:lnTo>
                    <a:pt x="4023264" y="39292"/>
                  </a:lnTo>
                  <a:lnTo>
                    <a:pt x="3977162" y="30720"/>
                  </a:lnTo>
                  <a:lnTo>
                    <a:pt x="3930700" y="23174"/>
                  </a:lnTo>
                  <a:lnTo>
                    <a:pt x="3883896" y="16664"/>
                  </a:lnTo>
                  <a:lnTo>
                    <a:pt x="3836766" y="11202"/>
                  </a:lnTo>
                  <a:lnTo>
                    <a:pt x="3789329" y="6799"/>
                  </a:lnTo>
                  <a:lnTo>
                    <a:pt x="3741602" y="3466"/>
                  </a:lnTo>
                  <a:lnTo>
                    <a:pt x="3693603" y="1215"/>
                  </a:lnTo>
                  <a:lnTo>
                    <a:pt x="3645348" y="55"/>
                  </a:lnTo>
                  <a:lnTo>
                    <a:pt x="3596855" y="0"/>
                  </a:lnTo>
                  <a:lnTo>
                    <a:pt x="3548143" y="1058"/>
                  </a:lnTo>
                  <a:lnTo>
                    <a:pt x="3499227" y="3242"/>
                  </a:lnTo>
                  <a:lnTo>
                    <a:pt x="3450126" y="6563"/>
                  </a:lnTo>
                  <a:lnTo>
                    <a:pt x="3400856" y="11031"/>
                  </a:lnTo>
                  <a:lnTo>
                    <a:pt x="3351437" y="16659"/>
                  </a:lnTo>
                  <a:lnTo>
                    <a:pt x="3301884" y="23456"/>
                  </a:lnTo>
                  <a:lnTo>
                    <a:pt x="3252216" y="31434"/>
                  </a:lnTo>
                  <a:lnTo>
                    <a:pt x="2154936" y="220410"/>
                  </a:lnTo>
                  <a:lnTo>
                    <a:pt x="2104480" y="229754"/>
                  </a:lnTo>
                  <a:lnTo>
                    <a:pt x="2054471" y="240249"/>
                  </a:lnTo>
                  <a:lnTo>
                    <a:pt x="2004926" y="251879"/>
                  </a:lnTo>
                  <a:lnTo>
                    <a:pt x="1955865" y="264628"/>
                  </a:lnTo>
                  <a:lnTo>
                    <a:pt x="1907304" y="278480"/>
                  </a:lnTo>
                  <a:lnTo>
                    <a:pt x="1859262" y="293419"/>
                  </a:lnTo>
                  <a:lnTo>
                    <a:pt x="1811756" y="309431"/>
                  </a:lnTo>
                  <a:lnTo>
                    <a:pt x="1764806" y="326498"/>
                  </a:lnTo>
                  <a:lnTo>
                    <a:pt x="1718428" y="344604"/>
                  </a:lnTo>
                  <a:lnTo>
                    <a:pt x="1672641" y="363735"/>
                  </a:lnTo>
                  <a:lnTo>
                    <a:pt x="1627463" y="383874"/>
                  </a:lnTo>
                  <a:lnTo>
                    <a:pt x="1582912" y="405005"/>
                  </a:lnTo>
                  <a:lnTo>
                    <a:pt x="1539005" y="427112"/>
                  </a:lnTo>
                  <a:lnTo>
                    <a:pt x="1495762" y="450180"/>
                  </a:lnTo>
                  <a:lnTo>
                    <a:pt x="1453200" y="474192"/>
                  </a:lnTo>
                  <a:lnTo>
                    <a:pt x="1411336" y="499133"/>
                  </a:lnTo>
                  <a:lnTo>
                    <a:pt x="1370190" y="524987"/>
                  </a:lnTo>
                  <a:lnTo>
                    <a:pt x="1329779" y="551737"/>
                  </a:lnTo>
                  <a:lnTo>
                    <a:pt x="1290121" y="579369"/>
                  </a:lnTo>
                  <a:lnTo>
                    <a:pt x="1251233" y="607866"/>
                  </a:lnTo>
                  <a:lnTo>
                    <a:pt x="1213135" y="637212"/>
                  </a:lnTo>
                  <a:lnTo>
                    <a:pt x="1175845" y="667392"/>
                  </a:lnTo>
                  <a:lnTo>
                    <a:pt x="1139379" y="698389"/>
                  </a:lnTo>
                  <a:lnTo>
                    <a:pt x="1103756" y="730188"/>
                  </a:lnTo>
                  <a:lnTo>
                    <a:pt x="1068995" y="762773"/>
                  </a:lnTo>
                  <a:lnTo>
                    <a:pt x="1035113" y="796128"/>
                  </a:lnTo>
                  <a:lnTo>
                    <a:pt x="1002128" y="830237"/>
                  </a:lnTo>
                  <a:lnTo>
                    <a:pt x="970059" y="865084"/>
                  </a:lnTo>
                  <a:lnTo>
                    <a:pt x="938923" y="900653"/>
                  </a:lnTo>
                  <a:lnTo>
                    <a:pt x="908738" y="936928"/>
                  </a:lnTo>
                  <a:lnTo>
                    <a:pt x="879523" y="973895"/>
                  </a:lnTo>
                  <a:lnTo>
                    <a:pt x="851295" y="1011536"/>
                  </a:lnTo>
                  <a:lnTo>
                    <a:pt x="824072" y="1049835"/>
                  </a:lnTo>
                  <a:lnTo>
                    <a:pt x="797873" y="1088778"/>
                  </a:lnTo>
                  <a:lnTo>
                    <a:pt x="772715" y="1128348"/>
                  </a:lnTo>
                  <a:lnTo>
                    <a:pt x="748617" y="1168529"/>
                  </a:lnTo>
                  <a:lnTo>
                    <a:pt x="725596" y="1209305"/>
                  </a:lnTo>
                  <a:lnTo>
                    <a:pt x="703671" y="1250661"/>
                  </a:lnTo>
                  <a:lnTo>
                    <a:pt x="682859" y="1292580"/>
                  </a:lnTo>
                  <a:lnTo>
                    <a:pt x="663179" y="1335047"/>
                  </a:lnTo>
                  <a:lnTo>
                    <a:pt x="644649" y="1378046"/>
                  </a:lnTo>
                  <a:lnTo>
                    <a:pt x="627286" y="1421560"/>
                  </a:lnTo>
                  <a:lnTo>
                    <a:pt x="611109" y="1465575"/>
                  </a:lnTo>
                  <a:lnTo>
                    <a:pt x="596136" y="1510074"/>
                  </a:lnTo>
                  <a:lnTo>
                    <a:pt x="582384" y="1555041"/>
                  </a:lnTo>
                  <a:lnTo>
                    <a:pt x="569872" y="1600461"/>
                  </a:lnTo>
                  <a:lnTo>
                    <a:pt x="558618" y="1646317"/>
                  </a:lnTo>
                  <a:lnTo>
                    <a:pt x="548639" y="1692594"/>
                  </a:lnTo>
                  <a:lnTo>
                    <a:pt x="0" y="1787082"/>
                  </a:lnTo>
                  <a:lnTo>
                    <a:pt x="1085088" y="2195514"/>
                  </a:lnTo>
                  <a:lnTo>
                    <a:pt x="2191512" y="1406082"/>
                  </a:lnTo>
                  <a:lnTo>
                    <a:pt x="1642872" y="1503618"/>
                  </a:lnTo>
                  <a:lnTo>
                    <a:pt x="1653177" y="1457062"/>
                  </a:lnTo>
                  <a:lnTo>
                    <a:pt x="1664779" y="1410878"/>
                  </a:lnTo>
                  <a:lnTo>
                    <a:pt x="1677661" y="1365084"/>
                  </a:lnTo>
                  <a:lnTo>
                    <a:pt x="1691807" y="1319701"/>
                  </a:lnTo>
                  <a:lnTo>
                    <a:pt x="1707201" y="1274748"/>
                  </a:lnTo>
                  <a:lnTo>
                    <a:pt x="1723827" y="1230244"/>
                  </a:lnTo>
                  <a:lnTo>
                    <a:pt x="1741669" y="1186207"/>
                  </a:lnTo>
                  <a:lnTo>
                    <a:pt x="1760711" y="1142658"/>
                  </a:lnTo>
                  <a:lnTo>
                    <a:pt x="1780936" y="1099615"/>
                  </a:lnTo>
                  <a:lnTo>
                    <a:pt x="1802330" y="1057098"/>
                  </a:lnTo>
                  <a:lnTo>
                    <a:pt x="1824875" y="1015126"/>
                  </a:lnTo>
                  <a:lnTo>
                    <a:pt x="1848555" y="973718"/>
                  </a:lnTo>
                  <a:lnTo>
                    <a:pt x="1873355" y="932893"/>
                  </a:lnTo>
                  <a:lnTo>
                    <a:pt x="1899258" y="892670"/>
                  </a:lnTo>
                  <a:lnTo>
                    <a:pt x="1926249" y="853070"/>
                  </a:lnTo>
                  <a:lnTo>
                    <a:pt x="1954311" y="814110"/>
                  </a:lnTo>
                  <a:lnTo>
                    <a:pt x="1983428" y="775810"/>
                  </a:lnTo>
                  <a:lnTo>
                    <a:pt x="2013585" y="738189"/>
                  </a:lnTo>
                  <a:lnTo>
                    <a:pt x="2044764" y="701267"/>
                  </a:lnTo>
                  <a:lnTo>
                    <a:pt x="2076950" y="665063"/>
                  </a:lnTo>
                  <a:lnTo>
                    <a:pt x="2110127" y="629596"/>
                  </a:lnTo>
                  <a:lnTo>
                    <a:pt x="2144280" y="594884"/>
                  </a:lnTo>
                  <a:lnTo>
                    <a:pt x="2179390" y="560948"/>
                  </a:lnTo>
                  <a:lnTo>
                    <a:pt x="2215444" y="527807"/>
                  </a:lnTo>
                  <a:lnTo>
                    <a:pt x="2252424" y="495479"/>
                  </a:lnTo>
                  <a:lnTo>
                    <a:pt x="2290315" y="463984"/>
                  </a:lnTo>
                  <a:lnTo>
                    <a:pt x="2329100" y="433342"/>
                  </a:lnTo>
                  <a:lnTo>
                    <a:pt x="2368764" y="403570"/>
                  </a:lnTo>
                  <a:lnTo>
                    <a:pt x="2409290" y="374690"/>
                  </a:lnTo>
                  <a:lnTo>
                    <a:pt x="2450662" y="346719"/>
                  </a:lnTo>
                  <a:lnTo>
                    <a:pt x="2492865" y="319677"/>
                  </a:lnTo>
                  <a:lnTo>
                    <a:pt x="2535881" y="293583"/>
                  </a:lnTo>
                  <a:lnTo>
                    <a:pt x="2579696" y="268457"/>
                  </a:lnTo>
                  <a:lnTo>
                    <a:pt x="2624292" y="244317"/>
                  </a:lnTo>
                  <a:lnTo>
                    <a:pt x="2669655" y="221183"/>
                  </a:lnTo>
                  <a:lnTo>
                    <a:pt x="2715767" y="199074"/>
                  </a:lnTo>
                  <a:lnTo>
                    <a:pt x="2766580" y="204427"/>
                  </a:lnTo>
                  <a:lnTo>
                    <a:pt x="2816957" y="210964"/>
                  </a:lnTo>
                  <a:lnTo>
                    <a:pt x="2866881" y="218671"/>
                  </a:lnTo>
                  <a:lnTo>
                    <a:pt x="2916335" y="227534"/>
                  </a:lnTo>
                  <a:lnTo>
                    <a:pt x="2965301" y="237537"/>
                  </a:lnTo>
                  <a:lnTo>
                    <a:pt x="3013761" y="248666"/>
                  </a:lnTo>
                  <a:lnTo>
                    <a:pt x="3061696" y="260906"/>
                  </a:lnTo>
                  <a:lnTo>
                    <a:pt x="3109090" y="274243"/>
                  </a:lnTo>
                  <a:lnTo>
                    <a:pt x="3155923" y="288660"/>
                  </a:lnTo>
                  <a:lnTo>
                    <a:pt x="3202180" y="304145"/>
                  </a:lnTo>
                  <a:lnTo>
                    <a:pt x="3247840" y="320681"/>
                  </a:lnTo>
                  <a:lnTo>
                    <a:pt x="3292888" y="338255"/>
                  </a:lnTo>
                  <a:lnTo>
                    <a:pt x="3337304" y="356851"/>
                  </a:lnTo>
                  <a:lnTo>
                    <a:pt x="3381071" y="376455"/>
                  </a:lnTo>
                  <a:lnTo>
                    <a:pt x="3424171" y="397051"/>
                  </a:lnTo>
                  <a:lnTo>
                    <a:pt x="3466587" y="418626"/>
                  </a:lnTo>
                  <a:lnTo>
                    <a:pt x="3508300" y="441163"/>
                  </a:lnTo>
                  <a:lnTo>
                    <a:pt x="3549293" y="464649"/>
                  </a:lnTo>
                  <a:lnTo>
                    <a:pt x="3589547" y="489069"/>
                  </a:lnTo>
                  <a:lnTo>
                    <a:pt x="3629046" y="514408"/>
                  </a:lnTo>
                  <a:lnTo>
                    <a:pt x="3667770" y="540651"/>
                  </a:lnTo>
                  <a:lnTo>
                    <a:pt x="3705703" y="567784"/>
                  </a:lnTo>
                  <a:lnTo>
                    <a:pt x="3742826" y="595791"/>
                  </a:lnTo>
                  <a:lnTo>
                    <a:pt x="3779121" y="624657"/>
                  </a:lnTo>
                  <a:lnTo>
                    <a:pt x="3814571" y="654369"/>
                  </a:lnTo>
                  <a:lnTo>
                    <a:pt x="3849158" y="684911"/>
                  </a:lnTo>
                  <a:lnTo>
                    <a:pt x="3882864" y="716269"/>
                  </a:lnTo>
                  <a:lnTo>
                    <a:pt x="3915671" y="748428"/>
                  </a:lnTo>
                  <a:lnTo>
                    <a:pt x="3947562" y="781372"/>
                  </a:lnTo>
                  <a:lnTo>
                    <a:pt x="3978517" y="815087"/>
                  </a:lnTo>
                  <a:lnTo>
                    <a:pt x="4008521" y="849559"/>
                  </a:lnTo>
                  <a:lnTo>
                    <a:pt x="4037554" y="884773"/>
                  </a:lnTo>
                  <a:lnTo>
                    <a:pt x="4065598" y="920713"/>
                  </a:lnTo>
                  <a:lnTo>
                    <a:pt x="4092637" y="957365"/>
                  </a:lnTo>
                  <a:lnTo>
                    <a:pt x="4118652" y="994715"/>
                  </a:lnTo>
                  <a:lnTo>
                    <a:pt x="4143625" y="1032747"/>
                  </a:lnTo>
                  <a:lnTo>
                    <a:pt x="4167539" y="1071447"/>
                  </a:lnTo>
                  <a:lnTo>
                    <a:pt x="4190376" y="1110800"/>
                  </a:lnTo>
                  <a:lnTo>
                    <a:pt x="4212117" y="1150791"/>
                  </a:lnTo>
                  <a:lnTo>
                    <a:pt x="4232745" y="1191406"/>
                  </a:lnTo>
                  <a:lnTo>
                    <a:pt x="4252242" y="1232629"/>
                  </a:lnTo>
                  <a:lnTo>
                    <a:pt x="4270590" y="1274446"/>
                  </a:lnTo>
                  <a:lnTo>
                    <a:pt x="4287772" y="1316842"/>
                  </a:lnTo>
                  <a:lnTo>
                    <a:pt x="4303769" y="1359802"/>
                  </a:lnTo>
                  <a:lnTo>
                    <a:pt x="4318564" y="1403312"/>
                  </a:lnTo>
                  <a:lnTo>
                    <a:pt x="4332139" y="1447356"/>
                  </a:lnTo>
                  <a:lnTo>
                    <a:pt x="4344476" y="1491921"/>
                  </a:lnTo>
                  <a:lnTo>
                    <a:pt x="4355557" y="1536990"/>
                  </a:lnTo>
                  <a:lnTo>
                    <a:pt x="4365364" y="1582551"/>
                  </a:lnTo>
                  <a:lnTo>
                    <a:pt x="4373880" y="1628586"/>
                  </a:lnTo>
                  <a:lnTo>
                    <a:pt x="5471160" y="1439610"/>
                  </a:lnTo>
                  <a:close/>
                </a:path>
                <a:path w="5471159" h="2195829">
                  <a:moveTo>
                    <a:pt x="3252216" y="31434"/>
                  </a:moveTo>
                  <a:lnTo>
                    <a:pt x="3201661" y="40423"/>
                  </a:lnTo>
                  <a:lnTo>
                    <a:pt x="3151423" y="50744"/>
                  </a:lnTo>
                  <a:lnTo>
                    <a:pt x="3101515" y="62370"/>
                  </a:lnTo>
                  <a:lnTo>
                    <a:pt x="3051950" y="75274"/>
                  </a:lnTo>
                  <a:lnTo>
                    <a:pt x="3002742" y="89429"/>
                  </a:lnTo>
                  <a:lnTo>
                    <a:pt x="2953905" y="104806"/>
                  </a:lnTo>
                  <a:lnTo>
                    <a:pt x="2905453" y="121379"/>
                  </a:lnTo>
                  <a:lnTo>
                    <a:pt x="2857400" y="139120"/>
                  </a:lnTo>
                  <a:lnTo>
                    <a:pt x="2809759" y="158001"/>
                  </a:lnTo>
                  <a:lnTo>
                    <a:pt x="2762543" y="177995"/>
                  </a:lnTo>
                  <a:lnTo>
                    <a:pt x="2715767" y="199074"/>
                  </a:lnTo>
                </a:path>
              </a:pathLst>
            </a:custGeom>
            <a:ln w="9142">
              <a:solidFill>
                <a:srgbClr val="000000"/>
              </a:solidFill>
            </a:ln>
          </p:spPr>
          <p:txBody>
            <a:bodyPr wrap="square" lIns="0" tIns="0" rIns="0" bIns="0" rtlCol="0"/>
            <a:lstStyle/>
            <a:p>
              <a:endParaRPr/>
            </a:p>
          </p:txBody>
        </p:sp>
      </p:grpSp>
      <p:sp>
        <p:nvSpPr>
          <p:cNvPr id="18" name="object 18"/>
          <p:cNvSpPr txBox="1"/>
          <p:nvPr/>
        </p:nvSpPr>
        <p:spPr>
          <a:xfrm>
            <a:off x="8537787" y="1989837"/>
            <a:ext cx="3452707" cy="259686"/>
          </a:xfrm>
          <a:prstGeom prst="rect">
            <a:avLst/>
          </a:prstGeom>
        </p:spPr>
        <p:txBody>
          <a:bodyPr vert="horz" wrap="square" lIns="0" tIns="13335" rIns="0" bIns="0" rtlCol="0">
            <a:spAutoFit/>
          </a:bodyPr>
          <a:lstStyle/>
          <a:p>
            <a:pPr marL="12700">
              <a:lnSpc>
                <a:spcPct val="100000"/>
              </a:lnSpc>
              <a:spcBef>
                <a:spcPts val="105"/>
              </a:spcBef>
              <a:tabLst>
                <a:tab pos="429895" algn="l"/>
                <a:tab pos="1448435" algn="l"/>
                <a:tab pos="2393315" algn="l"/>
              </a:tabLst>
            </a:pPr>
            <a:r>
              <a:rPr sz="1600" b="1" spc="5" dirty="0">
                <a:solidFill>
                  <a:srgbClr val="993300"/>
                </a:solidFill>
                <a:latin typeface="Arial"/>
                <a:cs typeface="Arial"/>
              </a:rPr>
              <a:t>I</a:t>
            </a:r>
            <a:r>
              <a:rPr sz="1600" b="1" spc="-10" dirty="0">
                <a:solidFill>
                  <a:srgbClr val="993300"/>
                </a:solidFill>
                <a:latin typeface="Arial"/>
                <a:cs typeface="Arial"/>
              </a:rPr>
              <a:t>t</a:t>
            </a:r>
            <a:r>
              <a:rPr sz="1600" b="1" dirty="0">
                <a:solidFill>
                  <a:srgbClr val="993300"/>
                </a:solidFill>
                <a:latin typeface="Arial"/>
                <a:cs typeface="Arial"/>
              </a:rPr>
              <a:t>s	</a:t>
            </a:r>
            <a:r>
              <a:rPr sz="1600" b="1" spc="-10" dirty="0">
                <a:solidFill>
                  <a:srgbClr val="993300"/>
                </a:solidFill>
                <a:latin typeface="Arial"/>
                <a:cs typeface="Arial"/>
              </a:rPr>
              <a:t>s</a:t>
            </a:r>
            <a:r>
              <a:rPr sz="1600" b="1" spc="5" dirty="0">
                <a:solidFill>
                  <a:srgbClr val="993300"/>
                </a:solidFill>
                <a:latin typeface="Arial"/>
                <a:cs typeface="Arial"/>
              </a:rPr>
              <a:t>o</a:t>
            </a:r>
            <a:r>
              <a:rPr sz="1600" b="1" spc="-10" dirty="0">
                <a:solidFill>
                  <a:srgbClr val="993300"/>
                </a:solidFill>
                <a:latin typeface="Arial"/>
                <a:cs typeface="Arial"/>
              </a:rPr>
              <a:t>ft</a:t>
            </a:r>
            <a:r>
              <a:rPr sz="1600" b="1" spc="20" dirty="0">
                <a:solidFill>
                  <a:srgbClr val="993300"/>
                </a:solidFill>
                <a:latin typeface="Arial"/>
                <a:cs typeface="Arial"/>
              </a:rPr>
              <a:t>w</a:t>
            </a:r>
            <a:r>
              <a:rPr sz="1600" b="1" spc="-10" dirty="0">
                <a:solidFill>
                  <a:srgbClr val="993300"/>
                </a:solidFill>
                <a:latin typeface="Arial"/>
                <a:cs typeface="Arial"/>
              </a:rPr>
              <a:t>a</a:t>
            </a:r>
            <a:r>
              <a:rPr sz="1600" b="1" spc="-5" dirty="0">
                <a:solidFill>
                  <a:srgbClr val="993300"/>
                </a:solidFill>
                <a:latin typeface="Arial"/>
                <a:cs typeface="Arial"/>
              </a:rPr>
              <a:t>r</a:t>
            </a:r>
            <a:r>
              <a:rPr sz="1600" b="1" dirty="0">
                <a:solidFill>
                  <a:srgbClr val="993300"/>
                </a:solidFill>
                <a:latin typeface="Arial"/>
                <a:cs typeface="Arial"/>
              </a:rPr>
              <a:t>e	</a:t>
            </a:r>
            <a:r>
              <a:rPr sz="1600" b="1" spc="-10" dirty="0">
                <a:solidFill>
                  <a:srgbClr val="993300"/>
                </a:solidFill>
                <a:latin typeface="Arial"/>
                <a:cs typeface="Arial"/>
              </a:rPr>
              <a:t>em</a:t>
            </a:r>
            <a:r>
              <a:rPr sz="1600" b="1" spc="5" dirty="0">
                <a:solidFill>
                  <a:srgbClr val="993300"/>
                </a:solidFill>
                <a:latin typeface="Arial"/>
                <a:cs typeface="Arial"/>
              </a:rPr>
              <a:t>b</a:t>
            </a:r>
            <a:r>
              <a:rPr sz="1600" b="1" spc="-5" dirty="0">
                <a:solidFill>
                  <a:srgbClr val="993300"/>
                </a:solidFill>
                <a:latin typeface="Arial"/>
                <a:cs typeface="Arial"/>
              </a:rPr>
              <a:t>e</a:t>
            </a:r>
            <a:r>
              <a:rPr sz="1600" b="1" dirty="0">
                <a:solidFill>
                  <a:srgbClr val="993300"/>
                </a:solidFill>
                <a:latin typeface="Arial"/>
                <a:cs typeface="Arial"/>
              </a:rPr>
              <a:t>ds	</a:t>
            </a:r>
            <a:r>
              <a:rPr sz="1600" b="1" spc="5" dirty="0">
                <a:solidFill>
                  <a:srgbClr val="993300"/>
                </a:solidFill>
                <a:latin typeface="Arial"/>
                <a:cs typeface="Arial"/>
              </a:rPr>
              <a:t>in</a:t>
            </a:r>
            <a:endParaRPr sz="1600">
              <a:latin typeface="Arial"/>
              <a:cs typeface="Arial"/>
            </a:endParaRPr>
          </a:p>
        </p:txBody>
      </p:sp>
      <p:sp>
        <p:nvSpPr>
          <p:cNvPr id="19" name="object 19"/>
          <p:cNvSpPr txBox="1"/>
          <p:nvPr/>
        </p:nvSpPr>
        <p:spPr>
          <a:xfrm>
            <a:off x="8537787" y="2233677"/>
            <a:ext cx="3456940" cy="751488"/>
          </a:xfrm>
          <a:prstGeom prst="rect">
            <a:avLst/>
          </a:prstGeom>
        </p:spPr>
        <p:txBody>
          <a:bodyPr vert="horz" wrap="square" lIns="0" tIns="12700" rIns="0" bIns="0" rtlCol="0">
            <a:spAutoFit/>
          </a:bodyPr>
          <a:lstStyle/>
          <a:p>
            <a:pPr marL="12700" marR="5080" algn="just">
              <a:lnSpc>
                <a:spcPct val="100400"/>
              </a:lnSpc>
              <a:spcBef>
                <a:spcPts val="100"/>
              </a:spcBef>
            </a:pPr>
            <a:r>
              <a:rPr sz="1600" b="1" dirty="0">
                <a:solidFill>
                  <a:srgbClr val="993300"/>
                </a:solidFill>
                <a:latin typeface="Arial"/>
                <a:cs typeface="Arial"/>
              </a:rPr>
              <a:t>ROM</a:t>
            </a:r>
            <a:r>
              <a:rPr sz="1600" b="1" spc="445" dirty="0">
                <a:solidFill>
                  <a:srgbClr val="993300"/>
                </a:solidFill>
                <a:latin typeface="Arial"/>
                <a:cs typeface="Arial"/>
              </a:rPr>
              <a:t> </a:t>
            </a:r>
            <a:r>
              <a:rPr sz="1600" b="1" spc="-5" dirty="0">
                <a:solidFill>
                  <a:srgbClr val="993300"/>
                </a:solidFill>
                <a:latin typeface="Arial"/>
                <a:cs typeface="Arial"/>
              </a:rPr>
              <a:t>(Read</a:t>
            </a:r>
            <a:r>
              <a:rPr sz="1600" b="1" spc="434" dirty="0">
                <a:solidFill>
                  <a:srgbClr val="993300"/>
                </a:solidFill>
                <a:latin typeface="Arial"/>
                <a:cs typeface="Arial"/>
              </a:rPr>
              <a:t> </a:t>
            </a:r>
            <a:r>
              <a:rPr sz="1600" b="1" spc="10" dirty="0">
                <a:solidFill>
                  <a:srgbClr val="993300"/>
                </a:solidFill>
                <a:latin typeface="Arial"/>
                <a:cs typeface="Arial"/>
              </a:rPr>
              <a:t>Only </a:t>
            </a:r>
            <a:r>
              <a:rPr sz="1600" b="1" spc="-430" dirty="0">
                <a:solidFill>
                  <a:srgbClr val="993300"/>
                </a:solidFill>
                <a:latin typeface="Arial"/>
                <a:cs typeface="Arial"/>
              </a:rPr>
              <a:t> </a:t>
            </a:r>
            <a:r>
              <a:rPr sz="1600" b="1" spc="-5" dirty="0">
                <a:solidFill>
                  <a:srgbClr val="993300"/>
                </a:solidFill>
                <a:latin typeface="Arial"/>
                <a:cs typeface="Arial"/>
              </a:rPr>
              <a:t>Memory). </a:t>
            </a:r>
            <a:r>
              <a:rPr sz="1600" b="1" spc="5" dirty="0">
                <a:solidFill>
                  <a:srgbClr val="993300"/>
                </a:solidFill>
                <a:latin typeface="Arial"/>
                <a:cs typeface="Arial"/>
              </a:rPr>
              <a:t>It </a:t>
            </a:r>
            <a:r>
              <a:rPr sz="1600" b="1" dirty="0">
                <a:solidFill>
                  <a:srgbClr val="993300"/>
                </a:solidFill>
                <a:latin typeface="Arial"/>
                <a:cs typeface="Arial"/>
              </a:rPr>
              <a:t>does not need </a:t>
            </a:r>
            <a:r>
              <a:rPr sz="1600" b="1" spc="-430" dirty="0">
                <a:solidFill>
                  <a:srgbClr val="993300"/>
                </a:solidFill>
                <a:latin typeface="Arial"/>
                <a:cs typeface="Arial"/>
              </a:rPr>
              <a:t> </a:t>
            </a:r>
            <a:r>
              <a:rPr sz="1600" b="1" dirty="0">
                <a:solidFill>
                  <a:srgbClr val="993300"/>
                </a:solidFill>
                <a:latin typeface="Arial"/>
                <a:cs typeface="Arial"/>
              </a:rPr>
              <a:t>secondary memories </a:t>
            </a:r>
            <a:r>
              <a:rPr sz="1600" b="1" spc="-5" dirty="0">
                <a:solidFill>
                  <a:srgbClr val="993300"/>
                </a:solidFill>
                <a:latin typeface="Arial"/>
                <a:cs typeface="Arial"/>
              </a:rPr>
              <a:t>as </a:t>
            </a:r>
            <a:r>
              <a:rPr sz="1600" b="1" spc="5" dirty="0">
                <a:solidFill>
                  <a:srgbClr val="993300"/>
                </a:solidFill>
                <a:latin typeface="Arial"/>
                <a:cs typeface="Arial"/>
              </a:rPr>
              <a:t>in </a:t>
            </a:r>
            <a:r>
              <a:rPr sz="1600" b="1" spc="-430" dirty="0">
                <a:solidFill>
                  <a:srgbClr val="993300"/>
                </a:solidFill>
                <a:latin typeface="Arial"/>
                <a:cs typeface="Arial"/>
              </a:rPr>
              <a:t> </a:t>
            </a:r>
            <a:r>
              <a:rPr sz="1600" b="1" dirty="0">
                <a:solidFill>
                  <a:srgbClr val="993300"/>
                </a:solidFill>
                <a:latin typeface="Arial"/>
                <a:cs typeface="Arial"/>
              </a:rPr>
              <a:t>a </a:t>
            </a:r>
            <a:r>
              <a:rPr sz="1600" b="1" spc="-5" dirty="0">
                <a:solidFill>
                  <a:srgbClr val="993300"/>
                </a:solidFill>
                <a:latin typeface="Arial"/>
                <a:cs typeface="Arial"/>
              </a:rPr>
              <a:t>computer</a:t>
            </a:r>
            <a:endParaRPr sz="1600">
              <a:latin typeface="Arial"/>
              <a:cs typeface="Arial"/>
            </a:endParaRPr>
          </a:p>
        </p:txBody>
      </p:sp>
      <p:sp>
        <p:nvSpPr>
          <p:cNvPr id="20" name="object 20"/>
          <p:cNvSpPr txBox="1"/>
          <p:nvPr/>
        </p:nvSpPr>
        <p:spPr>
          <a:xfrm>
            <a:off x="1527387" y="4748275"/>
            <a:ext cx="2446019" cy="391160"/>
          </a:xfrm>
          <a:prstGeom prst="rect">
            <a:avLst/>
          </a:prstGeom>
        </p:spPr>
        <p:txBody>
          <a:bodyPr vert="horz" wrap="square" lIns="0" tIns="12700" rIns="0" bIns="0" rtlCol="0">
            <a:spAutoFit/>
          </a:bodyPr>
          <a:lstStyle/>
          <a:p>
            <a:pPr marL="12700">
              <a:lnSpc>
                <a:spcPct val="100000"/>
              </a:lnSpc>
              <a:spcBef>
                <a:spcPts val="100"/>
              </a:spcBef>
            </a:pPr>
            <a:r>
              <a:rPr sz="2400" b="1" spc="40" dirty="0">
                <a:solidFill>
                  <a:srgbClr val="FCF676"/>
                </a:solidFill>
                <a:latin typeface="Arial"/>
                <a:cs typeface="Arial"/>
              </a:rPr>
              <a:t>H</a:t>
            </a:r>
            <a:r>
              <a:rPr sz="2400" b="1" spc="-55" dirty="0">
                <a:solidFill>
                  <a:srgbClr val="FCF676"/>
                </a:solidFill>
                <a:latin typeface="Arial"/>
                <a:cs typeface="Arial"/>
              </a:rPr>
              <a:t>A</a:t>
            </a:r>
            <a:r>
              <a:rPr sz="2400" b="1" spc="15" dirty="0">
                <a:solidFill>
                  <a:srgbClr val="FCF676"/>
                </a:solidFill>
                <a:latin typeface="Arial"/>
                <a:cs typeface="Arial"/>
              </a:rPr>
              <a:t>R</a:t>
            </a:r>
            <a:r>
              <a:rPr sz="2400" b="1" spc="-10" dirty="0">
                <a:solidFill>
                  <a:srgbClr val="FCF676"/>
                </a:solidFill>
                <a:latin typeface="Arial"/>
                <a:cs typeface="Arial"/>
              </a:rPr>
              <a:t>D</a:t>
            </a:r>
            <a:r>
              <a:rPr sz="2400" b="1" spc="35" dirty="0">
                <a:solidFill>
                  <a:srgbClr val="FCF676"/>
                </a:solidFill>
                <a:latin typeface="Arial"/>
                <a:cs typeface="Arial"/>
              </a:rPr>
              <a:t>W</a:t>
            </a:r>
            <a:r>
              <a:rPr sz="2400" b="1" spc="-55" dirty="0">
                <a:solidFill>
                  <a:srgbClr val="FCF676"/>
                </a:solidFill>
                <a:latin typeface="Arial"/>
                <a:cs typeface="Arial"/>
              </a:rPr>
              <a:t>A</a:t>
            </a:r>
            <a:r>
              <a:rPr sz="2400" b="1" spc="-10" dirty="0">
                <a:solidFill>
                  <a:srgbClr val="FCF676"/>
                </a:solidFill>
                <a:latin typeface="Arial"/>
                <a:cs typeface="Arial"/>
              </a:rPr>
              <a:t>R</a:t>
            </a:r>
            <a:r>
              <a:rPr sz="2400" b="1" dirty="0">
                <a:solidFill>
                  <a:srgbClr val="FCF676"/>
                </a:solidFill>
                <a:latin typeface="Arial"/>
                <a:cs typeface="Arial"/>
              </a:rPr>
              <a:t>E</a:t>
            </a:r>
            <a:endParaRPr sz="2400">
              <a:latin typeface="Arial"/>
              <a:cs typeface="Arial"/>
            </a:endParaRPr>
          </a:p>
        </p:txBody>
      </p:sp>
    </p:spTree>
    <p:extLst>
      <p:ext uri="{BB962C8B-B14F-4D97-AF65-F5344CB8AC3E}">
        <p14:creationId xmlns:p14="http://schemas.microsoft.com/office/powerpoint/2010/main" val="336006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9626" y="282956"/>
            <a:ext cx="8851053" cy="695325"/>
          </a:xfrm>
          <a:prstGeom prst="rect">
            <a:avLst/>
          </a:prstGeom>
        </p:spPr>
        <p:txBody>
          <a:bodyPr vert="horz" wrap="square" lIns="0" tIns="11430" rIns="0" bIns="0" rtlCol="0">
            <a:spAutoFit/>
          </a:bodyPr>
          <a:lstStyle/>
          <a:p>
            <a:pPr marL="12700" algn="ctr">
              <a:lnSpc>
                <a:spcPct val="100000"/>
              </a:lnSpc>
              <a:spcBef>
                <a:spcPts val="90"/>
              </a:spcBef>
            </a:pPr>
            <a:r>
              <a:rPr sz="4400" b="0" spc="-5" dirty="0">
                <a:latin typeface="Arial MT"/>
                <a:cs typeface="Arial MT"/>
              </a:rPr>
              <a:t>COMPUTER</a:t>
            </a:r>
            <a:r>
              <a:rPr sz="4400" b="0" spc="-60" dirty="0">
                <a:latin typeface="Arial MT"/>
                <a:cs typeface="Arial MT"/>
              </a:rPr>
              <a:t> </a:t>
            </a:r>
            <a:r>
              <a:rPr sz="4400" b="0" spc="-5" dirty="0">
                <a:latin typeface="Arial MT"/>
                <a:cs typeface="Arial MT"/>
              </a:rPr>
              <a:t>HARDWARE</a:t>
            </a:r>
            <a:endParaRPr sz="4400" dirty="0">
              <a:latin typeface="Arial MT"/>
              <a:cs typeface="Arial MT"/>
            </a:endParaRPr>
          </a:p>
        </p:txBody>
      </p:sp>
      <p:grpSp>
        <p:nvGrpSpPr>
          <p:cNvPr id="3" name="object 3"/>
          <p:cNvGrpSpPr/>
          <p:nvPr/>
        </p:nvGrpSpPr>
        <p:grpSpPr>
          <a:xfrm>
            <a:off x="5988305" y="1671829"/>
            <a:ext cx="5905500" cy="4200525"/>
            <a:chOff x="4491228" y="1671828"/>
            <a:chExt cx="4429125" cy="4200525"/>
          </a:xfrm>
        </p:grpSpPr>
        <p:sp>
          <p:nvSpPr>
            <p:cNvPr id="4" name="object 4"/>
            <p:cNvSpPr/>
            <p:nvPr/>
          </p:nvSpPr>
          <p:spPr>
            <a:xfrm>
              <a:off x="4495799" y="1676399"/>
              <a:ext cx="4419600" cy="4191000"/>
            </a:xfrm>
            <a:custGeom>
              <a:avLst/>
              <a:gdLst/>
              <a:ahLst/>
              <a:cxnLst/>
              <a:rect l="l" t="t" r="r" b="b"/>
              <a:pathLst>
                <a:path w="4419600" h="4191000">
                  <a:moveTo>
                    <a:pt x="4419600" y="0"/>
                  </a:moveTo>
                  <a:lnTo>
                    <a:pt x="0" y="0"/>
                  </a:lnTo>
                  <a:lnTo>
                    <a:pt x="0" y="4191000"/>
                  </a:lnTo>
                  <a:lnTo>
                    <a:pt x="4419600" y="4191000"/>
                  </a:lnTo>
                  <a:lnTo>
                    <a:pt x="4419600" y="0"/>
                  </a:lnTo>
                  <a:close/>
                </a:path>
              </a:pathLst>
            </a:custGeom>
            <a:solidFill>
              <a:srgbClr val="BADFE2"/>
            </a:solidFill>
          </p:spPr>
          <p:txBody>
            <a:bodyPr wrap="square" lIns="0" tIns="0" rIns="0" bIns="0" rtlCol="0"/>
            <a:lstStyle/>
            <a:p>
              <a:endParaRPr/>
            </a:p>
          </p:txBody>
        </p:sp>
        <p:sp>
          <p:nvSpPr>
            <p:cNvPr id="5" name="object 5"/>
            <p:cNvSpPr/>
            <p:nvPr/>
          </p:nvSpPr>
          <p:spPr>
            <a:xfrm>
              <a:off x="4495799" y="1676399"/>
              <a:ext cx="4419600" cy="4191000"/>
            </a:xfrm>
            <a:custGeom>
              <a:avLst/>
              <a:gdLst/>
              <a:ahLst/>
              <a:cxnLst/>
              <a:rect l="l" t="t" r="r" b="b"/>
              <a:pathLst>
                <a:path w="4419600" h="4191000">
                  <a:moveTo>
                    <a:pt x="0" y="0"/>
                  </a:moveTo>
                  <a:lnTo>
                    <a:pt x="0" y="4191000"/>
                  </a:lnTo>
                  <a:lnTo>
                    <a:pt x="4419600" y="4191000"/>
                  </a:lnTo>
                  <a:lnTo>
                    <a:pt x="4419600" y="0"/>
                  </a:lnTo>
                  <a:lnTo>
                    <a:pt x="0" y="0"/>
                  </a:lnTo>
                  <a:close/>
                </a:path>
              </a:pathLst>
            </a:custGeom>
            <a:ln w="9142">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4648199" y="1904999"/>
              <a:ext cx="4114800" cy="3810000"/>
            </a:xfrm>
            <a:prstGeom prst="rect">
              <a:avLst/>
            </a:prstGeom>
          </p:spPr>
        </p:pic>
      </p:grpSp>
      <p:sp>
        <p:nvSpPr>
          <p:cNvPr id="7" name="object 7"/>
          <p:cNvSpPr txBox="1"/>
          <p:nvPr/>
        </p:nvSpPr>
        <p:spPr>
          <a:xfrm>
            <a:off x="1222588" y="1395476"/>
            <a:ext cx="3758353" cy="4829527"/>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00FF"/>
                </a:solidFill>
                <a:latin typeface="Arial"/>
                <a:cs typeface="Arial"/>
              </a:rPr>
              <a:t>A</a:t>
            </a:r>
            <a:r>
              <a:rPr sz="2400" b="1" spc="-50" dirty="0">
                <a:solidFill>
                  <a:srgbClr val="0000FF"/>
                </a:solidFill>
                <a:latin typeface="Arial"/>
                <a:cs typeface="Arial"/>
              </a:rPr>
              <a:t> </a:t>
            </a:r>
            <a:r>
              <a:rPr sz="2400" b="1" spc="-5" dirty="0">
                <a:solidFill>
                  <a:srgbClr val="0000FF"/>
                </a:solidFill>
                <a:latin typeface="Arial"/>
                <a:cs typeface="Arial"/>
              </a:rPr>
              <a:t>Microprocessor</a:t>
            </a:r>
            <a:endParaRPr sz="2400">
              <a:latin typeface="Arial"/>
              <a:cs typeface="Arial"/>
            </a:endParaRPr>
          </a:p>
          <a:p>
            <a:pPr>
              <a:lnSpc>
                <a:spcPct val="100000"/>
              </a:lnSpc>
              <a:spcBef>
                <a:spcPts val="35"/>
              </a:spcBef>
            </a:pPr>
            <a:endParaRPr sz="2450">
              <a:latin typeface="Arial"/>
              <a:cs typeface="Arial"/>
            </a:endParaRPr>
          </a:p>
          <a:p>
            <a:pPr marL="12700">
              <a:lnSpc>
                <a:spcPct val="100000"/>
              </a:lnSpc>
            </a:pPr>
            <a:r>
              <a:rPr sz="2400" b="1" dirty="0">
                <a:solidFill>
                  <a:srgbClr val="0000FF"/>
                </a:solidFill>
                <a:latin typeface="Arial"/>
                <a:cs typeface="Arial"/>
              </a:rPr>
              <a:t>A</a:t>
            </a:r>
            <a:r>
              <a:rPr sz="2400" b="1" spc="-70" dirty="0">
                <a:solidFill>
                  <a:srgbClr val="0000FF"/>
                </a:solidFill>
                <a:latin typeface="Arial"/>
                <a:cs typeface="Arial"/>
              </a:rPr>
              <a:t> </a:t>
            </a:r>
            <a:r>
              <a:rPr sz="2400" b="1" spc="-5" dirty="0">
                <a:solidFill>
                  <a:srgbClr val="0000FF"/>
                </a:solidFill>
                <a:latin typeface="Arial"/>
                <a:cs typeface="Arial"/>
              </a:rPr>
              <a:t>Large</a:t>
            </a:r>
            <a:r>
              <a:rPr sz="2400" b="1" spc="-35" dirty="0">
                <a:solidFill>
                  <a:srgbClr val="0000FF"/>
                </a:solidFill>
                <a:latin typeface="Arial"/>
                <a:cs typeface="Arial"/>
              </a:rPr>
              <a:t> </a:t>
            </a:r>
            <a:r>
              <a:rPr sz="2400" b="1" dirty="0">
                <a:solidFill>
                  <a:srgbClr val="0000FF"/>
                </a:solidFill>
                <a:latin typeface="Arial"/>
                <a:cs typeface="Arial"/>
              </a:rPr>
              <a:t>Memory</a:t>
            </a:r>
            <a:endParaRPr sz="2400">
              <a:latin typeface="Arial"/>
              <a:cs typeface="Arial"/>
            </a:endParaRPr>
          </a:p>
          <a:p>
            <a:pPr marL="12700">
              <a:lnSpc>
                <a:spcPts val="1900"/>
              </a:lnSpc>
              <a:spcBef>
                <a:spcPts val="60"/>
              </a:spcBef>
            </a:pPr>
            <a:r>
              <a:rPr sz="1600" b="1" spc="5" dirty="0">
                <a:solidFill>
                  <a:srgbClr val="0000FF"/>
                </a:solidFill>
                <a:latin typeface="Arial"/>
                <a:cs typeface="Arial"/>
              </a:rPr>
              <a:t>(Primary</a:t>
            </a:r>
            <a:r>
              <a:rPr sz="1600" b="1" spc="-95" dirty="0">
                <a:solidFill>
                  <a:srgbClr val="0000FF"/>
                </a:solidFill>
                <a:latin typeface="Arial"/>
                <a:cs typeface="Arial"/>
              </a:rPr>
              <a:t> </a:t>
            </a:r>
            <a:r>
              <a:rPr sz="1600" b="1" dirty="0">
                <a:solidFill>
                  <a:srgbClr val="0000FF"/>
                </a:solidFill>
                <a:latin typeface="Arial"/>
                <a:cs typeface="Arial"/>
              </a:rPr>
              <a:t>and</a:t>
            </a:r>
            <a:r>
              <a:rPr sz="1600" b="1" spc="-15" dirty="0">
                <a:solidFill>
                  <a:srgbClr val="0000FF"/>
                </a:solidFill>
                <a:latin typeface="Arial"/>
                <a:cs typeface="Arial"/>
              </a:rPr>
              <a:t> </a:t>
            </a:r>
            <a:r>
              <a:rPr sz="1600" b="1" spc="-10" dirty="0">
                <a:solidFill>
                  <a:srgbClr val="0000FF"/>
                </a:solidFill>
                <a:latin typeface="Arial"/>
                <a:cs typeface="Arial"/>
              </a:rPr>
              <a:t>Secondary)</a:t>
            </a:r>
            <a:endParaRPr sz="1600">
              <a:latin typeface="Arial"/>
              <a:cs typeface="Arial"/>
            </a:endParaRPr>
          </a:p>
          <a:p>
            <a:pPr marL="12700">
              <a:lnSpc>
                <a:spcPts val="1660"/>
              </a:lnSpc>
            </a:pPr>
            <a:r>
              <a:rPr sz="1400" b="1" spc="-5" dirty="0">
                <a:solidFill>
                  <a:srgbClr val="993300"/>
                </a:solidFill>
                <a:latin typeface="Arial"/>
                <a:cs typeface="Arial"/>
              </a:rPr>
              <a:t>(RAM,</a:t>
            </a:r>
            <a:r>
              <a:rPr sz="1400" b="1" spc="-25" dirty="0">
                <a:solidFill>
                  <a:srgbClr val="993300"/>
                </a:solidFill>
                <a:latin typeface="Arial"/>
                <a:cs typeface="Arial"/>
              </a:rPr>
              <a:t> </a:t>
            </a:r>
            <a:r>
              <a:rPr sz="1400" b="1" spc="-10" dirty="0">
                <a:solidFill>
                  <a:srgbClr val="993300"/>
                </a:solidFill>
                <a:latin typeface="Arial"/>
                <a:cs typeface="Arial"/>
              </a:rPr>
              <a:t>ROM</a:t>
            </a:r>
            <a:r>
              <a:rPr sz="1400" b="1" spc="-5" dirty="0">
                <a:solidFill>
                  <a:srgbClr val="993300"/>
                </a:solidFill>
                <a:latin typeface="Arial"/>
                <a:cs typeface="Arial"/>
              </a:rPr>
              <a:t> and</a:t>
            </a:r>
            <a:r>
              <a:rPr sz="1400" b="1" spc="-25" dirty="0">
                <a:solidFill>
                  <a:srgbClr val="993300"/>
                </a:solidFill>
                <a:latin typeface="Arial"/>
                <a:cs typeface="Arial"/>
              </a:rPr>
              <a:t> </a:t>
            </a:r>
            <a:r>
              <a:rPr sz="1400" b="1" spc="-10" dirty="0">
                <a:solidFill>
                  <a:srgbClr val="993300"/>
                </a:solidFill>
                <a:latin typeface="Arial"/>
                <a:cs typeface="Arial"/>
              </a:rPr>
              <a:t>caches)</a:t>
            </a:r>
            <a:endParaRPr sz="1400">
              <a:latin typeface="Arial"/>
              <a:cs typeface="Arial"/>
            </a:endParaRPr>
          </a:p>
          <a:p>
            <a:pPr>
              <a:lnSpc>
                <a:spcPct val="100000"/>
              </a:lnSpc>
              <a:spcBef>
                <a:spcPts val="50"/>
              </a:spcBef>
            </a:pPr>
            <a:endParaRPr sz="1400">
              <a:latin typeface="Arial"/>
              <a:cs typeface="Arial"/>
            </a:endParaRPr>
          </a:p>
          <a:p>
            <a:pPr marL="12700">
              <a:lnSpc>
                <a:spcPct val="100000"/>
              </a:lnSpc>
            </a:pPr>
            <a:r>
              <a:rPr sz="2400" b="1" spc="-5" dirty="0">
                <a:solidFill>
                  <a:srgbClr val="0000FF"/>
                </a:solidFill>
                <a:latin typeface="Arial"/>
                <a:cs typeface="Arial"/>
              </a:rPr>
              <a:t>Input</a:t>
            </a:r>
            <a:r>
              <a:rPr sz="2400" b="1" spc="-50" dirty="0">
                <a:solidFill>
                  <a:srgbClr val="0000FF"/>
                </a:solidFill>
                <a:latin typeface="Arial"/>
                <a:cs typeface="Arial"/>
              </a:rPr>
              <a:t> </a:t>
            </a:r>
            <a:r>
              <a:rPr sz="2400" b="1" spc="-5" dirty="0">
                <a:solidFill>
                  <a:srgbClr val="0000FF"/>
                </a:solidFill>
                <a:latin typeface="Arial"/>
                <a:cs typeface="Arial"/>
              </a:rPr>
              <a:t>Units</a:t>
            </a:r>
            <a:endParaRPr sz="2400">
              <a:latin typeface="Arial"/>
              <a:cs typeface="Arial"/>
            </a:endParaRPr>
          </a:p>
          <a:p>
            <a:pPr marL="12700">
              <a:lnSpc>
                <a:spcPct val="100000"/>
              </a:lnSpc>
              <a:spcBef>
                <a:spcPts val="20"/>
              </a:spcBef>
            </a:pPr>
            <a:r>
              <a:rPr sz="1400" b="1" spc="-10" dirty="0">
                <a:solidFill>
                  <a:srgbClr val="993300"/>
                </a:solidFill>
                <a:latin typeface="Arial"/>
                <a:cs typeface="Arial"/>
              </a:rPr>
              <a:t>(Keyboard,</a:t>
            </a:r>
            <a:r>
              <a:rPr sz="1400" b="1" spc="-20" dirty="0">
                <a:solidFill>
                  <a:srgbClr val="993300"/>
                </a:solidFill>
                <a:latin typeface="Arial"/>
                <a:cs typeface="Arial"/>
              </a:rPr>
              <a:t> </a:t>
            </a:r>
            <a:r>
              <a:rPr sz="1400" b="1" spc="-5" dirty="0">
                <a:solidFill>
                  <a:srgbClr val="993300"/>
                </a:solidFill>
                <a:latin typeface="Arial"/>
                <a:cs typeface="Arial"/>
              </a:rPr>
              <a:t>Mouse,</a:t>
            </a:r>
            <a:r>
              <a:rPr sz="1400" b="1" spc="-15" dirty="0">
                <a:solidFill>
                  <a:srgbClr val="993300"/>
                </a:solidFill>
                <a:latin typeface="Arial"/>
                <a:cs typeface="Arial"/>
              </a:rPr>
              <a:t> </a:t>
            </a:r>
            <a:r>
              <a:rPr sz="1400" b="1" spc="-5" dirty="0">
                <a:solidFill>
                  <a:srgbClr val="993300"/>
                </a:solidFill>
                <a:latin typeface="Arial"/>
                <a:cs typeface="Arial"/>
              </a:rPr>
              <a:t>Scanner,</a:t>
            </a:r>
            <a:r>
              <a:rPr sz="1400" b="1" spc="-15" dirty="0">
                <a:solidFill>
                  <a:srgbClr val="993300"/>
                </a:solidFill>
                <a:latin typeface="Arial"/>
                <a:cs typeface="Arial"/>
              </a:rPr>
              <a:t> </a:t>
            </a:r>
            <a:r>
              <a:rPr sz="1400" b="1" spc="-10" dirty="0">
                <a:solidFill>
                  <a:srgbClr val="993300"/>
                </a:solidFill>
                <a:latin typeface="Arial"/>
                <a:cs typeface="Arial"/>
              </a:rPr>
              <a:t>etc.)</a:t>
            </a:r>
            <a:endParaRPr sz="1400">
              <a:latin typeface="Arial"/>
              <a:cs typeface="Arial"/>
            </a:endParaRPr>
          </a:p>
          <a:p>
            <a:pPr>
              <a:lnSpc>
                <a:spcPct val="100000"/>
              </a:lnSpc>
              <a:spcBef>
                <a:spcPts val="30"/>
              </a:spcBef>
            </a:pPr>
            <a:endParaRPr sz="1400">
              <a:latin typeface="Arial"/>
              <a:cs typeface="Arial"/>
            </a:endParaRPr>
          </a:p>
          <a:p>
            <a:pPr marL="12700">
              <a:lnSpc>
                <a:spcPct val="100000"/>
              </a:lnSpc>
            </a:pPr>
            <a:r>
              <a:rPr sz="2400" b="1" spc="-5" dirty="0">
                <a:solidFill>
                  <a:srgbClr val="0000FF"/>
                </a:solidFill>
                <a:latin typeface="Arial"/>
                <a:cs typeface="Arial"/>
              </a:rPr>
              <a:t>Output</a:t>
            </a:r>
            <a:r>
              <a:rPr sz="2400" b="1" spc="-100" dirty="0">
                <a:solidFill>
                  <a:srgbClr val="0000FF"/>
                </a:solidFill>
                <a:latin typeface="Arial"/>
                <a:cs typeface="Arial"/>
              </a:rPr>
              <a:t> </a:t>
            </a:r>
            <a:r>
              <a:rPr sz="2400" b="1" spc="-5" dirty="0">
                <a:solidFill>
                  <a:srgbClr val="0000FF"/>
                </a:solidFill>
                <a:latin typeface="Arial"/>
                <a:cs typeface="Arial"/>
              </a:rPr>
              <a:t>Units</a:t>
            </a:r>
            <a:endParaRPr sz="2400">
              <a:latin typeface="Arial"/>
              <a:cs typeface="Arial"/>
            </a:endParaRPr>
          </a:p>
          <a:p>
            <a:pPr marL="12700">
              <a:lnSpc>
                <a:spcPct val="100000"/>
              </a:lnSpc>
              <a:spcBef>
                <a:spcPts val="15"/>
              </a:spcBef>
            </a:pPr>
            <a:r>
              <a:rPr sz="1400" b="1" spc="-10" dirty="0">
                <a:solidFill>
                  <a:srgbClr val="993300"/>
                </a:solidFill>
                <a:latin typeface="Arial"/>
                <a:cs typeface="Arial"/>
              </a:rPr>
              <a:t>(Monitor,</a:t>
            </a:r>
            <a:r>
              <a:rPr sz="1400" b="1" spc="5" dirty="0">
                <a:solidFill>
                  <a:srgbClr val="993300"/>
                </a:solidFill>
                <a:latin typeface="Arial"/>
                <a:cs typeface="Arial"/>
              </a:rPr>
              <a:t> </a:t>
            </a:r>
            <a:r>
              <a:rPr sz="1400" b="1" spc="-10" dirty="0">
                <a:solidFill>
                  <a:srgbClr val="993300"/>
                </a:solidFill>
                <a:latin typeface="Arial"/>
                <a:cs typeface="Arial"/>
              </a:rPr>
              <a:t>printer,</a:t>
            </a:r>
            <a:r>
              <a:rPr sz="1400" b="1" spc="5" dirty="0">
                <a:solidFill>
                  <a:srgbClr val="993300"/>
                </a:solidFill>
                <a:latin typeface="Arial"/>
                <a:cs typeface="Arial"/>
              </a:rPr>
              <a:t> </a:t>
            </a:r>
            <a:r>
              <a:rPr sz="1400" b="1" spc="-10" dirty="0">
                <a:solidFill>
                  <a:srgbClr val="993300"/>
                </a:solidFill>
                <a:latin typeface="Arial"/>
                <a:cs typeface="Arial"/>
              </a:rPr>
              <a:t>etc.)</a:t>
            </a:r>
            <a:endParaRPr sz="1400">
              <a:latin typeface="Arial"/>
              <a:cs typeface="Arial"/>
            </a:endParaRPr>
          </a:p>
          <a:p>
            <a:pPr>
              <a:lnSpc>
                <a:spcPct val="100000"/>
              </a:lnSpc>
              <a:spcBef>
                <a:spcPts val="55"/>
              </a:spcBef>
            </a:pPr>
            <a:endParaRPr sz="1400">
              <a:latin typeface="Arial"/>
              <a:cs typeface="Arial"/>
            </a:endParaRPr>
          </a:p>
          <a:p>
            <a:pPr marL="12700">
              <a:lnSpc>
                <a:spcPct val="100000"/>
              </a:lnSpc>
            </a:pPr>
            <a:r>
              <a:rPr sz="2400" b="1" spc="-5" dirty="0">
                <a:solidFill>
                  <a:srgbClr val="0000FF"/>
                </a:solidFill>
                <a:latin typeface="Arial"/>
                <a:cs typeface="Arial"/>
              </a:rPr>
              <a:t>Networking</a:t>
            </a:r>
            <a:r>
              <a:rPr sz="2400" b="1" spc="-35" dirty="0">
                <a:solidFill>
                  <a:srgbClr val="0000FF"/>
                </a:solidFill>
                <a:latin typeface="Arial"/>
                <a:cs typeface="Arial"/>
              </a:rPr>
              <a:t> </a:t>
            </a:r>
            <a:r>
              <a:rPr sz="2400" b="1" spc="-5" dirty="0">
                <a:solidFill>
                  <a:srgbClr val="0000FF"/>
                </a:solidFill>
                <a:latin typeface="Arial"/>
                <a:cs typeface="Arial"/>
              </a:rPr>
              <a:t>Units</a:t>
            </a:r>
            <a:endParaRPr sz="2400">
              <a:latin typeface="Arial"/>
              <a:cs typeface="Arial"/>
            </a:endParaRPr>
          </a:p>
          <a:p>
            <a:pPr marL="12700">
              <a:lnSpc>
                <a:spcPct val="100000"/>
              </a:lnSpc>
              <a:spcBef>
                <a:spcPts val="15"/>
              </a:spcBef>
            </a:pPr>
            <a:r>
              <a:rPr sz="1400" b="1" spc="-10" dirty="0">
                <a:solidFill>
                  <a:srgbClr val="993300"/>
                </a:solidFill>
                <a:latin typeface="Arial"/>
                <a:cs typeface="Arial"/>
              </a:rPr>
              <a:t>(Ethernet</a:t>
            </a:r>
            <a:r>
              <a:rPr sz="1400" b="1" spc="5" dirty="0">
                <a:solidFill>
                  <a:srgbClr val="993300"/>
                </a:solidFill>
                <a:latin typeface="Arial"/>
                <a:cs typeface="Arial"/>
              </a:rPr>
              <a:t> </a:t>
            </a:r>
            <a:r>
              <a:rPr sz="1400" b="1" spc="-10" dirty="0">
                <a:solidFill>
                  <a:srgbClr val="993300"/>
                </a:solidFill>
                <a:latin typeface="Arial"/>
                <a:cs typeface="Arial"/>
              </a:rPr>
              <a:t>Card,</a:t>
            </a:r>
            <a:r>
              <a:rPr sz="1400" b="1" spc="10" dirty="0">
                <a:solidFill>
                  <a:srgbClr val="993300"/>
                </a:solidFill>
                <a:latin typeface="Arial"/>
                <a:cs typeface="Arial"/>
              </a:rPr>
              <a:t> </a:t>
            </a:r>
            <a:r>
              <a:rPr sz="1400" b="1" spc="-5" dirty="0">
                <a:solidFill>
                  <a:srgbClr val="993300"/>
                </a:solidFill>
                <a:latin typeface="Arial"/>
                <a:cs typeface="Arial"/>
              </a:rPr>
              <a:t>Drivers,</a:t>
            </a:r>
            <a:r>
              <a:rPr sz="1400" b="1" spc="-15" dirty="0">
                <a:solidFill>
                  <a:srgbClr val="993300"/>
                </a:solidFill>
                <a:latin typeface="Arial"/>
                <a:cs typeface="Arial"/>
              </a:rPr>
              <a:t> </a:t>
            </a:r>
            <a:r>
              <a:rPr sz="1400" b="1" spc="-10" dirty="0">
                <a:solidFill>
                  <a:srgbClr val="993300"/>
                </a:solidFill>
                <a:latin typeface="Arial"/>
                <a:cs typeface="Arial"/>
              </a:rPr>
              <a:t>etc.)</a:t>
            </a:r>
            <a:endParaRPr sz="1400">
              <a:latin typeface="Arial"/>
              <a:cs typeface="Arial"/>
            </a:endParaRPr>
          </a:p>
          <a:p>
            <a:pPr>
              <a:lnSpc>
                <a:spcPct val="100000"/>
              </a:lnSpc>
              <a:spcBef>
                <a:spcPts val="30"/>
              </a:spcBef>
            </a:pPr>
            <a:endParaRPr sz="1400">
              <a:latin typeface="Arial"/>
              <a:cs typeface="Arial"/>
            </a:endParaRPr>
          </a:p>
          <a:p>
            <a:pPr marL="12700">
              <a:lnSpc>
                <a:spcPct val="100000"/>
              </a:lnSpc>
            </a:pPr>
            <a:r>
              <a:rPr sz="2400" b="1" dirty="0">
                <a:solidFill>
                  <a:srgbClr val="0000FF"/>
                </a:solidFill>
                <a:latin typeface="Arial"/>
                <a:cs typeface="Arial"/>
              </a:rPr>
              <a:t>I/O</a:t>
            </a:r>
            <a:r>
              <a:rPr sz="2400" b="1" spc="-65" dirty="0">
                <a:solidFill>
                  <a:srgbClr val="0000FF"/>
                </a:solidFill>
                <a:latin typeface="Arial"/>
                <a:cs typeface="Arial"/>
              </a:rPr>
              <a:t> </a:t>
            </a:r>
            <a:r>
              <a:rPr sz="2400" b="1" spc="-5" dirty="0">
                <a:solidFill>
                  <a:srgbClr val="0000FF"/>
                </a:solidFill>
                <a:latin typeface="Arial"/>
                <a:cs typeface="Arial"/>
              </a:rPr>
              <a:t>Units</a:t>
            </a:r>
            <a:endParaRPr sz="2400">
              <a:latin typeface="Arial"/>
              <a:cs typeface="Arial"/>
            </a:endParaRPr>
          </a:p>
          <a:p>
            <a:pPr marL="12700">
              <a:lnSpc>
                <a:spcPct val="100000"/>
              </a:lnSpc>
              <a:spcBef>
                <a:spcPts val="15"/>
              </a:spcBef>
            </a:pPr>
            <a:r>
              <a:rPr sz="1400" b="1" spc="-10" dirty="0">
                <a:solidFill>
                  <a:srgbClr val="993300"/>
                </a:solidFill>
                <a:latin typeface="Arial"/>
                <a:cs typeface="Arial"/>
              </a:rPr>
              <a:t>(Modem,</a:t>
            </a:r>
            <a:r>
              <a:rPr sz="1400" b="1" spc="5" dirty="0">
                <a:solidFill>
                  <a:srgbClr val="993300"/>
                </a:solidFill>
                <a:latin typeface="Arial"/>
                <a:cs typeface="Arial"/>
              </a:rPr>
              <a:t> </a:t>
            </a:r>
            <a:r>
              <a:rPr sz="1400" b="1" spc="-15" dirty="0">
                <a:solidFill>
                  <a:srgbClr val="993300"/>
                </a:solidFill>
                <a:latin typeface="Arial"/>
                <a:cs typeface="Arial"/>
              </a:rPr>
              <a:t>Fax</a:t>
            </a:r>
            <a:r>
              <a:rPr sz="1400" b="1" spc="5" dirty="0">
                <a:solidFill>
                  <a:srgbClr val="993300"/>
                </a:solidFill>
                <a:latin typeface="Arial"/>
                <a:cs typeface="Arial"/>
              </a:rPr>
              <a:t> </a:t>
            </a:r>
            <a:r>
              <a:rPr sz="1400" b="1" spc="-15" dirty="0">
                <a:solidFill>
                  <a:srgbClr val="993300"/>
                </a:solidFill>
                <a:latin typeface="Arial"/>
                <a:cs typeface="Arial"/>
              </a:rPr>
              <a:t>cum</a:t>
            </a:r>
            <a:r>
              <a:rPr sz="1400" b="1" spc="-5" dirty="0">
                <a:solidFill>
                  <a:srgbClr val="993300"/>
                </a:solidFill>
                <a:latin typeface="Arial"/>
                <a:cs typeface="Arial"/>
              </a:rPr>
              <a:t> Modem,</a:t>
            </a:r>
            <a:r>
              <a:rPr sz="1400" b="1" spc="10" dirty="0">
                <a:solidFill>
                  <a:srgbClr val="993300"/>
                </a:solidFill>
                <a:latin typeface="Arial"/>
                <a:cs typeface="Arial"/>
              </a:rPr>
              <a:t> </a:t>
            </a:r>
            <a:r>
              <a:rPr sz="1400" b="1" spc="-10" dirty="0">
                <a:solidFill>
                  <a:srgbClr val="993300"/>
                </a:solidFill>
                <a:latin typeface="Arial"/>
                <a:cs typeface="Arial"/>
              </a:rPr>
              <a:t>etc.)</a:t>
            </a:r>
            <a:endParaRPr sz="1400">
              <a:latin typeface="Arial"/>
              <a:cs typeface="Arial"/>
            </a:endParaRPr>
          </a:p>
        </p:txBody>
      </p:sp>
      <p:sp>
        <p:nvSpPr>
          <p:cNvPr id="8" name="object 8"/>
          <p:cNvSpPr txBox="1">
            <a:spLocks noGrp="1"/>
          </p:cNvSpPr>
          <p:nvPr>
            <p:ph type="sldNum" sz="quarter" idx="4294967295"/>
          </p:nvPr>
        </p:nvSpPr>
        <p:spPr>
          <a:xfrm>
            <a:off x="11149585" y="6289021"/>
            <a:ext cx="363220" cy="205184"/>
          </a:xfrm>
          <a:prstGeom prst="rect">
            <a:avLst/>
          </a:prstGeom>
        </p:spPr>
        <p:txBody>
          <a:bodyPr vert="horz" wrap="square" lIns="0" tIns="0" rIns="0" bIns="0" rtlCol="0">
            <a:spAutoFit/>
          </a:bodyPr>
          <a:lstStyle/>
          <a:p>
            <a:pPr marL="38100">
              <a:lnSpc>
                <a:spcPts val="1639"/>
              </a:lnSpc>
            </a:pPr>
            <a:fld id="{81D60167-4931-47E6-BA6A-407CBD079E47}" type="slidenum">
              <a:rPr spc="-5" dirty="0"/>
              <a:t>13</a:t>
            </a:fld>
            <a:endParaRPr spc="-5" dirty="0"/>
          </a:p>
        </p:txBody>
      </p:sp>
    </p:spTree>
    <p:extLst>
      <p:ext uri="{BB962C8B-B14F-4D97-AF65-F5344CB8AC3E}">
        <p14:creationId xmlns:p14="http://schemas.microsoft.com/office/powerpoint/2010/main" val="180800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4294967295"/>
          </p:nvPr>
        </p:nvSpPr>
        <p:spPr>
          <a:xfrm>
            <a:off x="11149585" y="6289021"/>
            <a:ext cx="363220" cy="205184"/>
          </a:xfrm>
          <a:prstGeom prst="rect">
            <a:avLst/>
          </a:prstGeom>
        </p:spPr>
        <p:txBody>
          <a:bodyPr vert="horz" wrap="square" lIns="0" tIns="0" rIns="0" bIns="0" rtlCol="0">
            <a:spAutoFit/>
          </a:bodyPr>
          <a:lstStyle/>
          <a:p>
            <a:pPr marL="38100">
              <a:lnSpc>
                <a:spcPts val="1639"/>
              </a:lnSpc>
            </a:pPr>
            <a:fld id="{81D60167-4931-47E6-BA6A-407CBD079E47}" type="slidenum">
              <a:rPr spc="-5" dirty="0"/>
              <a:t>14</a:t>
            </a:fld>
            <a:endParaRPr spc="-5" dirty="0"/>
          </a:p>
        </p:txBody>
      </p:sp>
      <p:sp>
        <p:nvSpPr>
          <p:cNvPr id="2" name="object 2"/>
          <p:cNvSpPr txBox="1">
            <a:spLocks noGrp="1"/>
          </p:cNvSpPr>
          <p:nvPr>
            <p:ph type="title"/>
          </p:nvPr>
        </p:nvSpPr>
        <p:spPr>
          <a:xfrm>
            <a:off x="869017" y="490510"/>
            <a:ext cx="10447867" cy="688650"/>
          </a:xfrm>
          <a:prstGeom prst="rect">
            <a:avLst/>
          </a:prstGeom>
        </p:spPr>
        <p:txBody>
          <a:bodyPr vert="horz" wrap="square" lIns="0" tIns="11430" rIns="0" bIns="0" rtlCol="0">
            <a:spAutoFit/>
          </a:bodyPr>
          <a:lstStyle/>
          <a:p>
            <a:pPr marL="12700">
              <a:lnSpc>
                <a:spcPct val="100000"/>
              </a:lnSpc>
              <a:spcBef>
                <a:spcPts val="90"/>
              </a:spcBef>
            </a:pPr>
            <a:r>
              <a:rPr spc="-5" dirty="0">
                <a:solidFill>
                  <a:srgbClr val="FF0000"/>
                </a:solidFill>
              </a:rPr>
              <a:t>COMPONENTS</a:t>
            </a:r>
            <a:r>
              <a:rPr dirty="0">
                <a:solidFill>
                  <a:srgbClr val="FF0000"/>
                </a:solidFill>
              </a:rPr>
              <a:t> </a:t>
            </a:r>
            <a:r>
              <a:rPr spc="-15" dirty="0">
                <a:solidFill>
                  <a:srgbClr val="FF0000"/>
                </a:solidFill>
              </a:rPr>
              <a:t>OF</a:t>
            </a:r>
            <a:r>
              <a:rPr spc="-30" dirty="0">
                <a:solidFill>
                  <a:srgbClr val="FF0000"/>
                </a:solidFill>
              </a:rPr>
              <a:t> </a:t>
            </a:r>
            <a:r>
              <a:rPr spc="-5" dirty="0">
                <a:solidFill>
                  <a:srgbClr val="FF0000"/>
                </a:solidFill>
              </a:rPr>
              <a:t>EMBEDDED SYSTEM</a:t>
            </a:r>
          </a:p>
        </p:txBody>
      </p:sp>
      <p:sp>
        <p:nvSpPr>
          <p:cNvPr id="3" name="object 3"/>
          <p:cNvSpPr txBox="1"/>
          <p:nvPr/>
        </p:nvSpPr>
        <p:spPr>
          <a:xfrm>
            <a:off x="714587" y="1541854"/>
            <a:ext cx="11071012" cy="3608295"/>
          </a:xfrm>
          <a:prstGeom prst="rect">
            <a:avLst/>
          </a:prstGeom>
        </p:spPr>
        <p:txBody>
          <a:bodyPr vert="horz" wrap="square" lIns="0" tIns="59055" rIns="0" bIns="0" rtlCol="0">
            <a:spAutoFit/>
          </a:bodyPr>
          <a:lstStyle/>
          <a:p>
            <a:pPr marL="356870" indent="-344805">
              <a:lnSpc>
                <a:spcPct val="100000"/>
              </a:lnSpc>
              <a:spcBef>
                <a:spcPts val="465"/>
              </a:spcBef>
              <a:buFont typeface="Arial MT"/>
              <a:buChar char="•"/>
              <a:tabLst>
                <a:tab pos="356870" algn="l"/>
                <a:tab pos="357505" algn="l"/>
              </a:tabLst>
            </a:pPr>
            <a:r>
              <a:rPr sz="2800" b="1" spc="5" dirty="0">
                <a:solidFill>
                  <a:srgbClr val="0000FF"/>
                </a:solidFill>
                <a:latin typeface="Arial"/>
                <a:cs typeface="Arial"/>
              </a:rPr>
              <a:t>It</a:t>
            </a:r>
            <a:r>
              <a:rPr sz="2800" b="1" spc="-10" dirty="0">
                <a:solidFill>
                  <a:srgbClr val="0000FF"/>
                </a:solidFill>
                <a:latin typeface="Arial"/>
                <a:cs typeface="Arial"/>
              </a:rPr>
              <a:t> </a:t>
            </a:r>
            <a:r>
              <a:rPr sz="2800" b="1" spc="-5" dirty="0">
                <a:solidFill>
                  <a:srgbClr val="0000FF"/>
                </a:solidFill>
                <a:latin typeface="Arial"/>
                <a:cs typeface="Arial"/>
              </a:rPr>
              <a:t>has Hardware</a:t>
            </a:r>
            <a:endParaRPr sz="2800" dirty="0">
              <a:latin typeface="Arial"/>
              <a:cs typeface="Arial"/>
            </a:endParaRPr>
          </a:p>
          <a:p>
            <a:pPr marL="356870" marR="431165">
              <a:lnSpc>
                <a:spcPts val="1939"/>
              </a:lnSpc>
              <a:spcBef>
                <a:spcPts val="480"/>
              </a:spcBef>
            </a:pPr>
            <a:r>
              <a:rPr sz="2000" b="1" dirty="0">
                <a:solidFill>
                  <a:srgbClr val="993300"/>
                </a:solidFill>
                <a:latin typeface="Arial"/>
                <a:cs typeface="Arial"/>
              </a:rPr>
              <a:t>Processor, </a:t>
            </a:r>
            <a:r>
              <a:rPr sz="2000" b="1" spc="-5" dirty="0">
                <a:solidFill>
                  <a:srgbClr val="993300"/>
                </a:solidFill>
                <a:latin typeface="Arial"/>
                <a:cs typeface="Arial"/>
              </a:rPr>
              <a:t>Timers, Interrupt </a:t>
            </a:r>
            <a:r>
              <a:rPr sz="2000" b="1" dirty="0">
                <a:solidFill>
                  <a:srgbClr val="993300"/>
                </a:solidFill>
                <a:latin typeface="Arial"/>
                <a:cs typeface="Arial"/>
              </a:rPr>
              <a:t>controller, I/O </a:t>
            </a:r>
            <a:r>
              <a:rPr sz="2000" b="1" spc="-5" dirty="0">
                <a:solidFill>
                  <a:srgbClr val="993300"/>
                </a:solidFill>
                <a:latin typeface="Arial"/>
                <a:cs typeface="Arial"/>
              </a:rPr>
              <a:t>Devices, Memories, Ports, </a:t>
            </a:r>
            <a:r>
              <a:rPr sz="2000" b="1" spc="-490" dirty="0">
                <a:solidFill>
                  <a:srgbClr val="993300"/>
                </a:solidFill>
                <a:latin typeface="Arial"/>
                <a:cs typeface="Arial"/>
              </a:rPr>
              <a:t> </a:t>
            </a:r>
            <a:r>
              <a:rPr sz="2000" b="1" dirty="0">
                <a:solidFill>
                  <a:srgbClr val="993300"/>
                </a:solidFill>
                <a:latin typeface="Arial"/>
                <a:cs typeface="Arial"/>
              </a:rPr>
              <a:t>etc.</a:t>
            </a:r>
            <a:endParaRPr sz="2000" dirty="0">
              <a:latin typeface="Arial"/>
              <a:cs typeface="Arial"/>
            </a:endParaRPr>
          </a:p>
          <a:p>
            <a:pPr>
              <a:lnSpc>
                <a:spcPct val="100000"/>
              </a:lnSpc>
              <a:spcBef>
                <a:spcPts val="20"/>
              </a:spcBef>
            </a:pPr>
            <a:endParaRPr sz="2350" dirty="0">
              <a:latin typeface="Arial"/>
              <a:cs typeface="Arial"/>
            </a:endParaRPr>
          </a:p>
          <a:p>
            <a:pPr marL="356870" indent="-344805">
              <a:lnSpc>
                <a:spcPct val="100000"/>
              </a:lnSpc>
              <a:buFont typeface="Arial MT"/>
              <a:buChar char="•"/>
              <a:tabLst>
                <a:tab pos="356870" algn="l"/>
                <a:tab pos="357505" algn="l"/>
              </a:tabLst>
            </a:pPr>
            <a:r>
              <a:rPr sz="2800" b="1" spc="5" dirty="0">
                <a:solidFill>
                  <a:srgbClr val="0000FF"/>
                </a:solidFill>
                <a:latin typeface="Arial"/>
                <a:cs typeface="Arial"/>
              </a:rPr>
              <a:t>It</a:t>
            </a:r>
            <a:r>
              <a:rPr sz="2800" b="1" dirty="0">
                <a:solidFill>
                  <a:srgbClr val="0000FF"/>
                </a:solidFill>
                <a:latin typeface="Arial"/>
                <a:cs typeface="Arial"/>
              </a:rPr>
              <a:t> </a:t>
            </a:r>
            <a:r>
              <a:rPr sz="2800" b="1" spc="-5" dirty="0">
                <a:solidFill>
                  <a:srgbClr val="0000FF"/>
                </a:solidFill>
                <a:latin typeface="Arial"/>
                <a:cs typeface="Arial"/>
              </a:rPr>
              <a:t>has</a:t>
            </a:r>
            <a:r>
              <a:rPr sz="2800" b="1" spc="-15" dirty="0">
                <a:solidFill>
                  <a:srgbClr val="0000FF"/>
                </a:solidFill>
                <a:latin typeface="Arial"/>
                <a:cs typeface="Arial"/>
              </a:rPr>
              <a:t> </a:t>
            </a:r>
            <a:r>
              <a:rPr sz="2800" b="1" dirty="0">
                <a:solidFill>
                  <a:srgbClr val="0000FF"/>
                </a:solidFill>
                <a:latin typeface="Arial"/>
                <a:cs typeface="Arial"/>
              </a:rPr>
              <a:t>main</a:t>
            </a:r>
            <a:r>
              <a:rPr sz="2800" b="1" spc="-5" dirty="0">
                <a:solidFill>
                  <a:srgbClr val="0000FF"/>
                </a:solidFill>
                <a:latin typeface="Arial"/>
                <a:cs typeface="Arial"/>
              </a:rPr>
              <a:t> Application </a:t>
            </a:r>
            <a:r>
              <a:rPr sz="2800" b="1" dirty="0">
                <a:solidFill>
                  <a:srgbClr val="0000FF"/>
                </a:solidFill>
                <a:latin typeface="Arial"/>
                <a:cs typeface="Arial"/>
              </a:rPr>
              <a:t>Software</a:t>
            </a:r>
            <a:endParaRPr sz="2800" dirty="0">
              <a:latin typeface="Arial"/>
              <a:cs typeface="Arial"/>
            </a:endParaRPr>
          </a:p>
          <a:p>
            <a:pPr marL="356870">
              <a:lnSpc>
                <a:spcPct val="100000"/>
              </a:lnSpc>
              <a:spcBef>
                <a:spcPts val="204"/>
              </a:spcBef>
            </a:pPr>
            <a:r>
              <a:rPr sz="2000" b="1" dirty="0">
                <a:solidFill>
                  <a:srgbClr val="993300"/>
                </a:solidFill>
                <a:latin typeface="Arial"/>
                <a:cs typeface="Arial"/>
              </a:rPr>
              <a:t>Which</a:t>
            </a:r>
            <a:r>
              <a:rPr sz="2000" b="1" spc="5" dirty="0">
                <a:solidFill>
                  <a:srgbClr val="993300"/>
                </a:solidFill>
                <a:latin typeface="Arial"/>
                <a:cs typeface="Arial"/>
              </a:rPr>
              <a:t> </a:t>
            </a:r>
            <a:r>
              <a:rPr sz="2000" b="1" dirty="0">
                <a:solidFill>
                  <a:srgbClr val="993300"/>
                </a:solidFill>
                <a:latin typeface="Arial"/>
                <a:cs typeface="Arial"/>
              </a:rPr>
              <a:t>may</a:t>
            </a:r>
            <a:r>
              <a:rPr sz="2000" b="1" spc="-65" dirty="0">
                <a:solidFill>
                  <a:srgbClr val="993300"/>
                </a:solidFill>
                <a:latin typeface="Arial"/>
                <a:cs typeface="Arial"/>
              </a:rPr>
              <a:t> </a:t>
            </a:r>
            <a:r>
              <a:rPr sz="2000" b="1" spc="-5" dirty="0">
                <a:solidFill>
                  <a:srgbClr val="993300"/>
                </a:solidFill>
                <a:latin typeface="Arial"/>
                <a:cs typeface="Arial"/>
              </a:rPr>
              <a:t>perform</a:t>
            </a:r>
            <a:r>
              <a:rPr sz="2000" b="1" spc="5" dirty="0">
                <a:solidFill>
                  <a:srgbClr val="993300"/>
                </a:solidFill>
                <a:latin typeface="Arial"/>
                <a:cs typeface="Arial"/>
              </a:rPr>
              <a:t> </a:t>
            </a:r>
            <a:r>
              <a:rPr sz="2000" b="1" dirty="0">
                <a:solidFill>
                  <a:srgbClr val="993300"/>
                </a:solidFill>
                <a:latin typeface="Arial"/>
                <a:cs typeface="Arial"/>
              </a:rPr>
              <a:t>concurrently</a:t>
            </a:r>
            <a:r>
              <a:rPr sz="2000" b="1" spc="-65" dirty="0">
                <a:solidFill>
                  <a:srgbClr val="993300"/>
                </a:solidFill>
                <a:latin typeface="Arial"/>
                <a:cs typeface="Arial"/>
              </a:rPr>
              <a:t> </a:t>
            </a:r>
            <a:r>
              <a:rPr sz="2000" b="1" dirty="0">
                <a:solidFill>
                  <a:srgbClr val="993300"/>
                </a:solidFill>
                <a:latin typeface="Arial"/>
                <a:cs typeface="Arial"/>
              </a:rPr>
              <a:t>the</a:t>
            </a:r>
            <a:r>
              <a:rPr sz="2000" b="1" spc="5" dirty="0">
                <a:solidFill>
                  <a:srgbClr val="993300"/>
                </a:solidFill>
                <a:latin typeface="Arial"/>
                <a:cs typeface="Arial"/>
              </a:rPr>
              <a:t> </a:t>
            </a:r>
            <a:r>
              <a:rPr sz="2000" b="1" dirty="0">
                <a:solidFill>
                  <a:srgbClr val="993300"/>
                </a:solidFill>
                <a:latin typeface="Arial"/>
                <a:cs typeface="Arial"/>
              </a:rPr>
              <a:t>series</a:t>
            </a:r>
            <a:r>
              <a:rPr sz="2000" b="1" spc="5" dirty="0">
                <a:solidFill>
                  <a:srgbClr val="993300"/>
                </a:solidFill>
                <a:latin typeface="Arial"/>
                <a:cs typeface="Arial"/>
              </a:rPr>
              <a:t> </a:t>
            </a:r>
            <a:r>
              <a:rPr sz="2000" b="1" dirty="0">
                <a:solidFill>
                  <a:srgbClr val="993300"/>
                </a:solidFill>
                <a:latin typeface="Arial"/>
                <a:cs typeface="Arial"/>
              </a:rPr>
              <a:t>of</a:t>
            </a:r>
            <a:r>
              <a:rPr sz="2000" b="1" spc="-25" dirty="0">
                <a:solidFill>
                  <a:srgbClr val="993300"/>
                </a:solidFill>
                <a:latin typeface="Arial"/>
                <a:cs typeface="Arial"/>
              </a:rPr>
              <a:t> </a:t>
            </a:r>
            <a:r>
              <a:rPr sz="2000" b="1" spc="-5" dirty="0">
                <a:solidFill>
                  <a:srgbClr val="993300"/>
                </a:solidFill>
                <a:latin typeface="Arial"/>
                <a:cs typeface="Arial"/>
              </a:rPr>
              <a:t>tasks</a:t>
            </a:r>
            <a:r>
              <a:rPr sz="2000" b="1" spc="5" dirty="0">
                <a:solidFill>
                  <a:srgbClr val="993300"/>
                </a:solidFill>
                <a:latin typeface="Arial"/>
                <a:cs typeface="Arial"/>
              </a:rPr>
              <a:t> </a:t>
            </a:r>
            <a:r>
              <a:rPr sz="2000" b="1" dirty="0">
                <a:solidFill>
                  <a:srgbClr val="993300"/>
                </a:solidFill>
                <a:latin typeface="Arial"/>
                <a:cs typeface="Arial"/>
              </a:rPr>
              <a:t>or</a:t>
            </a:r>
            <a:r>
              <a:rPr sz="2000" b="1" spc="-25" dirty="0">
                <a:solidFill>
                  <a:srgbClr val="993300"/>
                </a:solidFill>
                <a:latin typeface="Arial"/>
                <a:cs typeface="Arial"/>
              </a:rPr>
              <a:t> </a:t>
            </a:r>
            <a:r>
              <a:rPr sz="2000" b="1" dirty="0">
                <a:solidFill>
                  <a:srgbClr val="993300"/>
                </a:solidFill>
                <a:latin typeface="Arial"/>
                <a:cs typeface="Arial"/>
              </a:rPr>
              <a:t>multiple</a:t>
            </a:r>
            <a:r>
              <a:rPr sz="2000" b="1" spc="-15" dirty="0">
                <a:solidFill>
                  <a:srgbClr val="993300"/>
                </a:solidFill>
                <a:latin typeface="Arial"/>
                <a:cs typeface="Arial"/>
              </a:rPr>
              <a:t> </a:t>
            </a:r>
            <a:r>
              <a:rPr sz="2000" b="1" spc="5" dirty="0">
                <a:solidFill>
                  <a:srgbClr val="993300"/>
                </a:solidFill>
                <a:latin typeface="Arial"/>
                <a:cs typeface="Arial"/>
              </a:rPr>
              <a:t>tasks.</a:t>
            </a:r>
            <a:endParaRPr sz="2000" dirty="0">
              <a:latin typeface="Arial"/>
              <a:cs typeface="Arial"/>
            </a:endParaRPr>
          </a:p>
          <a:p>
            <a:pPr>
              <a:lnSpc>
                <a:spcPct val="100000"/>
              </a:lnSpc>
              <a:spcBef>
                <a:spcPts val="40"/>
              </a:spcBef>
            </a:pPr>
            <a:endParaRPr sz="2350" dirty="0">
              <a:latin typeface="Arial"/>
              <a:cs typeface="Arial"/>
            </a:endParaRPr>
          </a:p>
          <a:p>
            <a:pPr marL="356870" indent="-344805">
              <a:lnSpc>
                <a:spcPct val="100000"/>
              </a:lnSpc>
              <a:spcBef>
                <a:spcPts val="5"/>
              </a:spcBef>
              <a:buFont typeface="Arial MT"/>
              <a:buChar char="•"/>
              <a:tabLst>
                <a:tab pos="356870" algn="l"/>
                <a:tab pos="357505" algn="l"/>
              </a:tabLst>
            </a:pPr>
            <a:r>
              <a:rPr sz="2800" b="1" spc="5" dirty="0">
                <a:solidFill>
                  <a:srgbClr val="0000FF"/>
                </a:solidFill>
                <a:latin typeface="Arial"/>
                <a:cs typeface="Arial"/>
              </a:rPr>
              <a:t>It</a:t>
            </a:r>
            <a:r>
              <a:rPr sz="2800" b="1" spc="10" dirty="0">
                <a:solidFill>
                  <a:srgbClr val="0000FF"/>
                </a:solidFill>
                <a:latin typeface="Arial"/>
                <a:cs typeface="Arial"/>
              </a:rPr>
              <a:t> </a:t>
            </a:r>
            <a:r>
              <a:rPr sz="2800" b="1" spc="-5" dirty="0">
                <a:solidFill>
                  <a:srgbClr val="0000FF"/>
                </a:solidFill>
                <a:latin typeface="Arial"/>
                <a:cs typeface="Arial"/>
              </a:rPr>
              <a:t>has</a:t>
            </a:r>
            <a:r>
              <a:rPr sz="2800" b="1" spc="10" dirty="0">
                <a:solidFill>
                  <a:srgbClr val="0000FF"/>
                </a:solidFill>
                <a:latin typeface="Arial"/>
                <a:cs typeface="Arial"/>
              </a:rPr>
              <a:t> </a:t>
            </a:r>
            <a:r>
              <a:rPr sz="2800" b="1" spc="-10" dirty="0">
                <a:solidFill>
                  <a:srgbClr val="0000FF"/>
                </a:solidFill>
                <a:latin typeface="Arial"/>
                <a:cs typeface="Arial"/>
              </a:rPr>
              <a:t>Real</a:t>
            </a:r>
            <a:r>
              <a:rPr sz="2800" b="1" spc="30" dirty="0">
                <a:solidFill>
                  <a:srgbClr val="0000FF"/>
                </a:solidFill>
                <a:latin typeface="Arial"/>
                <a:cs typeface="Arial"/>
              </a:rPr>
              <a:t> </a:t>
            </a:r>
            <a:r>
              <a:rPr sz="2800" b="1" spc="-5" dirty="0">
                <a:solidFill>
                  <a:srgbClr val="0000FF"/>
                </a:solidFill>
                <a:latin typeface="Arial"/>
                <a:cs typeface="Arial"/>
              </a:rPr>
              <a:t>Time</a:t>
            </a:r>
            <a:r>
              <a:rPr sz="2800" b="1" spc="-15" dirty="0">
                <a:solidFill>
                  <a:srgbClr val="0000FF"/>
                </a:solidFill>
                <a:latin typeface="Arial"/>
                <a:cs typeface="Arial"/>
              </a:rPr>
              <a:t> </a:t>
            </a:r>
            <a:r>
              <a:rPr sz="2800" b="1" spc="-5" dirty="0">
                <a:solidFill>
                  <a:srgbClr val="0000FF"/>
                </a:solidFill>
                <a:latin typeface="Arial"/>
                <a:cs typeface="Arial"/>
              </a:rPr>
              <a:t>Operating</a:t>
            </a:r>
            <a:r>
              <a:rPr sz="2800" b="1" dirty="0">
                <a:solidFill>
                  <a:srgbClr val="0000FF"/>
                </a:solidFill>
                <a:latin typeface="Arial"/>
                <a:cs typeface="Arial"/>
              </a:rPr>
              <a:t> </a:t>
            </a:r>
            <a:r>
              <a:rPr sz="2800" b="1" spc="-10" dirty="0">
                <a:solidFill>
                  <a:srgbClr val="0000FF"/>
                </a:solidFill>
                <a:latin typeface="Arial"/>
                <a:cs typeface="Arial"/>
              </a:rPr>
              <a:t>System</a:t>
            </a:r>
            <a:r>
              <a:rPr sz="2800" b="1" spc="15" dirty="0">
                <a:solidFill>
                  <a:srgbClr val="0000FF"/>
                </a:solidFill>
                <a:latin typeface="Arial"/>
                <a:cs typeface="Arial"/>
              </a:rPr>
              <a:t> </a:t>
            </a:r>
            <a:r>
              <a:rPr sz="2800" b="1" spc="-5" dirty="0">
                <a:solidFill>
                  <a:srgbClr val="0000FF"/>
                </a:solidFill>
                <a:latin typeface="Arial"/>
                <a:cs typeface="Arial"/>
              </a:rPr>
              <a:t>(RTOS)</a:t>
            </a:r>
            <a:endParaRPr sz="2800" dirty="0">
              <a:latin typeface="Arial"/>
              <a:cs typeface="Arial"/>
            </a:endParaRPr>
          </a:p>
          <a:p>
            <a:pPr marL="356870" marR="5080" algn="just">
              <a:lnSpc>
                <a:spcPct val="90600"/>
              </a:lnSpc>
              <a:spcBef>
                <a:spcPts val="409"/>
              </a:spcBef>
            </a:pPr>
            <a:r>
              <a:rPr sz="2000" b="1" spc="-5" dirty="0">
                <a:solidFill>
                  <a:srgbClr val="993300"/>
                </a:solidFill>
                <a:latin typeface="Arial"/>
                <a:cs typeface="Arial"/>
              </a:rPr>
              <a:t>RTOS defines </a:t>
            </a:r>
            <a:r>
              <a:rPr sz="2000" b="1" spc="-10" dirty="0">
                <a:solidFill>
                  <a:srgbClr val="993300"/>
                </a:solidFill>
                <a:latin typeface="Arial"/>
                <a:cs typeface="Arial"/>
              </a:rPr>
              <a:t>the </a:t>
            </a:r>
            <a:r>
              <a:rPr sz="2000" b="1" spc="10" dirty="0">
                <a:solidFill>
                  <a:srgbClr val="993300"/>
                </a:solidFill>
                <a:latin typeface="Arial"/>
                <a:cs typeface="Arial"/>
              </a:rPr>
              <a:t>way </a:t>
            </a:r>
            <a:r>
              <a:rPr sz="2000" b="1" dirty="0">
                <a:solidFill>
                  <a:srgbClr val="993300"/>
                </a:solidFill>
                <a:latin typeface="Arial"/>
                <a:cs typeface="Arial"/>
              </a:rPr>
              <a:t>the </a:t>
            </a:r>
            <a:r>
              <a:rPr sz="2000" b="1" spc="-5" dirty="0">
                <a:solidFill>
                  <a:srgbClr val="993300"/>
                </a:solidFill>
                <a:latin typeface="Arial"/>
                <a:cs typeface="Arial"/>
              </a:rPr>
              <a:t>system </a:t>
            </a:r>
            <a:r>
              <a:rPr sz="2000" b="1" dirty="0">
                <a:solidFill>
                  <a:srgbClr val="993300"/>
                </a:solidFill>
                <a:latin typeface="Arial"/>
                <a:cs typeface="Arial"/>
              </a:rPr>
              <a:t>work. </a:t>
            </a:r>
            <a:r>
              <a:rPr sz="2000" b="1" spc="-5" dirty="0">
                <a:solidFill>
                  <a:srgbClr val="993300"/>
                </a:solidFill>
                <a:latin typeface="Arial"/>
                <a:cs typeface="Arial"/>
              </a:rPr>
              <a:t>Which supervise </a:t>
            </a:r>
            <a:r>
              <a:rPr sz="2000" b="1" dirty="0">
                <a:solidFill>
                  <a:srgbClr val="993300"/>
                </a:solidFill>
                <a:latin typeface="Arial"/>
                <a:cs typeface="Arial"/>
              </a:rPr>
              <a:t>the application </a:t>
            </a:r>
            <a:r>
              <a:rPr sz="2000" b="1" spc="5" dirty="0">
                <a:solidFill>
                  <a:srgbClr val="993300"/>
                </a:solidFill>
                <a:latin typeface="Arial"/>
                <a:cs typeface="Arial"/>
              </a:rPr>
              <a:t> </a:t>
            </a:r>
            <a:r>
              <a:rPr sz="2000" b="1" spc="-5" dirty="0">
                <a:solidFill>
                  <a:srgbClr val="993300"/>
                </a:solidFill>
                <a:latin typeface="Arial"/>
                <a:cs typeface="Arial"/>
              </a:rPr>
              <a:t>software.</a:t>
            </a:r>
            <a:r>
              <a:rPr sz="2000" b="1" dirty="0">
                <a:solidFill>
                  <a:srgbClr val="993300"/>
                </a:solidFill>
                <a:latin typeface="Arial"/>
                <a:cs typeface="Arial"/>
              </a:rPr>
              <a:t> It</a:t>
            </a:r>
            <a:r>
              <a:rPr sz="2000" b="1" spc="5" dirty="0">
                <a:solidFill>
                  <a:srgbClr val="993300"/>
                </a:solidFill>
                <a:latin typeface="Arial"/>
                <a:cs typeface="Arial"/>
              </a:rPr>
              <a:t> </a:t>
            </a:r>
            <a:r>
              <a:rPr sz="2000" b="1" spc="-5" dirty="0">
                <a:solidFill>
                  <a:srgbClr val="993300"/>
                </a:solidFill>
                <a:latin typeface="Arial"/>
                <a:cs typeface="Arial"/>
              </a:rPr>
              <a:t>sets</a:t>
            </a:r>
            <a:r>
              <a:rPr sz="2000" b="1" dirty="0">
                <a:solidFill>
                  <a:srgbClr val="993300"/>
                </a:solidFill>
                <a:latin typeface="Arial"/>
                <a:cs typeface="Arial"/>
              </a:rPr>
              <a:t> the</a:t>
            </a:r>
            <a:r>
              <a:rPr sz="2000" b="1" spc="5" dirty="0">
                <a:solidFill>
                  <a:srgbClr val="993300"/>
                </a:solidFill>
                <a:latin typeface="Arial"/>
                <a:cs typeface="Arial"/>
              </a:rPr>
              <a:t> </a:t>
            </a:r>
            <a:r>
              <a:rPr sz="2000" b="1" spc="-5" dirty="0">
                <a:solidFill>
                  <a:srgbClr val="993300"/>
                </a:solidFill>
                <a:latin typeface="Arial"/>
                <a:cs typeface="Arial"/>
              </a:rPr>
              <a:t>rules</a:t>
            </a:r>
            <a:r>
              <a:rPr sz="2000" b="1" dirty="0">
                <a:solidFill>
                  <a:srgbClr val="993300"/>
                </a:solidFill>
                <a:latin typeface="Arial"/>
                <a:cs typeface="Arial"/>
              </a:rPr>
              <a:t> </a:t>
            </a:r>
            <a:r>
              <a:rPr sz="2000" b="1" spc="-5" dirty="0">
                <a:solidFill>
                  <a:srgbClr val="993300"/>
                </a:solidFill>
                <a:latin typeface="Arial"/>
                <a:cs typeface="Arial"/>
              </a:rPr>
              <a:t>during</a:t>
            </a:r>
            <a:r>
              <a:rPr sz="2000" b="1" dirty="0">
                <a:solidFill>
                  <a:srgbClr val="993300"/>
                </a:solidFill>
                <a:latin typeface="Arial"/>
                <a:cs typeface="Arial"/>
              </a:rPr>
              <a:t> the</a:t>
            </a:r>
            <a:r>
              <a:rPr sz="2000" b="1" spc="5" dirty="0">
                <a:solidFill>
                  <a:srgbClr val="993300"/>
                </a:solidFill>
                <a:latin typeface="Arial"/>
                <a:cs typeface="Arial"/>
              </a:rPr>
              <a:t> </a:t>
            </a:r>
            <a:r>
              <a:rPr sz="2000" b="1" spc="-5" dirty="0">
                <a:solidFill>
                  <a:srgbClr val="993300"/>
                </a:solidFill>
                <a:latin typeface="Arial"/>
                <a:cs typeface="Arial"/>
              </a:rPr>
              <a:t>execution</a:t>
            </a:r>
            <a:r>
              <a:rPr sz="2000" b="1" dirty="0">
                <a:solidFill>
                  <a:srgbClr val="993300"/>
                </a:solidFill>
                <a:latin typeface="Arial"/>
                <a:cs typeface="Arial"/>
              </a:rPr>
              <a:t> of</a:t>
            </a:r>
            <a:r>
              <a:rPr sz="2000" b="1" spc="5" dirty="0">
                <a:solidFill>
                  <a:srgbClr val="993300"/>
                </a:solidFill>
                <a:latin typeface="Arial"/>
                <a:cs typeface="Arial"/>
              </a:rPr>
              <a:t> </a:t>
            </a:r>
            <a:r>
              <a:rPr sz="2000" b="1" dirty="0">
                <a:solidFill>
                  <a:srgbClr val="993300"/>
                </a:solidFill>
                <a:latin typeface="Arial"/>
                <a:cs typeface="Arial"/>
              </a:rPr>
              <a:t>the</a:t>
            </a:r>
            <a:r>
              <a:rPr sz="2000" b="1" spc="5" dirty="0">
                <a:solidFill>
                  <a:srgbClr val="993300"/>
                </a:solidFill>
                <a:latin typeface="Arial"/>
                <a:cs typeface="Arial"/>
              </a:rPr>
              <a:t> </a:t>
            </a:r>
            <a:r>
              <a:rPr sz="2000" b="1" dirty="0">
                <a:solidFill>
                  <a:srgbClr val="993300"/>
                </a:solidFill>
                <a:latin typeface="Arial"/>
                <a:cs typeface="Arial"/>
              </a:rPr>
              <a:t>application </a:t>
            </a:r>
            <a:r>
              <a:rPr sz="2000" b="1" spc="5" dirty="0">
                <a:solidFill>
                  <a:srgbClr val="993300"/>
                </a:solidFill>
                <a:latin typeface="Arial"/>
                <a:cs typeface="Arial"/>
              </a:rPr>
              <a:t> </a:t>
            </a:r>
            <a:r>
              <a:rPr sz="2000" b="1" dirty="0">
                <a:solidFill>
                  <a:srgbClr val="993300"/>
                </a:solidFill>
                <a:latin typeface="Arial"/>
                <a:cs typeface="Arial"/>
              </a:rPr>
              <a:t>program.</a:t>
            </a:r>
            <a:r>
              <a:rPr sz="2000" b="1" spc="-5" dirty="0">
                <a:solidFill>
                  <a:srgbClr val="993300"/>
                </a:solidFill>
                <a:latin typeface="Arial"/>
                <a:cs typeface="Arial"/>
              </a:rPr>
              <a:t> </a:t>
            </a:r>
            <a:r>
              <a:rPr sz="2000" b="1" dirty="0">
                <a:solidFill>
                  <a:srgbClr val="993300"/>
                </a:solidFill>
                <a:latin typeface="Arial"/>
                <a:cs typeface="Arial"/>
              </a:rPr>
              <a:t>A</a:t>
            </a:r>
            <a:r>
              <a:rPr sz="2000" b="1" spc="-30" dirty="0">
                <a:solidFill>
                  <a:srgbClr val="993300"/>
                </a:solidFill>
                <a:latin typeface="Arial"/>
                <a:cs typeface="Arial"/>
              </a:rPr>
              <a:t> </a:t>
            </a:r>
            <a:r>
              <a:rPr sz="2000" b="1" dirty="0">
                <a:solidFill>
                  <a:srgbClr val="993300"/>
                </a:solidFill>
                <a:latin typeface="Arial"/>
                <a:cs typeface="Arial"/>
              </a:rPr>
              <a:t>small</a:t>
            </a:r>
            <a:r>
              <a:rPr sz="2000" b="1" spc="-20" dirty="0">
                <a:solidFill>
                  <a:srgbClr val="993300"/>
                </a:solidFill>
                <a:latin typeface="Arial"/>
                <a:cs typeface="Arial"/>
              </a:rPr>
              <a:t> </a:t>
            </a:r>
            <a:r>
              <a:rPr sz="2000" b="1" spc="-5" dirty="0">
                <a:solidFill>
                  <a:srgbClr val="993300"/>
                </a:solidFill>
                <a:latin typeface="Arial"/>
                <a:cs typeface="Arial"/>
              </a:rPr>
              <a:t>scale</a:t>
            </a:r>
            <a:r>
              <a:rPr sz="2000" b="1" spc="-20" dirty="0">
                <a:solidFill>
                  <a:srgbClr val="993300"/>
                </a:solidFill>
                <a:latin typeface="Arial"/>
                <a:cs typeface="Arial"/>
              </a:rPr>
              <a:t> </a:t>
            </a:r>
            <a:r>
              <a:rPr sz="2000" b="1" dirty="0">
                <a:solidFill>
                  <a:srgbClr val="993300"/>
                </a:solidFill>
                <a:latin typeface="Arial"/>
                <a:cs typeface="Arial"/>
              </a:rPr>
              <a:t>embedded</a:t>
            </a:r>
            <a:r>
              <a:rPr sz="2000" b="1" spc="-20" dirty="0">
                <a:solidFill>
                  <a:srgbClr val="993300"/>
                </a:solidFill>
                <a:latin typeface="Arial"/>
                <a:cs typeface="Arial"/>
              </a:rPr>
              <a:t> </a:t>
            </a:r>
            <a:r>
              <a:rPr sz="2000" b="1" spc="-5" dirty="0">
                <a:solidFill>
                  <a:srgbClr val="993300"/>
                </a:solidFill>
                <a:latin typeface="Arial"/>
                <a:cs typeface="Arial"/>
              </a:rPr>
              <a:t>system</a:t>
            </a:r>
            <a:r>
              <a:rPr sz="2000" b="1" spc="5" dirty="0">
                <a:solidFill>
                  <a:srgbClr val="993300"/>
                </a:solidFill>
                <a:latin typeface="Arial"/>
                <a:cs typeface="Arial"/>
              </a:rPr>
              <a:t> </a:t>
            </a:r>
            <a:r>
              <a:rPr sz="2000" b="1" spc="10" dirty="0">
                <a:solidFill>
                  <a:srgbClr val="993300"/>
                </a:solidFill>
                <a:latin typeface="Arial"/>
                <a:cs typeface="Arial"/>
              </a:rPr>
              <a:t>may</a:t>
            </a:r>
            <a:r>
              <a:rPr sz="2000" b="1" spc="-70" dirty="0">
                <a:solidFill>
                  <a:srgbClr val="993300"/>
                </a:solidFill>
                <a:latin typeface="Arial"/>
                <a:cs typeface="Arial"/>
              </a:rPr>
              <a:t> </a:t>
            </a:r>
            <a:r>
              <a:rPr sz="2000" b="1" dirty="0">
                <a:solidFill>
                  <a:srgbClr val="993300"/>
                </a:solidFill>
                <a:latin typeface="Arial"/>
                <a:cs typeface="Arial"/>
              </a:rPr>
              <a:t>not need</a:t>
            </a:r>
            <a:r>
              <a:rPr sz="2000" b="1" spc="-20" dirty="0">
                <a:solidFill>
                  <a:srgbClr val="993300"/>
                </a:solidFill>
                <a:latin typeface="Arial"/>
                <a:cs typeface="Arial"/>
              </a:rPr>
              <a:t> </a:t>
            </a:r>
            <a:r>
              <a:rPr sz="2000" b="1" dirty="0">
                <a:solidFill>
                  <a:srgbClr val="993300"/>
                </a:solidFill>
                <a:latin typeface="Arial"/>
                <a:cs typeface="Arial"/>
              </a:rPr>
              <a:t>an </a:t>
            </a:r>
            <a:r>
              <a:rPr sz="2000" b="1" spc="-5" dirty="0">
                <a:solidFill>
                  <a:srgbClr val="993300"/>
                </a:solidFill>
                <a:latin typeface="Arial"/>
                <a:cs typeface="Arial"/>
              </a:rPr>
              <a:t>RTOS.</a:t>
            </a:r>
            <a:endParaRPr sz="2000" dirty="0">
              <a:latin typeface="Arial"/>
              <a:cs typeface="Arial"/>
            </a:endParaRPr>
          </a:p>
        </p:txBody>
      </p:sp>
    </p:spTree>
    <p:extLst>
      <p:ext uri="{BB962C8B-B14F-4D97-AF65-F5344CB8AC3E}">
        <p14:creationId xmlns:p14="http://schemas.microsoft.com/office/powerpoint/2010/main" val="353839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0668" y="426211"/>
            <a:ext cx="9986433" cy="574040"/>
          </a:xfrm>
          <a:prstGeom prst="rect">
            <a:avLst/>
          </a:prstGeom>
        </p:spPr>
        <p:txBody>
          <a:bodyPr vert="horz" wrap="square" lIns="0" tIns="12700" rIns="0" bIns="0" rtlCol="0">
            <a:spAutoFit/>
          </a:bodyPr>
          <a:lstStyle/>
          <a:p>
            <a:pPr marL="12700">
              <a:lnSpc>
                <a:spcPct val="100000"/>
              </a:lnSpc>
              <a:spcBef>
                <a:spcPts val="100"/>
              </a:spcBef>
            </a:pPr>
            <a:r>
              <a:rPr sz="3600" spc="-5" dirty="0"/>
              <a:t>EMBEDDED</a:t>
            </a:r>
            <a:r>
              <a:rPr sz="3600" spc="-30" dirty="0"/>
              <a:t> </a:t>
            </a:r>
            <a:r>
              <a:rPr sz="3600" dirty="0"/>
              <a:t>SYSTEM</a:t>
            </a:r>
            <a:r>
              <a:rPr sz="3600" spc="-20" dirty="0"/>
              <a:t> </a:t>
            </a:r>
            <a:r>
              <a:rPr sz="3600" spc="-10" dirty="0"/>
              <a:t>HARDWARE</a:t>
            </a:r>
            <a:endParaRPr sz="3600"/>
          </a:p>
        </p:txBody>
      </p:sp>
      <p:pic>
        <p:nvPicPr>
          <p:cNvPr id="3" name="object 3"/>
          <p:cNvPicPr/>
          <p:nvPr/>
        </p:nvPicPr>
        <p:blipFill>
          <a:blip r:embed="rId2" cstate="print"/>
          <a:stretch>
            <a:fillRect/>
          </a:stretch>
        </p:blipFill>
        <p:spPr>
          <a:xfrm>
            <a:off x="2283968" y="1066799"/>
            <a:ext cx="7063232" cy="5234952"/>
          </a:xfrm>
          <a:prstGeom prst="rect">
            <a:avLst/>
          </a:prstGeom>
        </p:spPr>
      </p:pic>
      <p:sp>
        <p:nvSpPr>
          <p:cNvPr id="4" name="object 4"/>
          <p:cNvSpPr txBox="1">
            <a:spLocks noGrp="1"/>
          </p:cNvSpPr>
          <p:nvPr>
            <p:ph type="sldNum" sz="quarter" idx="4294967295"/>
          </p:nvPr>
        </p:nvSpPr>
        <p:spPr>
          <a:xfrm>
            <a:off x="11149585" y="6289021"/>
            <a:ext cx="363220" cy="205184"/>
          </a:xfrm>
          <a:prstGeom prst="rect">
            <a:avLst/>
          </a:prstGeom>
        </p:spPr>
        <p:txBody>
          <a:bodyPr vert="horz" wrap="square" lIns="0" tIns="0" rIns="0" bIns="0" rtlCol="0">
            <a:spAutoFit/>
          </a:bodyPr>
          <a:lstStyle/>
          <a:p>
            <a:pPr marL="38100">
              <a:lnSpc>
                <a:spcPts val="1639"/>
              </a:lnSpc>
            </a:pPr>
            <a:fld id="{81D60167-4931-47E6-BA6A-407CBD079E47}" type="slidenum">
              <a:rPr spc="-5" dirty="0"/>
              <a:t>15</a:t>
            </a:fld>
            <a:endParaRPr spc="-5" dirty="0"/>
          </a:p>
        </p:txBody>
      </p:sp>
    </p:spTree>
    <p:extLst>
      <p:ext uri="{BB962C8B-B14F-4D97-AF65-F5344CB8AC3E}">
        <p14:creationId xmlns:p14="http://schemas.microsoft.com/office/powerpoint/2010/main" val="419152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4619" y="484124"/>
            <a:ext cx="7200053" cy="695325"/>
          </a:xfrm>
          <a:prstGeom prst="rect">
            <a:avLst/>
          </a:prstGeom>
        </p:spPr>
        <p:txBody>
          <a:bodyPr vert="horz" wrap="square" lIns="0" tIns="11430" rIns="0" bIns="0" rtlCol="0">
            <a:spAutoFit/>
          </a:bodyPr>
          <a:lstStyle/>
          <a:p>
            <a:pPr marL="12700">
              <a:lnSpc>
                <a:spcPct val="100000"/>
              </a:lnSpc>
              <a:spcBef>
                <a:spcPts val="90"/>
              </a:spcBef>
            </a:pPr>
            <a:r>
              <a:rPr sz="4400" b="0" spc="-5" dirty="0">
                <a:solidFill>
                  <a:srgbClr val="000000"/>
                </a:solidFill>
                <a:latin typeface="Arial MT"/>
                <a:cs typeface="Arial MT"/>
              </a:rPr>
              <a:t>Processor</a:t>
            </a:r>
            <a:r>
              <a:rPr sz="4400" b="0" spc="-50" dirty="0">
                <a:solidFill>
                  <a:srgbClr val="000000"/>
                </a:solidFill>
                <a:latin typeface="Arial MT"/>
                <a:cs typeface="Arial MT"/>
              </a:rPr>
              <a:t> </a:t>
            </a:r>
            <a:r>
              <a:rPr sz="4400" b="0" spc="-5" dirty="0">
                <a:solidFill>
                  <a:srgbClr val="000000"/>
                </a:solidFill>
                <a:latin typeface="Arial MT"/>
                <a:cs typeface="Arial MT"/>
              </a:rPr>
              <a:t>technology</a:t>
            </a:r>
            <a:endParaRPr sz="4400">
              <a:latin typeface="Arial MT"/>
              <a:cs typeface="Arial MT"/>
            </a:endParaRPr>
          </a:p>
        </p:txBody>
      </p:sp>
      <p:sp>
        <p:nvSpPr>
          <p:cNvPr id="3" name="object 3"/>
          <p:cNvSpPr txBox="1"/>
          <p:nvPr/>
        </p:nvSpPr>
        <p:spPr>
          <a:xfrm>
            <a:off x="714588" y="1602740"/>
            <a:ext cx="10387753" cy="903452"/>
          </a:xfrm>
          <a:prstGeom prst="rect">
            <a:avLst/>
          </a:prstGeom>
        </p:spPr>
        <p:txBody>
          <a:bodyPr vert="horz" wrap="square" lIns="0" tIns="41275" rIns="0" bIns="0" rtlCol="0">
            <a:spAutoFit/>
          </a:bodyPr>
          <a:lstStyle/>
          <a:p>
            <a:pPr marL="356870" marR="5080" indent="-344805">
              <a:lnSpc>
                <a:spcPts val="1970"/>
              </a:lnSpc>
              <a:spcBef>
                <a:spcPts val="325"/>
              </a:spcBef>
              <a:buChar char="•"/>
              <a:tabLst>
                <a:tab pos="356870" algn="l"/>
                <a:tab pos="357505" algn="l"/>
              </a:tabLst>
            </a:pPr>
            <a:r>
              <a:rPr sz="1800" spc="-5" dirty="0">
                <a:latin typeface="Arial MT"/>
                <a:cs typeface="Arial MT"/>
              </a:rPr>
              <a:t>The </a:t>
            </a:r>
            <a:r>
              <a:rPr sz="1800" dirty="0">
                <a:latin typeface="Arial MT"/>
                <a:cs typeface="Arial MT"/>
              </a:rPr>
              <a:t>architecture of </a:t>
            </a:r>
            <a:r>
              <a:rPr sz="1800" spc="-5" dirty="0">
                <a:latin typeface="Arial MT"/>
                <a:cs typeface="Arial MT"/>
              </a:rPr>
              <a:t>the </a:t>
            </a:r>
            <a:r>
              <a:rPr sz="1800" dirty="0">
                <a:latin typeface="Arial MT"/>
                <a:cs typeface="Arial MT"/>
              </a:rPr>
              <a:t>computation </a:t>
            </a:r>
            <a:r>
              <a:rPr sz="1800" spc="-5" dirty="0">
                <a:latin typeface="Arial MT"/>
                <a:cs typeface="Arial MT"/>
              </a:rPr>
              <a:t>engine used </a:t>
            </a:r>
            <a:r>
              <a:rPr sz="1800" dirty="0">
                <a:latin typeface="Arial MT"/>
                <a:cs typeface="Arial MT"/>
              </a:rPr>
              <a:t>to </a:t>
            </a:r>
            <a:r>
              <a:rPr sz="1800" spc="-5" dirty="0">
                <a:latin typeface="Arial MT"/>
                <a:cs typeface="Arial MT"/>
              </a:rPr>
              <a:t>implement </a:t>
            </a:r>
            <a:r>
              <a:rPr sz="1800" dirty="0">
                <a:latin typeface="Arial MT"/>
                <a:cs typeface="Arial MT"/>
              </a:rPr>
              <a:t>a </a:t>
            </a:r>
            <a:r>
              <a:rPr sz="1800" spc="5" dirty="0">
                <a:latin typeface="Arial MT"/>
                <a:cs typeface="Arial MT"/>
              </a:rPr>
              <a:t>system’s </a:t>
            </a:r>
            <a:r>
              <a:rPr sz="1800" spc="-490" dirty="0">
                <a:latin typeface="Arial MT"/>
                <a:cs typeface="Arial MT"/>
              </a:rPr>
              <a:t> </a:t>
            </a:r>
            <a:r>
              <a:rPr sz="1800" dirty="0">
                <a:latin typeface="Arial MT"/>
                <a:cs typeface="Arial MT"/>
              </a:rPr>
              <a:t>desired </a:t>
            </a:r>
            <a:r>
              <a:rPr sz="1800" spc="-5" dirty="0">
                <a:latin typeface="Arial MT"/>
                <a:cs typeface="Arial MT"/>
              </a:rPr>
              <a:t>functionality</a:t>
            </a:r>
            <a:endParaRPr sz="1800">
              <a:latin typeface="Arial MT"/>
              <a:cs typeface="Arial MT"/>
            </a:endParaRPr>
          </a:p>
          <a:p>
            <a:pPr marL="356870" indent="-344805">
              <a:lnSpc>
                <a:spcPct val="100000"/>
              </a:lnSpc>
              <a:spcBef>
                <a:spcPts val="180"/>
              </a:spcBef>
              <a:buChar char="•"/>
              <a:tabLst>
                <a:tab pos="356870" algn="l"/>
                <a:tab pos="357505" algn="l"/>
              </a:tabLst>
            </a:pPr>
            <a:r>
              <a:rPr sz="1800" dirty="0">
                <a:latin typeface="Arial MT"/>
                <a:cs typeface="Arial MT"/>
              </a:rPr>
              <a:t>Processor</a:t>
            </a:r>
            <a:r>
              <a:rPr sz="1800" spc="-25" dirty="0">
                <a:latin typeface="Arial MT"/>
                <a:cs typeface="Arial MT"/>
              </a:rPr>
              <a:t> </a:t>
            </a:r>
            <a:r>
              <a:rPr sz="1800" spc="-5" dirty="0">
                <a:latin typeface="Arial MT"/>
                <a:cs typeface="Arial MT"/>
              </a:rPr>
              <a:t>does</a:t>
            </a:r>
            <a:r>
              <a:rPr sz="1800" spc="-10" dirty="0">
                <a:latin typeface="Arial MT"/>
                <a:cs typeface="Arial MT"/>
              </a:rPr>
              <a:t> </a:t>
            </a:r>
            <a:r>
              <a:rPr sz="1800" dirty="0">
                <a:latin typeface="Arial MT"/>
                <a:cs typeface="Arial MT"/>
              </a:rPr>
              <a:t>not</a:t>
            </a:r>
            <a:r>
              <a:rPr sz="1800" spc="-20" dirty="0">
                <a:latin typeface="Arial MT"/>
                <a:cs typeface="Arial MT"/>
              </a:rPr>
              <a:t> </a:t>
            </a:r>
            <a:r>
              <a:rPr sz="1800" spc="-5" dirty="0">
                <a:latin typeface="Arial MT"/>
                <a:cs typeface="Arial MT"/>
              </a:rPr>
              <a:t>have</a:t>
            </a:r>
            <a:r>
              <a:rPr sz="1800" spc="5" dirty="0">
                <a:latin typeface="Arial MT"/>
                <a:cs typeface="Arial MT"/>
              </a:rPr>
              <a:t> </a:t>
            </a:r>
            <a:r>
              <a:rPr sz="1800" dirty="0">
                <a:latin typeface="Arial MT"/>
                <a:cs typeface="Arial MT"/>
              </a:rPr>
              <a:t>to</a:t>
            </a:r>
            <a:r>
              <a:rPr sz="1800" spc="-10" dirty="0">
                <a:latin typeface="Arial MT"/>
                <a:cs typeface="Arial MT"/>
              </a:rPr>
              <a:t> </a:t>
            </a:r>
            <a:r>
              <a:rPr sz="1800" dirty="0">
                <a:latin typeface="Arial MT"/>
                <a:cs typeface="Arial MT"/>
              </a:rPr>
              <a:t>be</a:t>
            </a:r>
            <a:r>
              <a:rPr sz="1800" spc="-15" dirty="0">
                <a:latin typeface="Arial MT"/>
                <a:cs typeface="Arial MT"/>
              </a:rPr>
              <a:t> </a:t>
            </a:r>
            <a:r>
              <a:rPr sz="1800" spc="-5" dirty="0">
                <a:latin typeface="Arial MT"/>
                <a:cs typeface="Arial MT"/>
              </a:rPr>
              <a:t>programmable</a:t>
            </a:r>
            <a:endParaRPr sz="1800">
              <a:latin typeface="Arial MT"/>
              <a:cs typeface="Arial MT"/>
            </a:endParaRPr>
          </a:p>
          <a:p>
            <a:pPr marL="469900">
              <a:lnSpc>
                <a:spcPct val="100000"/>
              </a:lnSpc>
              <a:spcBef>
                <a:spcPts val="240"/>
              </a:spcBef>
              <a:tabLst>
                <a:tab pos="756285" algn="l"/>
              </a:tabLst>
            </a:pPr>
            <a:r>
              <a:rPr sz="1800" dirty="0">
                <a:latin typeface="Arial MT"/>
                <a:cs typeface="Arial MT"/>
              </a:rPr>
              <a:t>–	“Processor”</a:t>
            </a:r>
            <a:r>
              <a:rPr sz="1800" spc="-20" dirty="0">
                <a:latin typeface="Arial MT"/>
                <a:cs typeface="Arial MT"/>
              </a:rPr>
              <a:t> </a:t>
            </a:r>
            <a:r>
              <a:rPr sz="1800" i="1" dirty="0">
                <a:latin typeface="Arial"/>
                <a:cs typeface="Arial"/>
              </a:rPr>
              <a:t>not</a:t>
            </a:r>
            <a:r>
              <a:rPr sz="1800" i="1" spc="-10" dirty="0">
                <a:latin typeface="Arial"/>
                <a:cs typeface="Arial"/>
              </a:rPr>
              <a:t> </a:t>
            </a:r>
            <a:r>
              <a:rPr sz="1800" spc="-5" dirty="0">
                <a:latin typeface="Arial MT"/>
                <a:cs typeface="Arial MT"/>
              </a:rPr>
              <a:t>equal</a:t>
            </a:r>
            <a:r>
              <a:rPr sz="1800" spc="-10" dirty="0">
                <a:latin typeface="Arial MT"/>
                <a:cs typeface="Arial MT"/>
              </a:rPr>
              <a:t> </a:t>
            </a:r>
            <a:r>
              <a:rPr sz="1800" dirty="0">
                <a:latin typeface="Arial MT"/>
                <a:cs typeface="Arial MT"/>
              </a:rPr>
              <a:t>to</a:t>
            </a:r>
            <a:r>
              <a:rPr sz="1800" spc="10" dirty="0">
                <a:latin typeface="Arial MT"/>
                <a:cs typeface="Arial MT"/>
              </a:rPr>
              <a:t> </a:t>
            </a:r>
            <a:r>
              <a:rPr sz="1800" spc="-5" dirty="0">
                <a:latin typeface="Arial MT"/>
                <a:cs typeface="Arial MT"/>
              </a:rPr>
              <a:t>general-purpose</a:t>
            </a:r>
            <a:r>
              <a:rPr sz="1800" spc="10" dirty="0">
                <a:latin typeface="Arial MT"/>
                <a:cs typeface="Arial MT"/>
              </a:rPr>
              <a:t> </a:t>
            </a:r>
            <a:r>
              <a:rPr sz="1800" spc="-5" dirty="0">
                <a:latin typeface="Arial MT"/>
                <a:cs typeface="Arial MT"/>
              </a:rPr>
              <a:t>processor</a:t>
            </a:r>
            <a:endParaRPr sz="1800">
              <a:latin typeface="Arial MT"/>
              <a:cs typeface="Arial MT"/>
            </a:endParaRPr>
          </a:p>
        </p:txBody>
      </p:sp>
      <p:sp>
        <p:nvSpPr>
          <p:cNvPr id="4" name="object 4"/>
          <p:cNvSpPr txBox="1"/>
          <p:nvPr/>
        </p:nvSpPr>
        <p:spPr>
          <a:xfrm>
            <a:off x="5965274" y="5879083"/>
            <a:ext cx="1475740" cy="167354"/>
          </a:xfrm>
          <a:prstGeom prst="rect">
            <a:avLst/>
          </a:prstGeom>
        </p:spPr>
        <p:txBody>
          <a:bodyPr vert="horz" wrap="square" lIns="0" tIns="13335" rIns="0" bIns="0" rtlCol="0">
            <a:spAutoFit/>
          </a:bodyPr>
          <a:lstStyle/>
          <a:p>
            <a:pPr marL="12700">
              <a:lnSpc>
                <a:spcPct val="100000"/>
              </a:lnSpc>
              <a:spcBef>
                <a:spcPts val="105"/>
              </a:spcBef>
            </a:pPr>
            <a:r>
              <a:rPr sz="1000" b="1" spc="-5" dirty="0">
                <a:latin typeface="Times New Roman"/>
                <a:cs typeface="Times New Roman"/>
              </a:rPr>
              <a:t>Application-specific</a:t>
            </a:r>
            <a:endParaRPr sz="1000">
              <a:latin typeface="Times New Roman"/>
              <a:cs typeface="Times New Roman"/>
            </a:endParaRPr>
          </a:p>
        </p:txBody>
      </p:sp>
      <p:graphicFrame>
        <p:nvGraphicFramePr>
          <p:cNvPr id="5" name="object 5"/>
          <p:cNvGraphicFramePr>
            <a:graphicFrameLocks noGrp="1"/>
          </p:cNvGraphicFramePr>
          <p:nvPr/>
        </p:nvGraphicFramePr>
        <p:xfrm>
          <a:off x="6736081" y="3323844"/>
          <a:ext cx="976207" cy="740662"/>
        </p:xfrm>
        <a:graphic>
          <a:graphicData uri="http://schemas.openxmlformats.org/drawingml/2006/table">
            <a:tbl>
              <a:tblPr firstRow="1" bandRow="1">
                <a:tableStyleId>{2D5ABB26-0587-4C30-8999-92F81FD0307C}</a:tableStyleId>
              </a:tblPr>
              <a:tblGrid>
                <a:gridCol w="516467">
                  <a:extLst>
                    <a:ext uri="{9D8B030D-6E8A-4147-A177-3AD203B41FA5}">
                      <a16:colId xmlns:a16="http://schemas.microsoft.com/office/drawing/2014/main" val="20000"/>
                    </a:ext>
                  </a:extLst>
                </a:gridCol>
                <a:gridCol w="459740">
                  <a:extLst>
                    <a:ext uri="{9D8B030D-6E8A-4147-A177-3AD203B41FA5}">
                      <a16:colId xmlns:a16="http://schemas.microsoft.com/office/drawing/2014/main" val="20001"/>
                    </a:ext>
                  </a:extLst>
                </a:gridCol>
              </a:tblGrid>
              <a:tr h="277367">
                <a:tc gridSpan="2">
                  <a:txBody>
                    <a:bodyPr/>
                    <a:lstStyle/>
                    <a:p>
                      <a:pPr marL="127635">
                        <a:lnSpc>
                          <a:spcPct val="100000"/>
                        </a:lnSpc>
                        <a:spcBef>
                          <a:spcPts val="345"/>
                        </a:spcBef>
                      </a:pPr>
                      <a:r>
                        <a:rPr sz="1000" spc="-5" dirty="0">
                          <a:latin typeface="Times New Roman"/>
                          <a:cs typeface="Times New Roman"/>
                        </a:rPr>
                        <a:t>Registers</a:t>
                      </a:r>
                      <a:endParaRPr sz="1000">
                        <a:latin typeface="Times New Roman"/>
                        <a:cs typeface="Times New Roman"/>
                      </a:endParaRPr>
                    </a:p>
                  </a:txBody>
                  <a:tcPr marL="0" marR="0" marT="438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94487">
                <a:tc>
                  <a:txBody>
                    <a:bodyPr/>
                    <a:lstStyle/>
                    <a:p>
                      <a:pPr>
                        <a:lnSpc>
                          <a:spcPct val="100000"/>
                        </a:lnSpc>
                      </a:pPr>
                      <a:endParaRPr sz="4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368808">
                <a:tc gridSpan="2">
                  <a:txBody>
                    <a:bodyPr/>
                    <a:lstStyle/>
                    <a:p>
                      <a:pPr marL="234315" marR="160655" indent="-67310">
                        <a:lnSpc>
                          <a:spcPct val="100000"/>
                        </a:lnSpc>
                        <a:spcBef>
                          <a:spcPts val="345"/>
                        </a:spcBef>
                      </a:pPr>
                      <a:r>
                        <a:rPr sz="1000" dirty="0">
                          <a:latin typeface="Times New Roman"/>
                          <a:cs typeface="Times New Roman"/>
                        </a:rPr>
                        <a:t>Cu</a:t>
                      </a:r>
                      <a:r>
                        <a:rPr sz="1000" spc="-10" dirty="0">
                          <a:latin typeface="Times New Roman"/>
                          <a:cs typeface="Times New Roman"/>
                        </a:rPr>
                        <a:t>s</a:t>
                      </a:r>
                      <a:r>
                        <a:rPr sz="1000" spc="5" dirty="0">
                          <a:latin typeface="Times New Roman"/>
                          <a:cs typeface="Times New Roman"/>
                        </a:rPr>
                        <a:t>t</a:t>
                      </a:r>
                      <a:r>
                        <a:rPr sz="1000" spc="-25" dirty="0">
                          <a:latin typeface="Times New Roman"/>
                          <a:cs typeface="Times New Roman"/>
                        </a:rPr>
                        <a:t>o</a:t>
                      </a:r>
                      <a:r>
                        <a:rPr sz="1000" dirty="0">
                          <a:latin typeface="Times New Roman"/>
                          <a:cs typeface="Times New Roman"/>
                        </a:rPr>
                        <a:t>m  ALU</a:t>
                      </a:r>
                      <a:endParaRPr sz="1000">
                        <a:latin typeface="Times New Roman"/>
                        <a:cs typeface="Times New Roman"/>
                      </a:endParaRPr>
                    </a:p>
                  </a:txBody>
                  <a:tcPr marL="0" marR="0" marT="438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6" name="object 6"/>
          <p:cNvSpPr/>
          <p:nvPr/>
        </p:nvSpPr>
        <p:spPr>
          <a:xfrm>
            <a:off x="6664961" y="3047999"/>
            <a:ext cx="1130300" cy="1115695"/>
          </a:xfrm>
          <a:custGeom>
            <a:avLst/>
            <a:gdLst/>
            <a:ahLst/>
            <a:cxnLst/>
            <a:rect l="l" t="t" r="r" b="b"/>
            <a:pathLst>
              <a:path w="847725" h="1115695">
                <a:moveTo>
                  <a:pt x="0" y="0"/>
                </a:moveTo>
                <a:lnTo>
                  <a:pt x="0" y="1115568"/>
                </a:lnTo>
                <a:lnTo>
                  <a:pt x="847343" y="1115568"/>
                </a:lnTo>
                <a:lnTo>
                  <a:pt x="847343" y="0"/>
                </a:lnTo>
                <a:lnTo>
                  <a:pt x="0" y="0"/>
                </a:lnTo>
                <a:close/>
              </a:path>
            </a:pathLst>
          </a:custGeom>
          <a:ln w="9142">
            <a:solidFill>
              <a:srgbClr val="000000"/>
            </a:solidFill>
          </a:ln>
        </p:spPr>
        <p:txBody>
          <a:bodyPr wrap="square" lIns="0" tIns="0" rIns="0" bIns="0" rtlCol="0"/>
          <a:lstStyle/>
          <a:p>
            <a:endParaRPr/>
          </a:p>
        </p:txBody>
      </p:sp>
      <p:sp>
        <p:nvSpPr>
          <p:cNvPr id="7" name="object 7"/>
          <p:cNvSpPr txBox="1"/>
          <p:nvPr/>
        </p:nvSpPr>
        <p:spPr>
          <a:xfrm>
            <a:off x="6855290" y="3077971"/>
            <a:ext cx="647700" cy="167354"/>
          </a:xfrm>
          <a:prstGeom prst="rect">
            <a:avLst/>
          </a:prstGeom>
        </p:spPr>
        <p:txBody>
          <a:bodyPr vert="horz" wrap="square" lIns="0" tIns="13335" rIns="0" bIns="0" rtlCol="0">
            <a:spAutoFit/>
          </a:bodyPr>
          <a:lstStyle/>
          <a:p>
            <a:pPr marL="12700">
              <a:lnSpc>
                <a:spcPct val="100000"/>
              </a:lnSpc>
              <a:spcBef>
                <a:spcPts val="105"/>
              </a:spcBef>
            </a:pPr>
            <a:r>
              <a:rPr sz="1000" spc="-5" dirty="0">
                <a:latin typeface="Times New Roman"/>
                <a:cs typeface="Times New Roman"/>
              </a:rPr>
              <a:t>Datapath</a:t>
            </a:r>
            <a:endParaRPr sz="1000">
              <a:latin typeface="Times New Roman"/>
              <a:cs typeface="Times New Roman"/>
            </a:endParaRPr>
          </a:p>
        </p:txBody>
      </p:sp>
      <p:sp>
        <p:nvSpPr>
          <p:cNvPr id="8" name="object 8"/>
          <p:cNvSpPr/>
          <p:nvPr/>
        </p:nvSpPr>
        <p:spPr>
          <a:xfrm>
            <a:off x="5140960" y="3047999"/>
            <a:ext cx="1292859" cy="1493520"/>
          </a:xfrm>
          <a:custGeom>
            <a:avLst/>
            <a:gdLst/>
            <a:ahLst/>
            <a:cxnLst/>
            <a:rect l="l" t="t" r="r" b="b"/>
            <a:pathLst>
              <a:path w="969645" h="1493520">
                <a:moveTo>
                  <a:pt x="0" y="0"/>
                </a:moveTo>
                <a:lnTo>
                  <a:pt x="0" y="1493520"/>
                </a:lnTo>
                <a:lnTo>
                  <a:pt x="969263" y="1493520"/>
                </a:lnTo>
                <a:lnTo>
                  <a:pt x="969263" y="0"/>
                </a:lnTo>
                <a:lnTo>
                  <a:pt x="0" y="0"/>
                </a:lnTo>
                <a:close/>
              </a:path>
            </a:pathLst>
          </a:custGeom>
          <a:ln w="9142">
            <a:solidFill>
              <a:srgbClr val="000000"/>
            </a:solidFill>
          </a:ln>
        </p:spPr>
        <p:txBody>
          <a:bodyPr wrap="square" lIns="0" tIns="0" rIns="0" bIns="0" rtlCol="0"/>
          <a:lstStyle/>
          <a:p>
            <a:endParaRPr/>
          </a:p>
        </p:txBody>
      </p:sp>
      <p:sp>
        <p:nvSpPr>
          <p:cNvPr id="9" name="object 9"/>
          <p:cNvSpPr txBox="1"/>
          <p:nvPr/>
        </p:nvSpPr>
        <p:spPr>
          <a:xfrm>
            <a:off x="5392251" y="3077971"/>
            <a:ext cx="728980" cy="167354"/>
          </a:xfrm>
          <a:prstGeom prst="rect">
            <a:avLst/>
          </a:prstGeom>
        </p:spPr>
        <p:txBody>
          <a:bodyPr vert="horz" wrap="square" lIns="0" tIns="13335" rIns="0" bIns="0" rtlCol="0">
            <a:spAutoFit/>
          </a:bodyPr>
          <a:lstStyle/>
          <a:p>
            <a:pPr marL="12700">
              <a:lnSpc>
                <a:spcPct val="100000"/>
              </a:lnSpc>
              <a:spcBef>
                <a:spcPts val="105"/>
              </a:spcBef>
            </a:pPr>
            <a:r>
              <a:rPr sz="1000" spc="-5" dirty="0">
                <a:latin typeface="Times New Roman"/>
                <a:cs typeface="Times New Roman"/>
              </a:rPr>
              <a:t>Controller</a:t>
            </a:r>
            <a:endParaRPr sz="1000">
              <a:latin typeface="Times New Roman"/>
              <a:cs typeface="Times New Roman"/>
            </a:endParaRPr>
          </a:p>
        </p:txBody>
      </p:sp>
      <p:sp>
        <p:nvSpPr>
          <p:cNvPr id="10" name="object 10"/>
          <p:cNvSpPr txBox="1"/>
          <p:nvPr/>
        </p:nvSpPr>
        <p:spPr>
          <a:xfrm>
            <a:off x="5136897" y="4718303"/>
            <a:ext cx="1304713" cy="985526"/>
          </a:xfrm>
          <a:prstGeom prst="rect">
            <a:avLst/>
          </a:prstGeom>
          <a:ln w="9142">
            <a:solidFill>
              <a:srgbClr val="000000"/>
            </a:solidFill>
          </a:ln>
        </p:spPr>
        <p:txBody>
          <a:bodyPr vert="horz" wrap="square" lIns="0" tIns="46355" rIns="0" bIns="0" rtlCol="0">
            <a:spAutoFit/>
          </a:bodyPr>
          <a:lstStyle/>
          <a:p>
            <a:pPr marR="6985" algn="ctr">
              <a:lnSpc>
                <a:spcPct val="100000"/>
              </a:lnSpc>
              <a:spcBef>
                <a:spcPts val="365"/>
              </a:spcBef>
            </a:pPr>
            <a:r>
              <a:rPr sz="1000" dirty="0">
                <a:latin typeface="Times New Roman"/>
                <a:cs typeface="Times New Roman"/>
              </a:rPr>
              <a:t>Program</a:t>
            </a:r>
            <a:r>
              <a:rPr sz="1000" spc="-55" dirty="0">
                <a:latin typeface="Times New Roman"/>
                <a:cs typeface="Times New Roman"/>
              </a:rPr>
              <a:t> </a:t>
            </a:r>
            <a:r>
              <a:rPr sz="1000" dirty="0">
                <a:latin typeface="Times New Roman"/>
                <a:cs typeface="Times New Roman"/>
              </a:rPr>
              <a:t>memory</a:t>
            </a:r>
            <a:endParaRPr sz="1000">
              <a:latin typeface="Times New Roman"/>
              <a:cs typeface="Times New Roman"/>
            </a:endParaRPr>
          </a:p>
          <a:p>
            <a:pPr>
              <a:lnSpc>
                <a:spcPct val="100000"/>
              </a:lnSpc>
              <a:spcBef>
                <a:spcPts val="10"/>
              </a:spcBef>
            </a:pPr>
            <a:endParaRPr sz="1100">
              <a:latin typeface="Times New Roman"/>
              <a:cs typeface="Times New Roman"/>
            </a:endParaRPr>
          </a:p>
          <a:p>
            <a:pPr marL="93980" marR="96520" algn="ctr">
              <a:lnSpc>
                <a:spcPct val="100000"/>
              </a:lnSpc>
            </a:pPr>
            <a:r>
              <a:rPr sz="1000" spc="-5" dirty="0">
                <a:latin typeface="Times New Roman"/>
                <a:cs typeface="Times New Roman"/>
              </a:rPr>
              <a:t>Assembly</a:t>
            </a:r>
            <a:r>
              <a:rPr sz="1000" spc="-60" dirty="0">
                <a:latin typeface="Times New Roman"/>
                <a:cs typeface="Times New Roman"/>
              </a:rPr>
              <a:t> </a:t>
            </a:r>
            <a:r>
              <a:rPr sz="1000" spc="-5" dirty="0">
                <a:latin typeface="Times New Roman"/>
                <a:cs typeface="Times New Roman"/>
              </a:rPr>
              <a:t>code </a:t>
            </a:r>
            <a:r>
              <a:rPr sz="1000" spc="-235" dirty="0">
                <a:latin typeface="Times New Roman"/>
                <a:cs typeface="Times New Roman"/>
              </a:rPr>
              <a:t> </a:t>
            </a:r>
            <a:r>
              <a:rPr sz="1000" dirty="0">
                <a:latin typeface="Times New Roman"/>
                <a:cs typeface="Times New Roman"/>
              </a:rPr>
              <a:t>for:</a:t>
            </a:r>
            <a:endParaRPr sz="1000">
              <a:latin typeface="Times New Roman"/>
              <a:cs typeface="Times New Roman"/>
            </a:endParaRPr>
          </a:p>
          <a:p>
            <a:pPr>
              <a:lnSpc>
                <a:spcPct val="100000"/>
              </a:lnSpc>
              <a:spcBef>
                <a:spcPts val="50"/>
              </a:spcBef>
            </a:pPr>
            <a:endParaRPr sz="1000">
              <a:latin typeface="Times New Roman"/>
              <a:cs typeface="Times New Roman"/>
            </a:endParaRPr>
          </a:p>
          <a:p>
            <a:pPr marL="73025">
              <a:lnSpc>
                <a:spcPct val="100000"/>
              </a:lnSpc>
            </a:pPr>
            <a:r>
              <a:rPr sz="1000" dirty="0">
                <a:latin typeface="Times New Roman"/>
                <a:cs typeface="Times New Roman"/>
              </a:rPr>
              <a:t>total</a:t>
            </a:r>
            <a:r>
              <a:rPr sz="1000" spc="-35" dirty="0">
                <a:latin typeface="Times New Roman"/>
                <a:cs typeface="Times New Roman"/>
              </a:rPr>
              <a:t> </a:t>
            </a:r>
            <a:r>
              <a:rPr sz="1000" dirty="0">
                <a:latin typeface="Times New Roman"/>
                <a:cs typeface="Times New Roman"/>
              </a:rPr>
              <a:t>=</a:t>
            </a:r>
            <a:r>
              <a:rPr sz="1000" spc="-30" dirty="0">
                <a:latin typeface="Times New Roman"/>
                <a:cs typeface="Times New Roman"/>
              </a:rPr>
              <a:t> </a:t>
            </a:r>
            <a:r>
              <a:rPr sz="1000" dirty="0">
                <a:latin typeface="Times New Roman"/>
                <a:cs typeface="Times New Roman"/>
              </a:rPr>
              <a:t>0</a:t>
            </a:r>
            <a:endParaRPr sz="1000">
              <a:latin typeface="Times New Roman"/>
              <a:cs typeface="Times New Roman"/>
            </a:endParaRPr>
          </a:p>
          <a:p>
            <a:pPr marL="76200">
              <a:lnSpc>
                <a:spcPts val="1120"/>
              </a:lnSpc>
            </a:pPr>
            <a:r>
              <a:rPr sz="1000" spc="-15" dirty="0">
                <a:latin typeface="Times New Roman"/>
                <a:cs typeface="Times New Roman"/>
              </a:rPr>
              <a:t>for</a:t>
            </a:r>
            <a:r>
              <a:rPr sz="1000" spc="15" dirty="0">
                <a:latin typeface="Times New Roman"/>
                <a:cs typeface="Times New Roman"/>
              </a:rPr>
              <a:t> </a:t>
            </a:r>
            <a:r>
              <a:rPr sz="1000" dirty="0">
                <a:latin typeface="Times New Roman"/>
                <a:cs typeface="Times New Roman"/>
              </a:rPr>
              <a:t>i</a:t>
            </a:r>
            <a:r>
              <a:rPr sz="1000" spc="-20" dirty="0">
                <a:latin typeface="Times New Roman"/>
                <a:cs typeface="Times New Roman"/>
              </a:rPr>
              <a:t> </a:t>
            </a:r>
            <a:r>
              <a:rPr sz="1000" spc="-10" dirty="0">
                <a:latin typeface="Times New Roman"/>
                <a:cs typeface="Times New Roman"/>
              </a:rPr>
              <a:t>=1</a:t>
            </a:r>
            <a:r>
              <a:rPr sz="1000" spc="-25" dirty="0">
                <a:latin typeface="Times New Roman"/>
                <a:cs typeface="Times New Roman"/>
              </a:rPr>
              <a:t> </a:t>
            </a:r>
            <a:r>
              <a:rPr sz="1000" spc="5" dirty="0">
                <a:latin typeface="Times New Roman"/>
                <a:cs typeface="Times New Roman"/>
              </a:rPr>
              <a:t>to</a:t>
            </a:r>
            <a:r>
              <a:rPr sz="1000" spc="-30" dirty="0">
                <a:latin typeface="Times New Roman"/>
                <a:cs typeface="Times New Roman"/>
              </a:rPr>
              <a:t> </a:t>
            </a:r>
            <a:r>
              <a:rPr sz="1000" spc="5" dirty="0">
                <a:latin typeface="Times New Roman"/>
                <a:cs typeface="Times New Roman"/>
              </a:rPr>
              <a:t>…</a:t>
            </a:r>
            <a:endParaRPr sz="1000">
              <a:latin typeface="Times New Roman"/>
              <a:cs typeface="Times New Roman"/>
            </a:endParaRPr>
          </a:p>
        </p:txBody>
      </p:sp>
      <p:grpSp>
        <p:nvGrpSpPr>
          <p:cNvPr id="11" name="object 11"/>
          <p:cNvGrpSpPr/>
          <p:nvPr/>
        </p:nvGrpSpPr>
        <p:grpSpPr>
          <a:xfrm>
            <a:off x="5433568" y="3601022"/>
            <a:ext cx="1225973" cy="1120775"/>
            <a:chOff x="4075176" y="3601021"/>
            <a:chExt cx="919480" cy="1120775"/>
          </a:xfrm>
        </p:grpSpPr>
        <p:sp>
          <p:nvSpPr>
            <p:cNvPr id="12" name="object 12"/>
            <p:cNvSpPr/>
            <p:nvPr/>
          </p:nvSpPr>
          <p:spPr>
            <a:xfrm>
              <a:off x="4075176" y="4340351"/>
              <a:ext cx="527685" cy="381000"/>
            </a:xfrm>
            <a:custGeom>
              <a:avLst/>
              <a:gdLst/>
              <a:ahLst/>
              <a:cxnLst/>
              <a:rect l="l" t="t" r="r" b="b"/>
              <a:pathLst>
                <a:path w="527685" h="381000">
                  <a:moveTo>
                    <a:pt x="76200" y="82296"/>
                  </a:moveTo>
                  <a:lnTo>
                    <a:pt x="66687" y="64008"/>
                  </a:lnTo>
                  <a:lnTo>
                    <a:pt x="36576" y="6096"/>
                  </a:lnTo>
                  <a:lnTo>
                    <a:pt x="0" y="82296"/>
                  </a:lnTo>
                  <a:lnTo>
                    <a:pt x="33528" y="82296"/>
                  </a:lnTo>
                  <a:lnTo>
                    <a:pt x="33528" y="377952"/>
                  </a:lnTo>
                  <a:lnTo>
                    <a:pt x="36576" y="381000"/>
                  </a:lnTo>
                  <a:lnTo>
                    <a:pt x="42672" y="377952"/>
                  </a:lnTo>
                  <a:lnTo>
                    <a:pt x="42672" y="82296"/>
                  </a:lnTo>
                  <a:lnTo>
                    <a:pt x="76200" y="82296"/>
                  </a:lnTo>
                  <a:close/>
                </a:path>
                <a:path w="527685" h="381000">
                  <a:moveTo>
                    <a:pt x="527304" y="301752"/>
                  </a:moveTo>
                  <a:lnTo>
                    <a:pt x="493776" y="301752"/>
                  </a:lnTo>
                  <a:lnTo>
                    <a:pt x="493776" y="6096"/>
                  </a:lnTo>
                  <a:lnTo>
                    <a:pt x="490728" y="0"/>
                  </a:lnTo>
                  <a:lnTo>
                    <a:pt x="484632" y="6096"/>
                  </a:lnTo>
                  <a:lnTo>
                    <a:pt x="484632" y="301752"/>
                  </a:lnTo>
                  <a:lnTo>
                    <a:pt x="451104" y="301752"/>
                  </a:lnTo>
                  <a:lnTo>
                    <a:pt x="490728" y="377952"/>
                  </a:lnTo>
                  <a:lnTo>
                    <a:pt x="518515" y="320040"/>
                  </a:lnTo>
                  <a:lnTo>
                    <a:pt x="527304" y="301752"/>
                  </a:lnTo>
                  <a:close/>
                </a:path>
              </a:pathLst>
            </a:custGeom>
            <a:solidFill>
              <a:srgbClr val="000000"/>
            </a:solidFill>
          </p:spPr>
          <p:txBody>
            <a:bodyPr wrap="square" lIns="0" tIns="0" rIns="0" bIns="0" rtlCol="0"/>
            <a:lstStyle/>
            <a:p>
              <a:endParaRPr/>
            </a:p>
          </p:txBody>
        </p:sp>
        <p:sp>
          <p:nvSpPr>
            <p:cNvPr id="13" name="object 13"/>
            <p:cNvSpPr/>
            <p:nvPr/>
          </p:nvSpPr>
          <p:spPr>
            <a:xfrm>
              <a:off x="4831080" y="3605783"/>
              <a:ext cx="158750" cy="0"/>
            </a:xfrm>
            <a:custGeom>
              <a:avLst/>
              <a:gdLst/>
              <a:ahLst/>
              <a:cxnLst/>
              <a:rect l="l" t="t" r="r" b="b"/>
              <a:pathLst>
                <a:path w="158750">
                  <a:moveTo>
                    <a:pt x="0" y="0"/>
                  </a:moveTo>
                  <a:lnTo>
                    <a:pt x="158495" y="0"/>
                  </a:lnTo>
                </a:path>
              </a:pathLst>
            </a:custGeom>
            <a:ln w="9142">
              <a:solidFill>
                <a:srgbClr val="000000"/>
              </a:solidFill>
            </a:ln>
          </p:spPr>
          <p:txBody>
            <a:bodyPr wrap="square" lIns="0" tIns="0" rIns="0" bIns="0" rtlCol="0"/>
            <a:lstStyle/>
            <a:p>
              <a:endParaRPr/>
            </a:p>
          </p:txBody>
        </p:sp>
      </p:grpSp>
      <p:sp>
        <p:nvSpPr>
          <p:cNvPr id="14" name="object 14"/>
          <p:cNvSpPr txBox="1"/>
          <p:nvPr/>
        </p:nvSpPr>
        <p:spPr>
          <a:xfrm>
            <a:off x="6664961" y="4349495"/>
            <a:ext cx="1136225" cy="352019"/>
          </a:xfrm>
          <a:prstGeom prst="rect">
            <a:avLst/>
          </a:prstGeom>
          <a:ln w="9142">
            <a:solidFill>
              <a:srgbClr val="000000"/>
            </a:solidFill>
          </a:ln>
        </p:spPr>
        <p:txBody>
          <a:bodyPr vert="horz" wrap="square" lIns="0" tIns="43815" rIns="0" bIns="0" rtlCol="0">
            <a:spAutoFit/>
          </a:bodyPr>
          <a:lstStyle/>
          <a:p>
            <a:pPr marL="219075" marR="198755" indent="88265">
              <a:lnSpc>
                <a:spcPct val="100000"/>
              </a:lnSpc>
              <a:spcBef>
                <a:spcPts val="345"/>
              </a:spcBef>
            </a:pPr>
            <a:r>
              <a:rPr sz="1000" dirty="0">
                <a:latin typeface="Times New Roman"/>
                <a:cs typeface="Times New Roman"/>
              </a:rPr>
              <a:t>Data </a:t>
            </a:r>
            <a:r>
              <a:rPr sz="1000" spc="5" dirty="0">
                <a:latin typeface="Times New Roman"/>
                <a:cs typeface="Times New Roman"/>
              </a:rPr>
              <a:t> </a:t>
            </a:r>
            <a:r>
              <a:rPr sz="1000" spc="10" dirty="0">
                <a:latin typeface="Times New Roman"/>
                <a:cs typeface="Times New Roman"/>
              </a:rPr>
              <a:t>m</a:t>
            </a:r>
            <a:r>
              <a:rPr sz="1000" spc="-15" dirty="0">
                <a:latin typeface="Times New Roman"/>
                <a:cs typeface="Times New Roman"/>
              </a:rPr>
              <a:t>e</a:t>
            </a:r>
            <a:r>
              <a:rPr sz="1000" spc="10" dirty="0">
                <a:latin typeface="Times New Roman"/>
                <a:cs typeface="Times New Roman"/>
              </a:rPr>
              <a:t>m</a:t>
            </a:r>
            <a:r>
              <a:rPr sz="1000" spc="-25" dirty="0">
                <a:latin typeface="Times New Roman"/>
                <a:cs typeface="Times New Roman"/>
              </a:rPr>
              <a:t>o</a:t>
            </a:r>
            <a:r>
              <a:rPr sz="1000" spc="20" dirty="0">
                <a:latin typeface="Times New Roman"/>
                <a:cs typeface="Times New Roman"/>
              </a:rPr>
              <a:t>r</a:t>
            </a:r>
            <a:r>
              <a:rPr sz="1000" dirty="0">
                <a:latin typeface="Times New Roman"/>
                <a:cs typeface="Times New Roman"/>
              </a:rPr>
              <a:t>y</a:t>
            </a:r>
            <a:endParaRPr sz="1000">
              <a:latin typeface="Times New Roman"/>
              <a:cs typeface="Times New Roman"/>
            </a:endParaRPr>
          </a:p>
        </p:txBody>
      </p:sp>
      <p:graphicFrame>
        <p:nvGraphicFramePr>
          <p:cNvPr id="15" name="object 15"/>
          <p:cNvGraphicFramePr>
            <a:graphicFrameLocks noGrp="1"/>
          </p:cNvGraphicFramePr>
          <p:nvPr/>
        </p:nvGraphicFramePr>
        <p:xfrm>
          <a:off x="5305552" y="3323844"/>
          <a:ext cx="937259" cy="1014982"/>
        </p:xfrm>
        <a:graphic>
          <a:graphicData uri="http://schemas.openxmlformats.org/drawingml/2006/table">
            <a:tbl>
              <a:tblPr firstRow="1" bandRow="1">
                <a:tableStyleId>{2D5ABB26-0587-4C30-8999-92F81FD0307C}</a:tableStyleId>
              </a:tblPr>
              <a:tblGrid>
                <a:gridCol w="171027">
                  <a:extLst>
                    <a:ext uri="{9D8B030D-6E8A-4147-A177-3AD203B41FA5}">
                      <a16:colId xmlns:a16="http://schemas.microsoft.com/office/drawing/2014/main" val="20000"/>
                    </a:ext>
                  </a:extLst>
                </a:gridCol>
                <a:gridCol w="175260">
                  <a:extLst>
                    <a:ext uri="{9D8B030D-6E8A-4147-A177-3AD203B41FA5}">
                      <a16:colId xmlns:a16="http://schemas.microsoft.com/office/drawing/2014/main" val="20001"/>
                    </a:ext>
                  </a:extLst>
                </a:gridCol>
                <a:gridCol w="236220">
                  <a:extLst>
                    <a:ext uri="{9D8B030D-6E8A-4147-A177-3AD203B41FA5}">
                      <a16:colId xmlns:a16="http://schemas.microsoft.com/office/drawing/2014/main" val="20002"/>
                    </a:ext>
                  </a:extLst>
                </a:gridCol>
                <a:gridCol w="195580">
                  <a:extLst>
                    <a:ext uri="{9D8B030D-6E8A-4147-A177-3AD203B41FA5}">
                      <a16:colId xmlns:a16="http://schemas.microsoft.com/office/drawing/2014/main" val="20003"/>
                    </a:ext>
                  </a:extLst>
                </a:gridCol>
                <a:gridCol w="159172">
                  <a:extLst>
                    <a:ext uri="{9D8B030D-6E8A-4147-A177-3AD203B41FA5}">
                      <a16:colId xmlns:a16="http://schemas.microsoft.com/office/drawing/2014/main" val="20004"/>
                    </a:ext>
                  </a:extLst>
                </a:gridCol>
              </a:tblGrid>
              <a:tr h="728471">
                <a:tc gridSpan="5">
                  <a:txBody>
                    <a:bodyPr/>
                    <a:lstStyle/>
                    <a:p>
                      <a:pPr marL="17780" algn="ctr">
                        <a:lnSpc>
                          <a:spcPct val="100000"/>
                        </a:lnSpc>
                        <a:spcBef>
                          <a:spcPts val="345"/>
                        </a:spcBef>
                      </a:pPr>
                      <a:r>
                        <a:rPr sz="1000" dirty="0">
                          <a:latin typeface="Times New Roman"/>
                          <a:cs typeface="Times New Roman"/>
                        </a:rPr>
                        <a:t>C</a:t>
                      </a:r>
                      <a:r>
                        <a:rPr sz="1000" spc="-25" dirty="0">
                          <a:latin typeface="Times New Roman"/>
                          <a:cs typeface="Times New Roman"/>
                        </a:rPr>
                        <a:t>o</a:t>
                      </a:r>
                      <a:r>
                        <a:rPr sz="1000" spc="20" dirty="0">
                          <a:latin typeface="Times New Roman"/>
                          <a:cs typeface="Times New Roman"/>
                        </a:rPr>
                        <a:t>n</a:t>
                      </a:r>
                      <a:r>
                        <a:rPr sz="1000" spc="-20" dirty="0">
                          <a:latin typeface="Times New Roman"/>
                          <a:cs typeface="Times New Roman"/>
                        </a:rPr>
                        <a:t>t</a:t>
                      </a:r>
                      <a:r>
                        <a:rPr sz="1000" spc="20" dirty="0">
                          <a:latin typeface="Times New Roman"/>
                          <a:cs typeface="Times New Roman"/>
                        </a:rPr>
                        <a:t>r</a:t>
                      </a:r>
                      <a:r>
                        <a:rPr sz="1000" spc="-25" dirty="0">
                          <a:latin typeface="Times New Roman"/>
                          <a:cs typeface="Times New Roman"/>
                        </a:rPr>
                        <a:t>o</a:t>
                      </a:r>
                      <a:r>
                        <a:rPr sz="1000" dirty="0">
                          <a:latin typeface="Times New Roman"/>
                          <a:cs typeface="Times New Roman"/>
                        </a:rPr>
                        <a:t>l</a:t>
                      </a:r>
                      <a:r>
                        <a:rPr sz="1000" spc="-5" dirty="0">
                          <a:latin typeface="Times New Roman"/>
                          <a:cs typeface="Times New Roman"/>
                        </a:rPr>
                        <a:t> </a:t>
                      </a:r>
                      <a:r>
                        <a:rPr sz="1000" spc="5" dirty="0">
                          <a:latin typeface="Times New Roman"/>
                          <a:cs typeface="Times New Roman"/>
                        </a:rPr>
                        <a:t>l</a:t>
                      </a:r>
                      <a:r>
                        <a:rPr sz="1000" spc="-25" dirty="0">
                          <a:latin typeface="Times New Roman"/>
                          <a:cs typeface="Times New Roman"/>
                        </a:rPr>
                        <a:t>o</a:t>
                      </a:r>
                      <a:r>
                        <a:rPr sz="1000" dirty="0">
                          <a:latin typeface="Times New Roman"/>
                          <a:cs typeface="Times New Roman"/>
                        </a:rPr>
                        <a:t>g</a:t>
                      </a:r>
                      <a:r>
                        <a:rPr sz="1000" spc="5" dirty="0">
                          <a:latin typeface="Times New Roman"/>
                          <a:cs typeface="Times New Roman"/>
                        </a:rPr>
                        <a:t>i</a:t>
                      </a:r>
                      <a:r>
                        <a:rPr sz="1000" dirty="0">
                          <a:latin typeface="Times New Roman"/>
                          <a:cs typeface="Times New Roman"/>
                        </a:rPr>
                        <a:t>c  </a:t>
                      </a:r>
                      <a:r>
                        <a:rPr sz="1000" spc="5" dirty="0">
                          <a:latin typeface="Times New Roman"/>
                          <a:cs typeface="Times New Roman"/>
                        </a:rPr>
                        <a:t>and </a:t>
                      </a:r>
                      <a:r>
                        <a:rPr sz="1000" spc="-5" dirty="0">
                          <a:latin typeface="Times New Roman"/>
                          <a:cs typeface="Times New Roman"/>
                        </a:rPr>
                        <a:t>State </a:t>
                      </a:r>
                      <a:r>
                        <a:rPr sz="1000" dirty="0">
                          <a:latin typeface="Times New Roman"/>
                          <a:cs typeface="Times New Roman"/>
                        </a:rPr>
                        <a:t> register</a:t>
                      </a:r>
                      <a:endParaRPr sz="1000">
                        <a:latin typeface="Times New Roman"/>
                        <a:cs typeface="Times New Roman"/>
                      </a:endParaRPr>
                    </a:p>
                  </a:txBody>
                  <a:tcPr marL="0" marR="0" marT="438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03631">
                <a:tc>
                  <a:txBody>
                    <a:bodyPr/>
                    <a:lstStyle/>
                    <a:p>
                      <a:pPr>
                        <a:lnSpc>
                          <a:spcPct val="100000"/>
                        </a:lnSpc>
                      </a:pPr>
                      <a:endParaRPr sz="5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3">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182880">
                <a:tc gridSpan="2">
                  <a:txBody>
                    <a:bodyPr/>
                    <a:lstStyle/>
                    <a:p>
                      <a:pPr marL="66675">
                        <a:lnSpc>
                          <a:spcPts val="1185"/>
                        </a:lnSpc>
                      </a:pPr>
                      <a:r>
                        <a:rPr sz="1000" dirty="0">
                          <a:latin typeface="Times New Roman"/>
                          <a:cs typeface="Times New Roman"/>
                        </a:rPr>
                        <a:t>IR</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tcPr>
                </a:tc>
                <a:tc gridSpan="2">
                  <a:txBody>
                    <a:bodyPr/>
                    <a:lstStyle/>
                    <a:p>
                      <a:pPr marL="51435">
                        <a:lnSpc>
                          <a:spcPts val="1185"/>
                        </a:lnSpc>
                      </a:pPr>
                      <a:r>
                        <a:rPr sz="1000" dirty="0">
                          <a:latin typeface="Times New Roman"/>
                          <a:cs typeface="Times New Roman"/>
                        </a:rPr>
                        <a:t>PC</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6" name="object 16"/>
          <p:cNvSpPr/>
          <p:nvPr/>
        </p:nvSpPr>
        <p:spPr>
          <a:xfrm>
            <a:off x="7258304" y="4163568"/>
            <a:ext cx="0" cy="186055"/>
          </a:xfrm>
          <a:custGeom>
            <a:avLst/>
            <a:gdLst/>
            <a:ahLst/>
            <a:cxnLst/>
            <a:rect l="l" t="t" r="r" b="b"/>
            <a:pathLst>
              <a:path h="186054">
                <a:moveTo>
                  <a:pt x="0" y="0"/>
                </a:moveTo>
                <a:lnTo>
                  <a:pt x="0" y="185927"/>
                </a:lnTo>
              </a:path>
            </a:pathLst>
          </a:custGeom>
          <a:ln w="9142">
            <a:solidFill>
              <a:srgbClr val="000000"/>
            </a:solidFill>
          </a:ln>
        </p:spPr>
        <p:txBody>
          <a:bodyPr wrap="square" lIns="0" tIns="0" rIns="0" bIns="0" rtlCol="0"/>
          <a:lstStyle/>
          <a:p>
            <a:endParaRPr/>
          </a:p>
        </p:txBody>
      </p:sp>
      <p:sp>
        <p:nvSpPr>
          <p:cNvPr id="17" name="object 17"/>
          <p:cNvSpPr txBox="1"/>
          <p:nvPr/>
        </p:nvSpPr>
        <p:spPr>
          <a:xfrm>
            <a:off x="8310203" y="5879083"/>
            <a:ext cx="2058247" cy="167354"/>
          </a:xfrm>
          <a:prstGeom prst="rect">
            <a:avLst/>
          </a:prstGeom>
        </p:spPr>
        <p:txBody>
          <a:bodyPr vert="horz" wrap="square" lIns="0" tIns="13335" rIns="0" bIns="0" rtlCol="0">
            <a:spAutoFit/>
          </a:bodyPr>
          <a:lstStyle/>
          <a:p>
            <a:pPr marL="12700">
              <a:lnSpc>
                <a:spcPct val="100000"/>
              </a:lnSpc>
              <a:spcBef>
                <a:spcPts val="105"/>
              </a:spcBef>
            </a:pPr>
            <a:r>
              <a:rPr sz="1000" b="1" spc="-5" dirty="0">
                <a:latin typeface="Times New Roman"/>
                <a:cs typeface="Times New Roman"/>
              </a:rPr>
              <a:t>Single-purpose</a:t>
            </a:r>
            <a:r>
              <a:rPr sz="1000" b="1" spc="-25" dirty="0">
                <a:latin typeface="Times New Roman"/>
                <a:cs typeface="Times New Roman"/>
              </a:rPr>
              <a:t> </a:t>
            </a:r>
            <a:r>
              <a:rPr sz="1000" dirty="0">
                <a:latin typeface="Times New Roman"/>
                <a:cs typeface="Times New Roman"/>
              </a:rPr>
              <a:t>(“hardware”)</a:t>
            </a:r>
            <a:endParaRPr sz="1000">
              <a:latin typeface="Times New Roman"/>
              <a:cs typeface="Times New Roman"/>
            </a:endParaRPr>
          </a:p>
        </p:txBody>
      </p:sp>
      <p:graphicFrame>
        <p:nvGraphicFramePr>
          <p:cNvPr id="18" name="object 18"/>
          <p:cNvGraphicFramePr>
            <a:graphicFrameLocks noGrp="1"/>
          </p:cNvGraphicFramePr>
          <p:nvPr/>
        </p:nvGraphicFramePr>
        <p:xfrm>
          <a:off x="9532113" y="3043429"/>
          <a:ext cx="1104900" cy="1764791"/>
        </p:xfrm>
        <a:graphic>
          <a:graphicData uri="http://schemas.openxmlformats.org/drawingml/2006/table">
            <a:tbl>
              <a:tblPr firstRow="1" bandRow="1">
                <a:tableStyleId>{2D5ABB26-0587-4C30-8999-92F81FD0307C}</a:tableStyleId>
              </a:tblPr>
              <a:tblGrid>
                <a:gridCol w="544407">
                  <a:extLst>
                    <a:ext uri="{9D8B030D-6E8A-4147-A177-3AD203B41FA5}">
                      <a16:colId xmlns:a16="http://schemas.microsoft.com/office/drawing/2014/main" val="20000"/>
                    </a:ext>
                  </a:extLst>
                </a:gridCol>
                <a:gridCol w="560493">
                  <a:extLst>
                    <a:ext uri="{9D8B030D-6E8A-4147-A177-3AD203B41FA5}">
                      <a16:colId xmlns:a16="http://schemas.microsoft.com/office/drawing/2014/main" val="20001"/>
                    </a:ext>
                  </a:extLst>
                </a:gridCol>
              </a:tblGrid>
              <a:tr h="1115568">
                <a:tc gridSpan="2">
                  <a:txBody>
                    <a:bodyPr/>
                    <a:lstStyle/>
                    <a:p>
                      <a:pPr marL="33020" algn="ctr">
                        <a:lnSpc>
                          <a:spcPct val="100000"/>
                        </a:lnSpc>
                        <a:spcBef>
                          <a:spcPts val="80"/>
                        </a:spcBef>
                      </a:pPr>
                      <a:r>
                        <a:rPr sz="1000" spc="-5" dirty="0">
                          <a:latin typeface="Times New Roman"/>
                          <a:cs typeface="Times New Roman"/>
                        </a:rPr>
                        <a:t>Datapath</a:t>
                      </a:r>
                      <a:endParaRPr sz="1000">
                        <a:latin typeface="Times New Roman"/>
                        <a:cs typeface="Times New Roman"/>
                      </a:endParaRPr>
                    </a:p>
                    <a:p>
                      <a:pPr marR="1270" algn="ctr">
                        <a:lnSpc>
                          <a:spcPct val="100000"/>
                        </a:lnSpc>
                        <a:spcBef>
                          <a:spcPts val="765"/>
                        </a:spcBef>
                      </a:pPr>
                      <a:r>
                        <a:rPr sz="1000" spc="-5" dirty="0">
                          <a:latin typeface="Times New Roman"/>
                          <a:cs typeface="Times New Roman"/>
                        </a:rPr>
                        <a:t>index</a:t>
                      </a:r>
                      <a:endParaRPr sz="1000">
                        <a:latin typeface="Times New Roman"/>
                        <a:cs typeface="Times New Roman"/>
                      </a:endParaRPr>
                    </a:p>
                    <a:p>
                      <a:pPr>
                        <a:lnSpc>
                          <a:spcPct val="100000"/>
                        </a:lnSpc>
                        <a:spcBef>
                          <a:spcPts val="720"/>
                        </a:spcBef>
                        <a:tabLst>
                          <a:tab pos="25400" algn="l"/>
                          <a:tab pos="301625" algn="l"/>
                        </a:tabLst>
                      </a:pPr>
                      <a:r>
                        <a:rPr sz="1500" u="sng" baseline="41666" dirty="0">
                          <a:uFill>
                            <a:solidFill>
                              <a:srgbClr val="000000"/>
                            </a:solidFill>
                          </a:uFill>
                          <a:latin typeface="Times New Roman"/>
                          <a:cs typeface="Times New Roman"/>
                        </a:rPr>
                        <a:t> 	</a:t>
                      </a:r>
                      <a:r>
                        <a:rPr sz="1500" baseline="41666" dirty="0">
                          <a:latin typeface="Times New Roman"/>
                          <a:cs typeface="Times New Roman"/>
                        </a:rPr>
                        <a:t>	</a:t>
                      </a:r>
                      <a:r>
                        <a:rPr sz="1000" dirty="0">
                          <a:latin typeface="Times New Roman"/>
                          <a:cs typeface="Times New Roman"/>
                        </a:rPr>
                        <a:t>total</a:t>
                      </a:r>
                      <a:endParaRPr sz="1000">
                        <a:latin typeface="Times New Roman"/>
                        <a:cs typeface="Times New Roman"/>
                      </a:endParaRPr>
                    </a:p>
                    <a:p>
                      <a:pPr marL="5080" algn="ctr">
                        <a:lnSpc>
                          <a:spcPct val="100000"/>
                        </a:lnSpc>
                        <a:spcBef>
                          <a:spcPts val="795"/>
                        </a:spcBef>
                      </a:pPr>
                      <a:r>
                        <a:rPr sz="1000" dirty="0">
                          <a:latin typeface="Times New Roman"/>
                          <a:cs typeface="Times New Roman"/>
                        </a:rPr>
                        <a:t>+</a:t>
                      </a:r>
                      <a:endParaRPr sz="1000">
                        <a:latin typeface="Times New Roman"/>
                        <a:cs typeface="Times New Roman"/>
                      </a:endParaRPr>
                    </a:p>
                  </a:txBody>
                  <a:tcPr marL="0" marR="0" marT="101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85927">
                <a:tc>
                  <a:txBody>
                    <a:bodyPr/>
                    <a:lstStyle/>
                    <a:p>
                      <a:pPr>
                        <a:lnSpc>
                          <a:spcPct val="100000"/>
                        </a:lnSpc>
                      </a:pPr>
                      <a:endParaRPr sz="10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63296">
                <a:tc gridSpan="2">
                  <a:txBody>
                    <a:bodyPr/>
                    <a:lstStyle/>
                    <a:p>
                      <a:pPr marL="197485" marR="196215" indent="88265">
                        <a:lnSpc>
                          <a:spcPct val="100000"/>
                        </a:lnSpc>
                        <a:spcBef>
                          <a:spcPts val="345"/>
                        </a:spcBef>
                      </a:pPr>
                      <a:r>
                        <a:rPr sz="1000" dirty="0">
                          <a:latin typeface="Times New Roman"/>
                          <a:cs typeface="Times New Roman"/>
                        </a:rPr>
                        <a:t>Data </a:t>
                      </a:r>
                      <a:r>
                        <a:rPr sz="1000" spc="5" dirty="0">
                          <a:latin typeface="Times New Roman"/>
                          <a:cs typeface="Times New Roman"/>
                        </a:rPr>
                        <a:t> m</a:t>
                      </a:r>
                      <a:r>
                        <a:rPr sz="1000" spc="-15" dirty="0">
                          <a:latin typeface="Times New Roman"/>
                          <a:cs typeface="Times New Roman"/>
                        </a:rPr>
                        <a:t>e</a:t>
                      </a:r>
                      <a:r>
                        <a:rPr sz="1000" spc="5" dirty="0">
                          <a:latin typeface="Times New Roman"/>
                          <a:cs typeface="Times New Roman"/>
                        </a:rPr>
                        <a:t>m</a:t>
                      </a:r>
                      <a:r>
                        <a:rPr sz="1000" spc="-25" dirty="0">
                          <a:latin typeface="Times New Roman"/>
                          <a:cs typeface="Times New Roman"/>
                        </a:rPr>
                        <a:t>o</a:t>
                      </a:r>
                      <a:r>
                        <a:rPr sz="1000" spc="20" dirty="0">
                          <a:latin typeface="Times New Roman"/>
                          <a:cs typeface="Times New Roman"/>
                        </a:rPr>
                        <a:t>r</a:t>
                      </a:r>
                      <a:r>
                        <a:rPr sz="1000" dirty="0">
                          <a:latin typeface="Times New Roman"/>
                          <a:cs typeface="Times New Roman"/>
                        </a:rPr>
                        <a:t>y</a:t>
                      </a:r>
                      <a:endParaRPr sz="1000">
                        <a:latin typeface="Times New Roman"/>
                        <a:cs typeface="Times New Roman"/>
                      </a:endParaRPr>
                    </a:p>
                  </a:txBody>
                  <a:tcPr marL="0" marR="0" marT="438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9" name="object 19"/>
          <p:cNvSpPr/>
          <p:nvPr/>
        </p:nvSpPr>
        <p:spPr>
          <a:xfrm>
            <a:off x="8123937" y="3057144"/>
            <a:ext cx="1109980" cy="1106805"/>
          </a:xfrm>
          <a:custGeom>
            <a:avLst/>
            <a:gdLst/>
            <a:ahLst/>
            <a:cxnLst/>
            <a:rect l="l" t="t" r="r" b="b"/>
            <a:pathLst>
              <a:path w="832484" h="1106804">
                <a:moveTo>
                  <a:pt x="0" y="0"/>
                </a:moveTo>
                <a:lnTo>
                  <a:pt x="0" y="1106424"/>
                </a:lnTo>
                <a:lnTo>
                  <a:pt x="832103" y="1106424"/>
                </a:lnTo>
                <a:lnTo>
                  <a:pt x="832103" y="0"/>
                </a:lnTo>
                <a:lnTo>
                  <a:pt x="0" y="0"/>
                </a:lnTo>
                <a:close/>
              </a:path>
            </a:pathLst>
          </a:custGeom>
          <a:ln w="9142">
            <a:solidFill>
              <a:srgbClr val="000000"/>
            </a:solidFill>
          </a:ln>
        </p:spPr>
        <p:txBody>
          <a:bodyPr wrap="square" lIns="0" tIns="0" rIns="0" bIns="0" rtlCol="0"/>
          <a:lstStyle/>
          <a:p>
            <a:endParaRPr/>
          </a:p>
        </p:txBody>
      </p:sp>
      <p:sp>
        <p:nvSpPr>
          <p:cNvPr id="20" name="object 20"/>
          <p:cNvSpPr txBox="1"/>
          <p:nvPr/>
        </p:nvSpPr>
        <p:spPr>
          <a:xfrm>
            <a:off x="8314267" y="3044443"/>
            <a:ext cx="728980" cy="167354"/>
          </a:xfrm>
          <a:prstGeom prst="rect">
            <a:avLst/>
          </a:prstGeom>
        </p:spPr>
        <p:txBody>
          <a:bodyPr vert="horz" wrap="square" lIns="0" tIns="13335" rIns="0" bIns="0" rtlCol="0">
            <a:spAutoFit/>
          </a:bodyPr>
          <a:lstStyle/>
          <a:p>
            <a:pPr marL="12700">
              <a:lnSpc>
                <a:spcPct val="100000"/>
              </a:lnSpc>
              <a:spcBef>
                <a:spcPts val="105"/>
              </a:spcBef>
            </a:pPr>
            <a:r>
              <a:rPr sz="1000" spc="-5" dirty="0">
                <a:latin typeface="Times New Roman"/>
                <a:cs typeface="Times New Roman"/>
              </a:rPr>
              <a:t>Controller</a:t>
            </a:r>
            <a:endParaRPr sz="1000">
              <a:latin typeface="Times New Roman"/>
              <a:cs typeface="Times New Roman"/>
            </a:endParaRPr>
          </a:p>
        </p:txBody>
      </p:sp>
      <p:graphicFrame>
        <p:nvGraphicFramePr>
          <p:cNvPr id="21" name="object 21"/>
          <p:cNvGraphicFramePr>
            <a:graphicFrameLocks noGrp="1"/>
          </p:cNvGraphicFramePr>
          <p:nvPr/>
        </p:nvGraphicFramePr>
        <p:xfrm>
          <a:off x="8239760" y="3299460"/>
          <a:ext cx="861059" cy="768096"/>
        </p:xfrm>
        <a:graphic>
          <a:graphicData uri="http://schemas.openxmlformats.org/drawingml/2006/table">
            <a:tbl>
              <a:tblPr firstRow="1" bandRow="1">
                <a:tableStyleId>{2D5ABB26-0587-4C30-8999-92F81FD0307C}</a:tableStyleId>
              </a:tblPr>
              <a:tblGrid>
                <a:gridCol w="422487">
                  <a:extLst>
                    <a:ext uri="{9D8B030D-6E8A-4147-A177-3AD203B41FA5}">
                      <a16:colId xmlns:a16="http://schemas.microsoft.com/office/drawing/2014/main" val="20000"/>
                    </a:ext>
                  </a:extLst>
                </a:gridCol>
                <a:gridCol w="438572">
                  <a:extLst>
                    <a:ext uri="{9D8B030D-6E8A-4147-A177-3AD203B41FA5}">
                      <a16:colId xmlns:a16="http://schemas.microsoft.com/office/drawing/2014/main" val="20001"/>
                    </a:ext>
                  </a:extLst>
                </a:gridCol>
              </a:tblGrid>
              <a:tr h="280415">
                <a:tc gridSpan="2">
                  <a:txBody>
                    <a:bodyPr/>
                    <a:lstStyle/>
                    <a:p>
                      <a:pPr marL="213360" marR="120650" indent="-85725">
                        <a:lnSpc>
                          <a:spcPct val="100000"/>
                        </a:lnSpc>
                      </a:pPr>
                      <a:r>
                        <a:rPr sz="1000" dirty="0">
                          <a:latin typeface="Times New Roman"/>
                          <a:cs typeface="Times New Roman"/>
                        </a:rPr>
                        <a:t>C</a:t>
                      </a:r>
                      <a:r>
                        <a:rPr sz="1000" spc="-25" dirty="0">
                          <a:latin typeface="Times New Roman"/>
                          <a:cs typeface="Times New Roman"/>
                        </a:rPr>
                        <a:t>o</a:t>
                      </a:r>
                      <a:r>
                        <a:rPr sz="1000" spc="20" dirty="0">
                          <a:latin typeface="Times New Roman"/>
                          <a:cs typeface="Times New Roman"/>
                        </a:rPr>
                        <a:t>n</a:t>
                      </a:r>
                      <a:r>
                        <a:rPr sz="1000" spc="-20" dirty="0">
                          <a:latin typeface="Times New Roman"/>
                          <a:cs typeface="Times New Roman"/>
                        </a:rPr>
                        <a:t>t</a:t>
                      </a:r>
                      <a:r>
                        <a:rPr sz="1000" spc="20" dirty="0">
                          <a:latin typeface="Times New Roman"/>
                          <a:cs typeface="Times New Roman"/>
                        </a:rPr>
                        <a:t>r</a:t>
                      </a:r>
                      <a:r>
                        <a:rPr sz="1000" spc="-25" dirty="0">
                          <a:latin typeface="Times New Roman"/>
                          <a:cs typeface="Times New Roman"/>
                        </a:rPr>
                        <a:t>o</a:t>
                      </a:r>
                      <a:r>
                        <a:rPr sz="1000" dirty="0">
                          <a:latin typeface="Times New Roman"/>
                          <a:cs typeface="Times New Roman"/>
                        </a:rPr>
                        <a:t>l  logic</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58496">
                <a:tc>
                  <a:txBody>
                    <a:bodyPr/>
                    <a:lstStyle/>
                    <a:p>
                      <a:pPr>
                        <a:lnSpc>
                          <a:spcPct val="100000"/>
                        </a:lnSpc>
                      </a:pPr>
                      <a:endParaRPr sz="900">
                        <a:latin typeface="Times New Roman"/>
                        <a:cs typeface="Times New Roman"/>
                      </a:endParaRPr>
                    </a:p>
                  </a:txBody>
                  <a:tcPr marL="0" marR="0" marT="0" marB="0">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77368">
                <a:tc gridSpan="2">
                  <a:txBody>
                    <a:bodyPr/>
                    <a:lstStyle/>
                    <a:p>
                      <a:pPr marL="130810" marR="123189" indent="63500">
                        <a:lnSpc>
                          <a:spcPts val="1200"/>
                        </a:lnSpc>
                      </a:pPr>
                      <a:r>
                        <a:rPr sz="1000" dirty="0">
                          <a:latin typeface="Times New Roman"/>
                          <a:cs typeface="Times New Roman"/>
                        </a:rPr>
                        <a:t>State </a:t>
                      </a:r>
                      <a:r>
                        <a:rPr sz="1000" spc="5" dirty="0">
                          <a:latin typeface="Times New Roman"/>
                          <a:cs typeface="Times New Roman"/>
                        </a:rPr>
                        <a:t> </a:t>
                      </a:r>
                      <a:r>
                        <a:rPr sz="1000" spc="20" dirty="0">
                          <a:latin typeface="Times New Roman"/>
                          <a:cs typeface="Times New Roman"/>
                        </a:rPr>
                        <a:t>r</a:t>
                      </a:r>
                      <a:r>
                        <a:rPr sz="1000" spc="-15" dirty="0">
                          <a:latin typeface="Times New Roman"/>
                          <a:cs typeface="Times New Roman"/>
                        </a:rPr>
                        <a:t>e</a:t>
                      </a:r>
                      <a:r>
                        <a:rPr sz="1000" dirty="0">
                          <a:latin typeface="Times New Roman"/>
                          <a:cs typeface="Times New Roman"/>
                        </a:rPr>
                        <a:t>g</a:t>
                      </a:r>
                      <a:r>
                        <a:rPr sz="1000" spc="5" dirty="0">
                          <a:latin typeface="Times New Roman"/>
                          <a:cs typeface="Times New Roman"/>
                        </a:rPr>
                        <a:t>i</a:t>
                      </a:r>
                      <a:r>
                        <a:rPr sz="1000" spc="-10" dirty="0">
                          <a:latin typeface="Times New Roman"/>
                          <a:cs typeface="Times New Roman"/>
                        </a:rPr>
                        <a:t>s</a:t>
                      </a:r>
                      <a:r>
                        <a:rPr sz="1000" spc="5" dirty="0">
                          <a:latin typeface="Times New Roman"/>
                          <a:cs typeface="Times New Roman"/>
                        </a:rPr>
                        <a:t>t</a:t>
                      </a:r>
                      <a:r>
                        <a:rPr sz="1000" spc="-15" dirty="0">
                          <a:latin typeface="Times New Roman"/>
                          <a:cs typeface="Times New Roman"/>
                        </a:rPr>
                        <a:t>e</a:t>
                      </a:r>
                      <a:r>
                        <a:rPr sz="1000" dirty="0">
                          <a:latin typeface="Times New Roman"/>
                          <a:cs typeface="Times New Roman"/>
                        </a:rPr>
                        <a:t>r</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22" name="object 22"/>
          <p:cNvSpPr/>
          <p:nvPr/>
        </p:nvSpPr>
        <p:spPr>
          <a:xfrm>
            <a:off x="9838943" y="3307080"/>
            <a:ext cx="516467" cy="186055"/>
          </a:xfrm>
          <a:custGeom>
            <a:avLst/>
            <a:gdLst/>
            <a:ahLst/>
            <a:cxnLst/>
            <a:rect l="l" t="t" r="r" b="b"/>
            <a:pathLst>
              <a:path w="387350" h="186054">
                <a:moveTo>
                  <a:pt x="0" y="0"/>
                </a:moveTo>
                <a:lnTo>
                  <a:pt x="0" y="185927"/>
                </a:lnTo>
                <a:lnTo>
                  <a:pt x="387096" y="185927"/>
                </a:lnTo>
                <a:lnTo>
                  <a:pt x="387096" y="0"/>
                </a:lnTo>
                <a:lnTo>
                  <a:pt x="0" y="0"/>
                </a:lnTo>
                <a:close/>
              </a:path>
            </a:pathLst>
          </a:custGeom>
          <a:ln w="9142">
            <a:solidFill>
              <a:srgbClr val="000000"/>
            </a:solidFill>
          </a:ln>
        </p:spPr>
        <p:txBody>
          <a:bodyPr wrap="square" lIns="0" tIns="0" rIns="0" bIns="0" rtlCol="0"/>
          <a:lstStyle/>
          <a:p>
            <a:endParaRPr/>
          </a:p>
        </p:txBody>
      </p:sp>
      <p:sp>
        <p:nvSpPr>
          <p:cNvPr id="23" name="object 23"/>
          <p:cNvSpPr/>
          <p:nvPr/>
        </p:nvSpPr>
        <p:spPr>
          <a:xfrm>
            <a:off x="9847072" y="3553968"/>
            <a:ext cx="516467" cy="186055"/>
          </a:xfrm>
          <a:custGeom>
            <a:avLst/>
            <a:gdLst/>
            <a:ahLst/>
            <a:cxnLst/>
            <a:rect l="l" t="t" r="r" b="b"/>
            <a:pathLst>
              <a:path w="387350" h="186054">
                <a:moveTo>
                  <a:pt x="0" y="0"/>
                </a:moveTo>
                <a:lnTo>
                  <a:pt x="0" y="185927"/>
                </a:lnTo>
                <a:lnTo>
                  <a:pt x="387096" y="185927"/>
                </a:lnTo>
                <a:lnTo>
                  <a:pt x="387096" y="0"/>
                </a:lnTo>
                <a:lnTo>
                  <a:pt x="0" y="0"/>
                </a:lnTo>
                <a:close/>
              </a:path>
            </a:pathLst>
          </a:custGeom>
          <a:ln w="9142">
            <a:solidFill>
              <a:srgbClr val="000000"/>
            </a:solidFill>
          </a:ln>
        </p:spPr>
        <p:txBody>
          <a:bodyPr wrap="square" lIns="0" tIns="0" rIns="0" bIns="0" rtlCol="0"/>
          <a:lstStyle/>
          <a:p>
            <a:endParaRPr/>
          </a:p>
        </p:txBody>
      </p:sp>
      <p:sp>
        <p:nvSpPr>
          <p:cNvPr id="24" name="object 24"/>
          <p:cNvSpPr/>
          <p:nvPr/>
        </p:nvSpPr>
        <p:spPr>
          <a:xfrm>
            <a:off x="9847072" y="3803904"/>
            <a:ext cx="516467" cy="186055"/>
          </a:xfrm>
          <a:custGeom>
            <a:avLst/>
            <a:gdLst/>
            <a:ahLst/>
            <a:cxnLst/>
            <a:rect l="l" t="t" r="r" b="b"/>
            <a:pathLst>
              <a:path w="387350" h="186054">
                <a:moveTo>
                  <a:pt x="0" y="0"/>
                </a:moveTo>
                <a:lnTo>
                  <a:pt x="0" y="185927"/>
                </a:lnTo>
                <a:lnTo>
                  <a:pt x="387096" y="185927"/>
                </a:lnTo>
                <a:lnTo>
                  <a:pt x="387096" y="0"/>
                </a:lnTo>
                <a:lnTo>
                  <a:pt x="0" y="0"/>
                </a:lnTo>
                <a:close/>
              </a:path>
            </a:pathLst>
          </a:custGeom>
          <a:ln w="9142">
            <a:solidFill>
              <a:srgbClr val="000000"/>
            </a:solidFill>
          </a:ln>
        </p:spPr>
        <p:txBody>
          <a:bodyPr wrap="square" lIns="0" tIns="0" rIns="0" bIns="0" rtlCol="0"/>
          <a:lstStyle/>
          <a:p>
            <a:endParaRPr/>
          </a:p>
        </p:txBody>
      </p:sp>
      <p:graphicFrame>
        <p:nvGraphicFramePr>
          <p:cNvPr id="25" name="object 25"/>
          <p:cNvGraphicFramePr>
            <a:graphicFrameLocks noGrp="1"/>
          </p:cNvGraphicFramePr>
          <p:nvPr/>
        </p:nvGraphicFramePr>
        <p:xfrm>
          <a:off x="3594609" y="3329941"/>
          <a:ext cx="1116753" cy="1014983"/>
        </p:xfrm>
        <a:graphic>
          <a:graphicData uri="http://schemas.openxmlformats.org/drawingml/2006/table">
            <a:tbl>
              <a:tblPr firstRow="1" bandRow="1">
                <a:tableStyleId>{2D5ABB26-0587-4C30-8999-92F81FD0307C}</a:tableStyleId>
              </a:tblPr>
              <a:tblGrid>
                <a:gridCol w="530013">
                  <a:extLst>
                    <a:ext uri="{9D8B030D-6E8A-4147-A177-3AD203B41FA5}">
                      <a16:colId xmlns:a16="http://schemas.microsoft.com/office/drawing/2014/main" val="20000"/>
                    </a:ext>
                  </a:extLst>
                </a:gridCol>
                <a:gridCol w="586740">
                  <a:extLst>
                    <a:ext uri="{9D8B030D-6E8A-4147-A177-3AD203B41FA5}">
                      <a16:colId xmlns:a16="http://schemas.microsoft.com/office/drawing/2014/main" val="20001"/>
                    </a:ext>
                  </a:extLst>
                </a:gridCol>
              </a:tblGrid>
              <a:tr h="463296">
                <a:tc gridSpan="2">
                  <a:txBody>
                    <a:bodyPr/>
                    <a:lstStyle/>
                    <a:p>
                      <a:pPr marL="330200" marR="207010" indent="-128270">
                        <a:lnSpc>
                          <a:spcPct val="100000"/>
                        </a:lnSpc>
                        <a:spcBef>
                          <a:spcPts val="725"/>
                        </a:spcBef>
                      </a:pPr>
                      <a:r>
                        <a:rPr sz="1000" spc="-25" dirty="0">
                          <a:latin typeface="Times New Roman"/>
                          <a:cs typeface="Times New Roman"/>
                        </a:rPr>
                        <a:t>R</a:t>
                      </a:r>
                      <a:r>
                        <a:rPr sz="1000" spc="-15" dirty="0">
                          <a:latin typeface="Times New Roman"/>
                          <a:cs typeface="Times New Roman"/>
                        </a:rPr>
                        <a:t>e</a:t>
                      </a:r>
                      <a:r>
                        <a:rPr sz="1000" dirty="0">
                          <a:latin typeface="Times New Roman"/>
                          <a:cs typeface="Times New Roman"/>
                        </a:rPr>
                        <a:t>g</a:t>
                      </a:r>
                      <a:r>
                        <a:rPr sz="1000" spc="5" dirty="0">
                          <a:latin typeface="Times New Roman"/>
                          <a:cs typeface="Times New Roman"/>
                        </a:rPr>
                        <a:t>i</a:t>
                      </a:r>
                      <a:r>
                        <a:rPr sz="1000" spc="-10" dirty="0">
                          <a:latin typeface="Times New Roman"/>
                          <a:cs typeface="Times New Roman"/>
                        </a:rPr>
                        <a:t>s</a:t>
                      </a:r>
                      <a:r>
                        <a:rPr sz="1000" spc="5" dirty="0">
                          <a:latin typeface="Times New Roman"/>
                          <a:cs typeface="Times New Roman"/>
                        </a:rPr>
                        <a:t>t</a:t>
                      </a:r>
                      <a:r>
                        <a:rPr sz="1000" spc="-15" dirty="0">
                          <a:latin typeface="Times New Roman"/>
                          <a:cs typeface="Times New Roman"/>
                        </a:rPr>
                        <a:t>e</a:t>
                      </a:r>
                      <a:r>
                        <a:rPr sz="1000" dirty="0">
                          <a:latin typeface="Times New Roman"/>
                          <a:cs typeface="Times New Roman"/>
                        </a:rPr>
                        <a:t>r  </a:t>
                      </a:r>
                      <a:r>
                        <a:rPr sz="1000" spc="-5" dirty="0">
                          <a:latin typeface="Times New Roman"/>
                          <a:cs typeface="Times New Roman"/>
                        </a:rPr>
                        <a:t>file</a:t>
                      </a:r>
                      <a:endParaRPr sz="1000">
                        <a:latin typeface="Times New Roman"/>
                        <a:cs typeface="Times New Roman"/>
                      </a:endParaRPr>
                    </a:p>
                  </a:txBody>
                  <a:tcPr marL="0" marR="0" marT="920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85344">
                <a:tc>
                  <a:txBody>
                    <a:bodyPr/>
                    <a:lstStyle/>
                    <a:p>
                      <a:pPr>
                        <a:lnSpc>
                          <a:spcPct val="100000"/>
                        </a:lnSpc>
                      </a:pPr>
                      <a:endParaRPr sz="4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66343">
                <a:tc gridSpan="2">
                  <a:txBody>
                    <a:bodyPr/>
                    <a:lstStyle/>
                    <a:p>
                      <a:pPr marL="294005" marR="201930" indent="-73660">
                        <a:lnSpc>
                          <a:spcPct val="100000"/>
                        </a:lnSpc>
                        <a:spcBef>
                          <a:spcPts val="725"/>
                        </a:spcBef>
                      </a:pPr>
                      <a:r>
                        <a:rPr sz="1000" spc="-10" dirty="0">
                          <a:latin typeface="Times New Roman"/>
                          <a:cs typeface="Times New Roman"/>
                        </a:rPr>
                        <a:t>G</a:t>
                      </a:r>
                      <a:r>
                        <a:rPr sz="1000" spc="-15" dirty="0">
                          <a:latin typeface="Times New Roman"/>
                          <a:cs typeface="Times New Roman"/>
                        </a:rPr>
                        <a:t>e</a:t>
                      </a:r>
                      <a:r>
                        <a:rPr sz="1000" spc="20" dirty="0">
                          <a:latin typeface="Times New Roman"/>
                          <a:cs typeface="Times New Roman"/>
                        </a:rPr>
                        <a:t>n</a:t>
                      </a:r>
                      <a:r>
                        <a:rPr sz="1000" spc="-15" dirty="0">
                          <a:latin typeface="Times New Roman"/>
                          <a:cs typeface="Times New Roman"/>
                        </a:rPr>
                        <a:t>e</a:t>
                      </a:r>
                      <a:r>
                        <a:rPr sz="1000" spc="20" dirty="0">
                          <a:latin typeface="Times New Roman"/>
                          <a:cs typeface="Times New Roman"/>
                        </a:rPr>
                        <a:t>r</a:t>
                      </a:r>
                      <a:r>
                        <a:rPr sz="1000" spc="5" dirty="0">
                          <a:latin typeface="Times New Roman"/>
                          <a:cs typeface="Times New Roman"/>
                        </a:rPr>
                        <a:t>a</a:t>
                      </a:r>
                      <a:r>
                        <a:rPr sz="1000" dirty="0">
                          <a:latin typeface="Times New Roman"/>
                          <a:cs typeface="Times New Roman"/>
                        </a:rPr>
                        <a:t>l  ALU</a:t>
                      </a:r>
                      <a:endParaRPr sz="1000">
                        <a:latin typeface="Times New Roman"/>
                        <a:cs typeface="Times New Roman"/>
                      </a:endParaRPr>
                    </a:p>
                  </a:txBody>
                  <a:tcPr marL="0" marR="0" marT="920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26" name="object 26"/>
          <p:cNvSpPr/>
          <p:nvPr/>
        </p:nvSpPr>
        <p:spPr>
          <a:xfrm>
            <a:off x="3486911" y="3047999"/>
            <a:ext cx="1333500" cy="1484630"/>
          </a:xfrm>
          <a:custGeom>
            <a:avLst/>
            <a:gdLst/>
            <a:ahLst/>
            <a:cxnLst/>
            <a:rect l="l" t="t" r="r" b="b"/>
            <a:pathLst>
              <a:path w="1000125" h="1484629">
                <a:moveTo>
                  <a:pt x="0" y="0"/>
                </a:moveTo>
                <a:lnTo>
                  <a:pt x="0" y="1484376"/>
                </a:lnTo>
                <a:lnTo>
                  <a:pt x="999744" y="1484376"/>
                </a:lnTo>
                <a:lnTo>
                  <a:pt x="999744" y="0"/>
                </a:lnTo>
                <a:lnTo>
                  <a:pt x="0" y="0"/>
                </a:lnTo>
                <a:close/>
              </a:path>
            </a:pathLst>
          </a:custGeom>
          <a:ln w="9142">
            <a:solidFill>
              <a:srgbClr val="000000"/>
            </a:solidFill>
          </a:ln>
        </p:spPr>
        <p:txBody>
          <a:bodyPr wrap="square" lIns="0" tIns="0" rIns="0" bIns="0" rtlCol="0"/>
          <a:lstStyle/>
          <a:p>
            <a:endParaRPr/>
          </a:p>
        </p:txBody>
      </p:sp>
      <p:sp>
        <p:nvSpPr>
          <p:cNvPr id="27" name="object 27"/>
          <p:cNvSpPr txBox="1"/>
          <p:nvPr/>
        </p:nvSpPr>
        <p:spPr>
          <a:xfrm>
            <a:off x="3827611" y="3077971"/>
            <a:ext cx="647700" cy="167354"/>
          </a:xfrm>
          <a:prstGeom prst="rect">
            <a:avLst/>
          </a:prstGeom>
        </p:spPr>
        <p:txBody>
          <a:bodyPr vert="horz" wrap="square" lIns="0" tIns="13335" rIns="0" bIns="0" rtlCol="0">
            <a:spAutoFit/>
          </a:bodyPr>
          <a:lstStyle/>
          <a:p>
            <a:pPr marL="12700">
              <a:lnSpc>
                <a:spcPct val="100000"/>
              </a:lnSpc>
              <a:spcBef>
                <a:spcPts val="105"/>
              </a:spcBef>
            </a:pPr>
            <a:r>
              <a:rPr sz="1000" spc="-5" dirty="0">
                <a:latin typeface="Times New Roman"/>
                <a:cs typeface="Times New Roman"/>
              </a:rPr>
              <a:t>Datapath</a:t>
            </a:r>
            <a:endParaRPr sz="1000">
              <a:latin typeface="Times New Roman"/>
              <a:cs typeface="Times New Roman"/>
            </a:endParaRPr>
          </a:p>
        </p:txBody>
      </p:sp>
      <p:sp>
        <p:nvSpPr>
          <p:cNvPr id="28" name="object 28"/>
          <p:cNvSpPr/>
          <p:nvPr/>
        </p:nvSpPr>
        <p:spPr>
          <a:xfrm>
            <a:off x="1930400" y="3047999"/>
            <a:ext cx="1284392" cy="1484630"/>
          </a:xfrm>
          <a:custGeom>
            <a:avLst/>
            <a:gdLst/>
            <a:ahLst/>
            <a:cxnLst/>
            <a:rect l="l" t="t" r="r" b="b"/>
            <a:pathLst>
              <a:path w="963294" h="1484629">
                <a:moveTo>
                  <a:pt x="0" y="0"/>
                </a:moveTo>
                <a:lnTo>
                  <a:pt x="0" y="1484376"/>
                </a:lnTo>
                <a:lnTo>
                  <a:pt x="963168" y="1484376"/>
                </a:lnTo>
                <a:lnTo>
                  <a:pt x="963168" y="0"/>
                </a:lnTo>
                <a:lnTo>
                  <a:pt x="0" y="0"/>
                </a:lnTo>
                <a:close/>
              </a:path>
            </a:pathLst>
          </a:custGeom>
          <a:ln w="9142">
            <a:solidFill>
              <a:srgbClr val="000000"/>
            </a:solidFill>
          </a:ln>
        </p:spPr>
        <p:txBody>
          <a:bodyPr wrap="square" lIns="0" tIns="0" rIns="0" bIns="0" rtlCol="0"/>
          <a:lstStyle/>
          <a:p>
            <a:endParaRPr/>
          </a:p>
        </p:txBody>
      </p:sp>
      <p:sp>
        <p:nvSpPr>
          <p:cNvPr id="29" name="object 29"/>
          <p:cNvSpPr txBox="1"/>
          <p:nvPr/>
        </p:nvSpPr>
        <p:spPr>
          <a:xfrm>
            <a:off x="2206074" y="3077971"/>
            <a:ext cx="728980" cy="167354"/>
          </a:xfrm>
          <a:prstGeom prst="rect">
            <a:avLst/>
          </a:prstGeom>
        </p:spPr>
        <p:txBody>
          <a:bodyPr vert="horz" wrap="square" lIns="0" tIns="13335" rIns="0" bIns="0" rtlCol="0">
            <a:spAutoFit/>
          </a:bodyPr>
          <a:lstStyle/>
          <a:p>
            <a:pPr marL="12700">
              <a:lnSpc>
                <a:spcPct val="100000"/>
              </a:lnSpc>
              <a:spcBef>
                <a:spcPts val="105"/>
              </a:spcBef>
            </a:pPr>
            <a:r>
              <a:rPr sz="1000" spc="-5" dirty="0">
                <a:latin typeface="Times New Roman"/>
                <a:cs typeface="Times New Roman"/>
              </a:rPr>
              <a:t>Controller</a:t>
            </a:r>
            <a:endParaRPr sz="1000">
              <a:latin typeface="Times New Roman"/>
              <a:cs typeface="Times New Roman"/>
            </a:endParaRPr>
          </a:p>
        </p:txBody>
      </p:sp>
      <p:sp>
        <p:nvSpPr>
          <p:cNvPr id="30" name="object 30"/>
          <p:cNvSpPr/>
          <p:nvPr/>
        </p:nvSpPr>
        <p:spPr>
          <a:xfrm>
            <a:off x="1930400" y="4721352"/>
            <a:ext cx="1308947" cy="1115695"/>
          </a:xfrm>
          <a:custGeom>
            <a:avLst/>
            <a:gdLst/>
            <a:ahLst/>
            <a:cxnLst/>
            <a:rect l="l" t="t" r="r" b="b"/>
            <a:pathLst>
              <a:path w="981710" h="1115695">
                <a:moveTo>
                  <a:pt x="0" y="0"/>
                </a:moveTo>
                <a:lnTo>
                  <a:pt x="0" y="1115568"/>
                </a:lnTo>
                <a:lnTo>
                  <a:pt x="981456" y="1115568"/>
                </a:lnTo>
                <a:lnTo>
                  <a:pt x="981456" y="0"/>
                </a:lnTo>
                <a:lnTo>
                  <a:pt x="0" y="0"/>
                </a:lnTo>
                <a:close/>
              </a:path>
            </a:pathLst>
          </a:custGeom>
          <a:ln w="9142">
            <a:solidFill>
              <a:srgbClr val="000000"/>
            </a:solidFill>
          </a:ln>
        </p:spPr>
        <p:txBody>
          <a:bodyPr wrap="square" lIns="0" tIns="0" rIns="0" bIns="0" rtlCol="0"/>
          <a:lstStyle/>
          <a:p>
            <a:endParaRPr/>
          </a:p>
        </p:txBody>
      </p:sp>
      <p:sp>
        <p:nvSpPr>
          <p:cNvPr id="31" name="object 31"/>
          <p:cNvSpPr txBox="1"/>
          <p:nvPr/>
        </p:nvSpPr>
        <p:spPr>
          <a:xfrm>
            <a:off x="2019130" y="4748275"/>
            <a:ext cx="1073573" cy="520700"/>
          </a:xfrm>
          <a:prstGeom prst="rect">
            <a:avLst/>
          </a:prstGeom>
        </p:spPr>
        <p:txBody>
          <a:bodyPr vert="horz" wrap="square" lIns="0" tIns="13335" rIns="0" bIns="0" rtlCol="0">
            <a:spAutoFit/>
          </a:bodyPr>
          <a:lstStyle/>
          <a:p>
            <a:pPr marL="119380" marR="245745" indent="-9525">
              <a:lnSpc>
                <a:spcPct val="100000"/>
              </a:lnSpc>
              <a:spcBef>
                <a:spcPts val="105"/>
              </a:spcBef>
            </a:pPr>
            <a:r>
              <a:rPr sz="1000" spc="-10" dirty="0">
                <a:latin typeface="Times New Roman"/>
                <a:cs typeface="Times New Roman"/>
              </a:rPr>
              <a:t>P</a:t>
            </a:r>
            <a:r>
              <a:rPr sz="1000" spc="20" dirty="0">
                <a:latin typeface="Times New Roman"/>
                <a:cs typeface="Times New Roman"/>
              </a:rPr>
              <a:t>r</a:t>
            </a:r>
            <a:r>
              <a:rPr sz="1000" spc="-25" dirty="0">
                <a:latin typeface="Times New Roman"/>
                <a:cs typeface="Times New Roman"/>
              </a:rPr>
              <a:t>o</a:t>
            </a:r>
            <a:r>
              <a:rPr sz="1000" dirty="0">
                <a:latin typeface="Times New Roman"/>
                <a:cs typeface="Times New Roman"/>
              </a:rPr>
              <a:t>gr</a:t>
            </a:r>
            <a:r>
              <a:rPr sz="1000" spc="5" dirty="0">
                <a:latin typeface="Times New Roman"/>
                <a:cs typeface="Times New Roman"/>
              </a:rPr>
              <a:t>a</a:t>
            </a:r>
            <a:r>
              <a:rPr sz="1000" dirty="0">
                <a:latin typeface="Times New Roman"/>
                <a:cs typeface="Times New Roman"/>
              </a:rPr>
              <a:t>m  </a:t>
            </a:r>
            <a:r>
              <a:rPr sz="1000" spc="10" dirty="0">
                <a:latin typeface="Times New Roman"/>
                <a:cs typeface="Times New Roman"/>
              </a:rPr>
              <a:t>m</a:t>
            </a:r>
            <a:r>
              <a:rPr sz="1000" spc="-15" dirty="0">
                <a:latin typeface="Times New Roman"/>
                <a:cs typeface="Times New Roman"/>
              </a:rPr>
              <a:t>e</a:t>
            </a:r>
            <a:r>
              <a:rPr sz="1000" spc="10" dirty="0">
                <a:latin typeface="Times New Roman"/>
                <a:cs typeface="Times New Roman"/>
              </a:rPr>
              <a:t>m</a:t>
            </a:r>
            <a:r>
              <a:rPr sz="1000" spc="-25" dirty="0">
                <a:latin typeface="Times New Roman"/>
                <a:cs typeface="Times New Roman"/>
              </a:rPr>
              <a:t>o</a:t>
            </a:r>
            <a:r>
              <a:rPr sz="1000" spc="20" dirty="0">
                <a:latin typeface="Times New Roman"/>
                <a:cs typeface="Times New Roman"/>
              </a:rPr>
              <a:t>r</a:t>
            </a:r>
            <a:r>
              <a:rPr sz="1000" dirty="0">
                <a:latin typeface="Times New Roman"/>
                <a:cs typeface="Times New Roman"/>
              </a:rPr>
              <a:t>y</a:t>
            </a:r>
            <a:endParaRPr sz="1000">
              <a:latin typeface="Times New Roman"/>
              <a:cs typeface="Times New Roman"/>
            </a:endParaRPr>
          </a:p>
          <a:p>
            <a:pPr marL="12700">
              <a:lnSpc>
                <a:spcPct val="100000"/>
              </a:lnSpc>
              <a:spcBef>
                <a:spcPts val="290"/>
              </a:spcBef>
            </a:pPr>
            <a:r>
              <a:rPr sz="1000" spc="-5" dirty="0">
                <a:latin typeface="Times New Roman"/>
                <a:cs typeface="Times New Roman"/>
              </a:rPr>
              <a:t>Assembly</a:t>
            </a:r>
            <a:r>
              <a:rPr sz="1000" spc="-50" dirty="0">
                <a:latin typeface="Times New Roman"/>
                <a:cs typeface="Times New Roman"/>
              </a:rPr>
              <a:t> </a:t>
            </a:r>
            <a:r>
              <a:rPr sz="1000" spc="-5" dirty="0">
                <a:latin typeface="Times New Roman"/>
                <a:cs typeface="Times New Roman"/>
              </a:rPr>
              <a:t>code</a:t>
            </a:r>
            <a:endParaRPr sz="1000">
              <a:latin typeface="Times New Roman"/>
              <a:cs typeface="Times New Roman"/>
            </a:endParaRPr>
          </a:p>
        </p:txBody>
      </p:sp>
      <p:sp>
        <p:nvSpPr>
          <p:cNvPr id="32" name="object 32"/>
          <p:cNvSpPr txBox="1"/>
          <p:nvPr/>
        </p:nvSpPr>
        <p:spPr>
          <a:xfrm>
            <a:off x="2413339" y="5242051"/>
            <a:ext cx="281093" cy="167354"/>
          </a:xfrm>
          <a:prstGeom prst="rect">
            <a:avLst/>
          </a:prstGeom>
        </p:spPr>
        <p:txBody>
          <a:bodyPr vert="horz" wrap="square" lIns="0" tIns="13335" rIns="0" bIns="0" rtlCol="0">
            <a:spAutoFit/>
          </a:bodyPr>
          <a:lstStyle/>
          <a:p>
            <a:pPr marL="12700">
              <a:lnSpc>
                <a:spcPct val="100000"/>
              </a:lnSpc>
              <a:spcBef>
                <a:spcPts val="105"/>
              </a:spcBef>
            </a:pPr>
            <a:r>
              <a:rPr sz="1000" dirty="0">
                <a:latin typeface="Times New Roman"/>
                <a:cs typeface="Times New Roman"/>
              </a:rPr>
              <a:t>f</a:t>
            </a:r>
            <a:r>
              <a:rPr sz="1000" spc="-25" dirty="0">
                <a:latin typeface="Times New Roman"/>
                <a:cs typeface="Times New Roman"/>
              </a:rPr>
              <a:t>o</a:t>
            </a:r>
            <a:r>
              <a:rPr sz="1000" spc="20" dirty="0">
                <a:latin typeface="Times New Roman"/>
                <a:cs typeface="Times New Roman"/>
              </a:rPr>
              <a:t>r</a:t>
            </a:r>
            <a:r>
              <a:rPr sz="1000" dirty="0">
                <a:latin typeface="Times New Roman"/>
                <a:cs typeface="Times New Roman"/>
              </a:rPr>
              <a:t>:</a:t>
            </a:r>
            <a:endParaRPr sz="1000">
              <a:latin typeface="Times New Roman"/>
              <a:cs typeface="Times New Roman"/>
            </a:endParaRPr>
          </a:p>
        </p:txBody>
      </p:sp>
      <p:sp>
        <p:nvSpPr>
          <p:cNvPr id="33" name="object 33"/>
          <p:cNvSpPr txBox="1"/>
          <p:nvPr/>
        </p:nvSpPr>
        <p:spPr>
          <a:xfrm>
            <a:off x="1998811" y="5546851"/>
            <a:ext cx="932180" cy="331470"/>
          </a:xfrm>
          <a:prstGeom prst="rect">
            <a:avLst/>
          </a:prstGeom>
        </p:spPr>
        <p:txBody>
          <a:bodyPr vert="horz" wrap="square" lIns="0" tIns="13335" rIns="0" bIns="0" rtlCol="0">
            <a:spAutoFit/>
          </a:bodyPr>
          <a:lstStyle/>
          <a:p>
            <a:pPr marL="12700">
              <a:lnSpc>
                <a:spcPct val="100000"/>
              </a:lnSpc>
              <a:spcBef>
                <a:spcPts val="105"/>
              </a:spcBef>
            </a:pPr>
            <a:r>
              <a:rPr sz="1000" dirty="0">
                <a:latin typeface="Times New Roman"/>
                <a:cs typeface="Times New Roman"/>
              </a:rPr>
              <a:t>total</a:t>
            </a:r>
            <a:r>
              <a:rPr sz="1000" spc="-35" dirty="0">
                <a:latin typeface="Times New Roman"/>
                <a:cs typeface="Times New Roman"/>
              </a:rPr>
              <a:t> </a:t>
            </a:r>
            <a:r>
              <a:rPr sz="1000" dirty="0">
                <a:latin typeface="Times New Roman"/>
                <a:cs typeface="Times New Roman"/>
              </a:rPr>
              <a:t>=</a:t>
            </a:r>
            <a:r>
              <a:rPr sz="1000" spc="-30" dirty="0">
                <a:latin typeface="Times New Roman"/>
                <a:cs typeface="Times New Roman"/>
              </a:rPr>
              <a:t> </a:t>
            </a:r>
            <a:r>
              <a:rPr sz="1000" dirty="0">
                <a:latin typeface="Times New Roman"/>
                <a:cs typeface="Times New Roman"/>
              </a:rPr>
              <a:t>0</a:t>
            </a:r>
            <a:endParaRPr sz="1000">
              <a:latin typeface="Times New Roman"/>
              <a:cs typeface="Times New Roman"/>
            </a:endParaRPr>
          </a:p>
          <a:p>
            <a:pPr marL="15240">
              <a:lnSpc>
                <a:spcPct val="100000"/>
              </a:lnSpc>
            </a:pPr>
            <a:r>
              <a:rPr sz="1000" spc="-15" dirty="0">
                <a:latin typeface="Times New Roman"/>
                <a:cs typeface="Times New Roman"/>
              </a:rPr>
              <a:t>for</a:t>
            </a:r>
            <a:r>
              <a:rPr sz="1000" spc="10" dirty="0">
                <a:latin typeface="Times New Roman"/>
                <a:cs typeface="Times New Roman"/>
              </a:rPr>
              <a:t> </a:t>
            </a:r>
            <a:r>
              <a:rPr sz="1000" dirty="0">
                <a:latin typeface="Times New Roman"/>
                <a:cs typeface="Times New Roman"/>
              </a:rPr>
              <a:t>i</a:t>
            </a:r>
            <a:r>
              <a:rPr sz="1000" spc="-20" dirty="0">
                <a:latin typeface="Times New Roman"/>
                <a:cs typeface="Times New Roman"/>
              </a:rPr>
              <a:t> </a:t>
            </a:r>
            <a:r>
              <a:rPr sz="1000" spc="-10" dirty="0">
                <a:latin typeface="Times New Roman"/>
                <a:cs typeface="Times New Roman"/>
              </a:rPr>
              <a:t>=1</a:t>
            </a:r>
            <a:r>
              <a:rPr sz="1000" spc="-25" dirty="0">
                <a:latin typeface="Times New Roman"/>
                <a:cs typeface="Times New Roman"/>
              </a:rPr>
              <a:t> </a:t>
            </a:r>
            <a:r>
              <a:rPr sz="1000" spc="5" dirty="0">
                <a:latin typeface="Times New Roman"/>
                <a:cs typeface="Times New Roman"/>
              </a:rPr>
              <a:t>to</a:t>
            </a:r>
            <a:r>
              <a:rPr sz="1000" spc="-35" dirty="0">
                <a:latin typeface="Times New Roman"/>
                <a:cs typeface="Times New Roman"/>
              </a:rPr>
              <a:t> </a:t>
            </a:r>
            <a:r>
              <a:rPr sz="1000" spc="5" dirty="0">
                <a:latin typeface="Times New Roman"/>
                <a:cs typeface="Times New Roman"/>
              </a:rPr>
              <a:t>…</a:t>
            </a:r>
            <a:endParaRPr sz="1000">
              <a:latin typeface="Times New Roman"/>
              <a:cs typeface="Times New Roman"/>
            </a:endParaRPr>
          </a:p>
        </p:txBody>
      </p:sp>
      <p:graphicFrame>
        <p:nvGraphicFramePr>
          <p:cNvPr id="34" name="object 34"/>
          <p:cNvGraphicFramePr>
            <a:graphicFrameLocks noGrp="1"/>
          </p:cNvGraphicFramePr>
          <p:nvPr/>
        </p:nvGraphicFramePr>
        <p:xfrm>
          <a:off x="2094992" y="3323845"/>
          <a:ext cx="901696" cy="1021077"/>
        </p:xfrm>
        <a:graphic>
          <a:graphicData uri="http://schemas.openxmlformats.org/drawingml/2006/table">
            <a:tbl>
              <a:tblPr firstRow="1" bandRow="1">
                <a:tableStyleId>{2D5ABB26-0587-4C30-8999-92F81FD0307C}</a:tableStyleId>
              </a:tblPr>
              <a:tblGrid>
                <a:gridCol w="174413">
                  <a:extLst>
                    <a:ext uri="{9D8B030D-6E8A-4147-A177-3AD203B41FA5}">
                      <a16:colId xmlns:a16="http://schemas.microsoft.com/office/drawing/2014/main" val="20000"/>
                    </a:ext>
                  </a:extLst>
                </a:gridCol>
                <a:gridCol w="170180">
                  <a:extLst>
                    <a:ext uri="{9D8B030D-6E8A-4147-A177-3AD203B41FA5}">
                      <a16:colId xmlns:a16="http://schemas.microsoft.com/office/drawing/2014/main" val="20001"/>
                    </a:ext>
                  </a:extLst>
                </a:gridCol>
                <a:gridCol w="210819">
                  <a:extLst>
                    <a:ext uri="{9D8B030D-6E8A-4147-A177-3AD203B41FA5}">
                      <a16:colId xmlns:a16="http://schemas.microsoft.com/office/drawing/2014/main" val="20002"/>
                    </a:ext>
                  </a:extLst>
                </a:gridCol>
                <a:gridCol w="165945">
                  <a:extLst>
                    <a:ext uri="{9D8B030D-6E8A-4147-A177-3AD203B41FA5}">
                      <a16:colId xmlns:a16="http://schemas.microsoft.com/office/drawing/2014/main" val="20003"/>
                    </a:ext>
                  </a:extLst>
                </a:gridCol>
                <a:gridCol w="180339">
                  <a:extLst>
                    <a:ext uri="{9D8B030D-6E8A-4147-A177-3AD203B41FA5}">
                      <a16:colId xmlns:a16="http://schemas.microsoft.com/office/drawing/2014/main" val="20004"/>
                    </a:ext>
                  </a:extLst>
                </a:gridCol>
              </a:tblGrid>
              <a:tr h="740663">
                <a:tc gridSpan="5">
                  <a:txBody>
                    <a:bodyPr/>
                    <a:lstStyle/>
                    <a:p>
                      <a:pPr marL="5715" indent="1905" algn="ctr">
                        <a:lnSpc>
                          <a:spcPct val="100000"/>
                        </a:lnSpc>
                        <a:spcBef>
                          <a:spcPts val="345"/>
                        </a:spcBef>
                      </a:pPr>
                      <a:r>
                        <a:rPr sz="1000" spc="-5" dirty="0">
                          <a:latin typeface="Times New Roman"/>
                          <a:cs typeface="Times New Roman"/>
                        </a:rPr>
                        <a:t>Control </a:t>
                      </a:r>
                      <a:r>
                        <a:rPr sz="1000" dirty="0">
                          <a:latin typeface="Times New Roman"/>
                          <a:cs typeface="Times New Roman"/>
                        </a:rPr>
                        <a:t> logic </a:t>
                      </a:r>
                      <a:r>
                        <a:rPr sz="1000" spc="5" dirty="0">
                          <a:latin typeface="Times New Roman"/>
                          <a:cs typeface="Times New Roman"/>
                        </a:rPr>
                        <a:t>and </a:t>
                      </a:r>
                      <a:r>
                        <a:rPr sz="1000" spc="10" dirty="0">
                          <a:latin typeface="Times New Roman"/>
                          <a:cs typeface="Times New Roman"/>
                        </a:rPr>
                        <a:t> </a:t>
                      </a:r>
                      <a:r>
                        <a:rPr sz="1000" spc="-10" dirty="0">
                          <a:latin typeface="Times New Roman"/>
                          <a:cs typeface="Times New Roman"/>
                        </a:rPr>
                        <a:t>S</a:t>
                      </a:r>
                      <a:r>
                        <a:rPr sz="1000" spc="5" dirty="0">
                          <a:latin typeface="Times New Roman"/>
                          <a:cs typeface="Times New Roman"/>
                        </a:rPr>
                        <a:t>tat</a:t>
                      </a:r>
                      <a:r>
                        <a:rPr sz="1000" dirty="0">
                          <a:latin typeface="Times New Roman"/>
                          <a:cs typeface="Times New Roman"/>
                        </a:rPr>
                        <a:t>e</a:t>
                      </a:r>
                      <a:r>
                        <a:rPr sz="1000" spc="-25" dirty="0">
                          <a:latin typeface="Times New Roman"/>
                          <a:cs typeface="Times New Roman"/>
                        </a:rPr>
                        <a:t> </a:t>
                      </a:r>
                      <a:r>
                        <a:rPr sz="1000" spc="20" dirty="0">
                          <a:latin typeface="Times New Roman"/>
                          <a:cs typeface="Times New Roman"/>
                        </a:rPr>
                        <a:t>r</a:t>
                      </a:r>
                      <a:r>
                        <a:rPr sz="1000" spc="-15" dirty="0">
                          <a:latin typeface="Times New Roman"/>
                          <a:cs typeface="Times New Roman"/>
                        </a:rPr>
                        <a:t>e</a:t>
                      </a:r>
                      <a:r>
                        <a:rPr sz="1000" dirty="0">
                          <a:latin typeface="Times New Roman"/>
                          <a:cs typeface="Times New Roman"/>
                        </a:rPr>
                        <a:t>g</a:t>
                      </a:r>
                      <a:r>
                        <a:rPr sz="1000" spc="5" dirty="0">
                          <a:latin typeface="Times New Roman"/>
                          <a:cs typeface="Times New Roman"/>
                        </a:rPr>
                        <a:t>i</a:t>
                      </a:r>
                      <a:r>
                        <a:rPr sz="1000" spc="-35" dirty="0">
                          <a:latin typeface="Times New Roman"/>
                          <a:cs typeface="Times New Roman"/>
                        </a:rPr>
                        <a:t>s</a:t>
                      </a:r>
                      <a:r>
                        <a:rPr sz="1000" spc="5" dirty="0">
                          <a:latin typeface="Times New Roman"/>
                          <a:cs typeface="Times New Roman"/>
                        </a:rPr>
                        <a:t>t</a:t>
                      </a:r>
                      <a:r>
                        <a:rPr sz="1000" spc="-15" dirty="0">
                          <a:latin typeface="Times New Roman"/>
                          <a:cs typeface="Times New Roman"/>
                        </a:rPr>
                        <a:t>e</a:t>
                      </a:r>
                      <a:r>
                        <a:rPr sz="1000" dirty="0">
                          <a:latin typeface="Times New Roman"/>
                          <a:cs typeface="Times New Roman"/>
                        </a:rPr>
                        <a:t>r</a:t>
                      </a:r>
                      <a:endParaRPr sz="1000">
                        <a:latin typeface="Times New Roman"/>
                        <a:cs typeface="Times New Roman"/>
                      </a:endParaRPr>
                    </a:p>
                  </a:txBody>
                  <a:tcPr marL="0" marR="0" marT="438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4487">
                <a:tc>
                  <a:txBody>
                    <a:bodyPr/>
                    <a:lstStyle/>
                    <a:p>
                      <a:pPr>
                        <a:lnSpc>
                          <a:spcPct val="100000"/>
                        </a:lnSpc>
                      </a:pPr>
                      <a:endParaRPr sz="4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3">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185927">
                <a:tc gridSpan="2">
                  <a:txBody>
                    <a:bodyPr/>
                    <a:lstStyle/>
                    <a:p>
                      <a:pPr marL="66675">
                        <a:lnSpc>
                          <a:spcPts val="1185"/>
                        </a:lnSpc>
                      </a:pPr>
                      <a:r>
                        <a:rPr sz="1000" dirty="0">
                          <a:latin typeface="Times New Roman"/>
                          <a:cs typeface="Times New Roman"/>
                        </a:rPr>
                        <a:t>IR</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tcPr>
                </a:tc>
                <a:tc gridSpan="2">
                  <a:txBody>
                    <a:bodyPr/>
                    <a:lstStyle/>
                    <a:p>
                      <a:pPr marL="51435">
                        <a:lnSpc>
                          <a:spcPts val="1185"/>
                        </a:lnSpc>
                      </a:pPr>
                      <a:r>
                        <a:rPr sz="1000" dirty="0">
                          <a:latin typeface="Times New Roman"/>
                          <a:cs typeface="Times New Roman"/>
                        </a:rPr>
                        <a:t>PC</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35" name="object 35"/>
          <p:cNvSpPr/>
          <p:nvPr/>
        </p:nvSpPr>
        <p:spPr>
          <a:xfrm>
            <a:off x="2223008" y="4343400"/>
            <a:ext cx="650240" cy="384175"/>
          </a:xfrm>
          <a:custGeom>
            <a:avLst/>
            <a:gdLst/>
            <a:ahLst/>
            <a:cxnLst/>
            <a:rect l="l" t="t" r="r" b="b"/>
            <a:pathLst>
              <a:path w="487680" h="384175">
                <a:moveTo>
                  <a:pt x="76200" y="82296"/>
                </a:moveTo>
                <a:lnTo>
                  <a:pt x="67411" y="64008"/>
                </a:lnTo>
                <a:lnTo>
                  <a:pt x="39624" y="6096"/>
                </a:lnTo>
                <a:lnTo>
                  <a:pt x="0" y="82296"/>
                </a:lnTo>
                <a:lnTo>
                  <a:pt x="33528" y="82296"/>
                </a:lnTo>
                <a:lnTo>
                  <a:pt x="33528" y="377952"/>
                </a:lnTo>
                <a:lnTo>
                  <a:pt x="39624" y="384048"/>
                </a:lnTo>
                <a:lnTo>
                  <a:pt x="42672" y="377952"/>
                </a:lnTo>
                <a:lnTo>
                  <a:pt x="42672" y="82296"/>
                </a:lnTo>
                <a:lnTo>
                  <a:pt x="76200" y="82296"/>
                </a:lnTo>
                <a:close/>
              </a:path>
              <a:path w="487680" h="384175">
                <a:moveTo>
                  <a:pt x="487680" y="301752"/>
                </a:moveTo>
                <a:lnTo>
                  <a:pt x="454152" y="301752"/>
                </a:lnTo>
                <a:lnTo>
                  <a:pt x="454152" y="6096"/>
                </a:lnTo>
                <a:lnTo>
                  <a:pt x="451104" y="0"/>
                </a:lnTo>
                <a:lnTo>
                  <a:pt x="445008" y="6096"/>
                </a:lnTo>
                <a:lnTo>
                  <a:pt x="445008" y="301752"/>
                </a:lnTo>
                <a:lnTo>
                  <a:pt x="411480" y="301752"/>
                </a:lnTo>
                <a:lnTo>
                  <a:pt x="451104" y="377952"/>
                </a:lnTo>
                <a:lnTo>
                  <a:pt x="478891" y="320040"/>
                </a:lnTo>
                <a:lnTo>
                  <a:pt x="487680" y="301752"/>
                </a:lnTo>
                <a:close/>
              </a:path>
            </a:pathLst>
          </a:custGeom>
          <a:solidFill>
            <a:srgbClr val="000000"/>
          </a:solidFill>
        </p:spPr>
        <p:txBody>
          <a:bodyPr wrap="square" lIns="0" tIns="0" rIns="0" bIns="0" rtlCol="0"/>
          <a:lstStyle/>
          <a:p>
            <a:endParaRPr/>
          </a:p>
        </p:txBody>
      </p:sp>
      <p:sp>
        <p:nvSpPr>
          <p:cNvPr id="36" name="object 36"/>
          <p:cNvSpPr/>
          <p:nvPr/>
        </p:nvSpPr>
        <p:spPr>
          <a:xfrm>
            <a:off x="3226815" y="3791711"/>
            <a:ext cx="252307" cy="0"/>
          </a:xfrm>
          <a:custGeom>
            <a:avLst/>
            <a:gdLst/>
            <a:ahLst/>
            <a:cxnLst/>
            <a:rect l="l" t="t" r="r" b="b"/>
            <a:pathLst>
              <a:path w="189230">
                <a:moveTo>
                  <a:pt x="0" y="0"/>
                </a:moveTo>
                <a:lnTo>
                  <a:pt x="188975" y="0"/>
                </a:lnTo>
              </a:path>
            </a:pathLst>
          </a:custGeom>
          <a:ln w="9142">
            <a:solidFill>
              <a:srgbClr val="000000"/>
            </a:solidFill>
          </a:ln>
        </p:spPr>
        <p:txBody>
          <a:bodyPr wrap="square" lIns="0" tIns="0" rIns="0" bIns="0" rtlCol="0"/>
          <a:lstStyle/>
          <a:p>
            <a:endParaRPr/>
          </a:p>
        </p:txBody>
      </p:sp>
      <p:sp>
        <p:nvSpPr>
          <p:cNvPr id="37" name="object 37"/>
          <p:cNvSpPr txBox="1"/>
          <p:nvPr/>
        </p:nvSpPr>
        <p:spPr>
          <a:xfrm>
            <a:off x="3482849" y="4721351"/>
            <a:ext cx="1333500" cy="354584"/>
          </a:xfrm>
          <a:prstGeom prst="rect">
            <a:avLst/>
          </a:prstGeom>
          <a:ln w="9142">
            <a:solidFill>
              <a:srgbClr val="000000"/>
            </a:solidFill>
          </a:ln>
        </p:spPr>
        <p:txBody>
          <a:bodyPr vert="horz" wrap="square" lIns="0" tIns="46355" rIns="0" bIns="0" rtlCol="0">
            <a:spAutoFit/>
          </a:bodyPr>
          <a:lstStyle/>
          <a:p>
            <a:pPr marL="283210" marR="282575" indent="88265">
              <a:lnSpc>
                <a:spcPct val="100000"/>
              </a:lnSpc>
              <a:spcBef>
                <a:spcPts val="365"/>
              </a:spcBef>
            </a:pPr>
            <a:r>
              <a:rPr sz="1000" dirty="0">
                <a:latin typeface="Times New Roman"/>
                <a:cs typeface="Times New Roman"/>
              </a:rPr>
              <a:t>Data </a:t>
            </a:r>
            <a:r>
              <a:rPr sz="1000" spc="5" dirty="0">
                <a:latin typeface="Times New Roman"/>
                <a:cs typeface="Times New Roman"/>
              </a:rPr>
              <a:t> </a:t>
            </a:r>
            <a:r>
              <a:rPr sz="1000" spc="10" dirty="0">
                <a:latin typeface="Times New Roman"/>
                <a:cs typeface="Times New Roman"/>
              </a:rPr>
              <a:t>m</a:t>
            </a:r>
            <a:r>
              <a:rPr sz="1000" spc="-15" dirty="0">
                <a:latin typeface="Times New Roman"/>
                <a:cs typeface="Times New Roman"/>
              </a:rPr>
              <a:t>e</a:t>
            </a:r>
            <a:r>
              <a:rPr sz="1000" spc="10" dirty="0">
                <a:latin typeface="Times New Roman"/>
                <a:cs typeface="Times New Roman"/>
              </a:rPr>
              <a:t>m</a:t>
            </a:r>
            <a:r>
              <a:rPr sz="1000" spc="-25" dirty="0">
                <a:latin typeface="Times New Roman"/>
                <a:cs typeface="Times New Roman"/>
              </a:rPr>
              <a:t>o</a:t>
            </a:r>
            <a:r>
              <a:rPr sz="1000" spc="20" dirty="0">
                <a:latin typeface="Times New Roman"/>
                <a:cs typeface="Times New Roman"/>
              </a:rPr>
              <a:t>r</a:t>
            </a:r>
            <a:r>
              <a:rPr sz="1000" dirty="0">
                <a:latin typeface="Times New Roman"/>
                <a:cs typeface="Times New Roman"/>
              </a:rPr>
              <a:t>y</a:t>
            </a:r>
            <a:endParaRPr sz="1000">
              <a:latin typeface="Times New Roman"/>
              <a:cs typeface="Times New Roman"/>
            </a:endParaRPr>
          </a:p>
        </p:txBody>
      </p:sp>
      <p:sp>
        <p:nvSpPr>
          <p:cNvPr id="38" name="object 38"/>
          <p:cNvSpPr/>
          <p:nvPr/>
        </p:nvSpPr>
        <p:spPr>
          <a:xfrm>
            <a:off x="4137153" y="4532375"/>
            <a:ext cx="4233" cy="189230"/>
          </a:xfrm>
          <a:custGeom>
            <a:avLst/>
            <a:gdLst/>
            <a:ahLst/>
            <a:cxnLst/>
            <a:rect l="l" t="t" r="r" b="b"/>
            <a:pathLst>
              <a:path w="3175" h="189229">
                <a:moveTo>
                  <a:pt x="3048" y="0"/>
                </a:moveTo>
                <a:lnTo>
                  <a:pt x="0" y="188976"/>
                </a:lnTo>
              </a:path>
            </a:pathLst>
          </a:custGeom>
          <a:ln w="9142">
            <a:solidFill>
              <a:srgbClr val="000000"/>
            </a:solidFill>
          </a:ln>
        </p:spPr>
        <p:txBody>
          <a:bodyPr wrap="square" lIns="0" tIns="0" rIns="0" bIns="0" rtlCol="0"/>
          <a:lstStyle/>
          <a:p>
            <a:endParaRPr/>
          </a:p>
        </p:txBody>
      </p:sp>
      <p:sp>
        <p:nvSpPr>
          <p:cNvPr id="39" name="object 39"/>
          <p:cNvSpPr txBox="1"/>
          <p:nvPr/>
        </p:nvSpPr>
        <p:spPr>
          <a:xfrm>
            <a:off x="2673435" y="5876035"/>
            <a:ext cx="2151380" cy="167354"/>
          </a:xfrm>
          <a:prstGeom prst="rect">
            <a:avLst/>
          </a:prstGeom>
        </p:spPr>
        <p:txBody>
          <a:bodyPr vert="horz" wrap="square" lIns="0" tIns="13335" rIns="0" bIns="0" rtlCol="0">
            <a:spAutoFit/>
          </a:bodyPr>
          <a:lstStyle/>
          <a:p>
            <a:pPr marL="12700">
              <a:lnSpc>
                <a:spcPct val="100000"/>
              </a:lnSpc>
              <a:spcBef>
                <a:spcPts val="105"/>
              </a:spcBef>
            </a:pPr>
            <a:r>
              <a:rPr sz="1000" b="1" spc="-5" dirty="0">
                <a:latin typeface="Times New Roman"/>
                <a:cs typeface="Times New Roman"/>
              </a:rPr>
              <a:t>General-purpose</a:t>
            </a:r>
            <a:r>
              <a:rPr sz="1000" b="1" spc="15" dirty="0">
                <a:latin typeface="Times New Roman"/>
                <a:cs typeface="Times New Roman"/>
              </a:rPr>
              <a:t> </a:t>
            </a:r>
            <a:r>
              <a:rPr sz="1000" spc="-5" dirty="0">
                <a:latin typeface="Times New Roman"/>
                <a:cs typeface="Times New Roman"/>
              </a:rPr>
              <a:t>(“software”)</a:t>
            </a:r>
            <a:endParaRPr sz="1000">
              <a:latin typeface="Times New Roman"/>
              <a:cs typeface="Times New Roman"/>
            </a:endParaRPr>
          </a:p>
        </p:txBody>
      </p:sp>
      <p:sp>
        <p:nvSpPr>
          <p:cNvPr id="40" name="object 40"/>
          <p:cNvSpPr/>
          <p:nvPr/>
        </p:nvSpPr>
        <p:spPr>
          <a:xfrm>
            <a:off x="4954017" y="3041903"/>
            <a:ext cx="12700" cy="2971800"/>
          </a:xfrm>
          <a:custGeom>
            <a:avLst/>
            <a:gdLst/>
            <a:ahLst/>
            <a:cxnLst/>
            <a:rect l="l" t="t" r="r" b="b"/>
            <a:pathLst>
              <a:path w="9525" h="2971800">
                <a:moveTo>
                  <a:pt x="9144" y="2938272"/>
                </a:moveTo>
                <a:lnTo>
                  <a:pt x="3048" y="2935236"/>
                </a:lnTo>
                <a:lnTo>
                  <a:pt x="0" y="2938272"/>
                </a:lnTo>
                <a:lnTo>
                  <a:pt x="0" y="2968764"/>
                </a:lnTo>
                <a:lnTo>
                  <a:pt x="3048" y="2971800"/>
                </a:lnTo>
                <a:lnTo>
                  <a:pt x="9144" y="2968764"/>
                </a:lnTo>
                <a:lnTo>
                  <a:pt x="9144" y="2938272"/>
                </a:lnTo>
                <a:close/>
              </a:path>
              <a:path w="9525" h="2971800">
                <a:moveTo>
                  <a:pt x="9144" y="2874264"/>
                </a:moveTo>
                <a:lnTo>
                  <a:pt x="3048" y="2868168"/>
                </a:lnTo>
                <a:lnTo>
                  <a:pt x="0" y="2874264"/>
                </a:lnTo>
                <a:lnTo>
                  <a:pt x="0" y="2901696"/>
                </a:lnTo>
                <a:lnTo>
                  <a:pt x="3048" y="2907792"/>
                </a:lnTo>
                <a:lnTo>
                  <a:pt x="9144" y="2901696"/>
                </a:lnTo>
                <a:lnTo>
                  <a:pt x="9144" y="2874264"/>
                </a:lnTo>
                <a:close/>
              </a:path>
              <a:path w="9525" h="2971800">
                <a:moveTo>
                  <a:pt x="9144" y="2807208"/>
                </a:moveTo>
                <a:lnTo>
                  <a:pt x="3048" y="2801112"/>
                </a:lnTo>
                <a:lnTo>
                  <a:pt x="0" y="2807208"/>
                </a:lnTo>
                <a:lnTo>
                  <a:pt x="0" y="2834640"/>
                </a:lnTo>
                <a:lnTo>
                  <a:pt x="3048" y="2840736"/>
                </a:lnTo>
                <a:lnTo>
                  <a:pt x="9144" y="2834640"/>
                </a:lnTo>
                <a:lnTo>
                  <a:pt x="9144" y="2807208"/>
                </a:lnTo>
                <a:close/>
              </a:path>
              <a:path w="9525" h="2971800">
                <a:moveTo>
                  <a:pt x="9144" y="2740152"/>
                </a:moveTo>
                <a:lnTo>
                  <a:pt x="3048" y="2734056"/>
                </a:lnTo>
                <a:lnTo>
                  <a:pt x="0" y="2740152"/>
                </a:lnTo>
                <a:lnTo>
                  <a:pt x="0" y="2767584"/>
                </a:lnTo>
                <a:lnTo>
                  <a:pt x="3048" y="2773680"/>
                </a:lnTo>
                <a:lnTo>
                  <a:pt x="9144" y="2767584"/>
                </a:lnTo>
                <a:lnTo>
                  <a:pt x="9144" y="2740152"/>
                </a:lnTo>
                <a:close/>
              </a:path>
              <a:path w="9525" h="2971800">
                <a:moveTo>
                  <a:pt x="9144" y="2673096"/>
                </a:moveTo>
                <a:lnTo>
                  <a:pt x="3048" y="2667000"/>
                </a:lnTo>
                <a:lnTo>
                  <a:pt x="0" y="2673096"/>
                </a:lnTo>
                <a:lnTo>
                  <a:pt x="0" y="2700528"/>
                </a:lnTo>
                <a:lnTo>
                  <a:pt x="3048" y="2706624"/>
                </a:lnTo>
                <a:lnTo>
                  <a:pt x="9144" y="2700528"/>
                </a:lnTo>
                <a:lnTo>
                  <a:pt x="9144" y="2673096"/>
                </a:lnTo>
                <a:close/>
              </a:path>
              <a:path w="9525" h="2971800">
                <a:moveTo>
                  <a:pt x="9144" y="2606040"/>
                </a:moveTo>
                <a:lnTo>
                  <a:pt x="3048" y="2602992"/>
                </a:lnTo>
                <a:lnTo>
                  <a:pt x="0" y="2606040"/>
                </a:lnTo>
                <a:lnTo>
                  <a:pt x="0" y="2633472"/>
                </a:lnTo>
                <a:lnTo>
                  <a:pt x="3048" y="2639568"/>
                </a:lnTo>
                <a:lnTo>
                  <a:pt x="9144" y="2633472"/>
                </a:lnTo>
                <a:lnTo>
                  <a:pt x="9144" y="2606040"/>
                </a:lnTo>
                <a:close/>
              </a:path>
              <a:path w="9525" h="2971800">
                <a:moveTo>
                  <a:pt x="9144" y="2538984"/>
                </a:moveTo>
                <a:lnTo>
                  <a:pt x="3048" y="2535936"/>
                </a:lnTo>
                <a:lnTo>
                  <a:pt x="0" y="2538984"/>
                </a:lnTo>
                <a:lnTo>
                  <a:pt x="0" y="2569464"/>
                </a:lnTo>
                <a:lnTo>
                  <a:pt x="3048" y="2572512"/>
                </a:lnTo>
                <a:lnTo>
                  <a:pt x="9144" y="2569464"/>
                </a:lnTo>
                <a:lnTo>
                  <a:pt x="9144" y="2538984"/>
                </a:lnTo>
                <a:close/>
              </a:path>
              <a:path w="9525" h="2971800">
                <a:moveTo>
                  <a:pt x="9144" y="2471928"/>
                </a:moveTo>
                <a:lnTo>
                  <a:pt x="3048" y="2468880"/>
                </a:lnTo>
                <a:lnTo>
                  <a:pt x="0" y="2471928"/>
                </a:lnTo>
                <a:lnTo>
                  <a:pt x="0" y="2502420"/>
                </a:lnTo>
                <a:lnTo>
                  <a:pt x="3048" y="2505456"/>
                </a:lnTo>
                <a:lnTo>
                  <a:pt x="9144" y="2502420"/>
                </a:lnTo>
                <a:lnTo>
                  <a:pt x="9144" y="2471928"/>
                </a:lnTo>
                <a:close/>
              </a:path>
              <a:path w="9525" h="2971800">
                <a:moveTo>
                  <a:pt x="9144" y="2404872"/>
                </a:moveTo>
                <a:lnTo>
                  <a:pt x="3048" y="2401824"/>
                </a:lnTo>
                <a:lnTo>
                  <a:pt x="0" y="2404872"/>
                </a:lnTo>
                <a:lnTo>
                  <a:pt x="0" y="2435352"/>
                </a:lnTo>
                <a:lnTo>
                  <a:pt x="3048" y="2438400"/>
                </a:lnTo>
                <a:lnTo>
                  <a:pt x="9144" y="2435352"/>
                </a:lnTo>
                <a:lnTo>
                  <a:pt x="9144" y="2404872"/>
                </a:lnTo>
                <a:close/>
              </a:path>
              <a:path w="9525" h="2971800">
                <a:moveTo>
                  <a:pt x="9144" y="2340864"/>
                </a:moveTo>
                <a:lnTo>
                  <a:pt x="3048" y="2334768"/>
                </a:lnTo>
                <a:lnTo>
                  <a:pt x="0" y="2340864"/>
                </a:lnTo>
                <a:lnTo>
                  <a:pt x="0" y="2368296"/>
                </a:lnTo>
                <a:lnTo>
                  <a:pt x="3048" y="2374392"/>
                </a:lnTo>
                <a:lnTo>
                  <a:pt x="9144" y="2368296"/>
                </a:lnTo>
                <a:lnTo>
                  <a:pt x="9144" y="2340864"/>
                </a:lnTo>
                <a:close/>
              </a:path>
              <a:path w="9525" h="2971800">
                <a:moveTo>
                  <a:pt x="9144" y="2273808"/>
                </a:moveTo>
                <a:lnTo>
                  <a:pt x="3048" y="2267712"/>
                </a:lnTo>
                <a:lnTo>
                  <a:pt x="0" y="2273808"/>
                </a:lnTo>
                <a:lnTo>
                  <a:pt x="0" y="2301240"/>
                </a:lnTo>
                <a:lnTo>
                  <a:pt x="3048" y="2307336"/>
                </a:lnTo>
                <a:lnTo>
                  <a:pt x="9144" y="2301240"/>
                </a:lnTo>
                <a:lnTo>
                  <a:pt x="9144" y="2273808"/>
                </a:lnTo>
                <a:close/>
              </a:path>
              <a:path w="9525" h="2971800">
                <a:moveTo>
                  <a:pt x="9144" y="2206752"/>
                </a:moveTo>
                <a:lnTo>
                  <a:pt x="3048" y="2200656"/>
                </a:lnTo>
                <a:lnTo>
                  <a:pt x="0" y="2206752"/>
                </a:lnTo>
                <a:lnTo>
                  <a:pt x="0" y="2234184"/>
                </a:lnTo>
                <a:lnTo>
                  <a:pt x="3048" y="2240280"/>
                </a:lnTo>
                <a:lnTo>
                  <a:pt x="9144" y="2234184"/>
                </a:lnTo>
                <a:lnTo>
                  <a:pt x="9144" y="2206752"/>
                </a:lnTo>
                <a:close/>
              </a:path>
              <a:path w="9525" h="2971800">
                <a:moveTo>
                  <a:pt x="9144" y="2139696"/>
                </a:moveTo>
                <a:lnTo>
                  <a:pt x="3048" y="2133600"/>
                </a:lnTo>
                <a:lnTo>
                  <a:pt x="0" y="2139696"/>
                </a:lnTo>
                <a:lnTo>
                  <a:pt x="0" y="2167128"/>
                </a:lnTo>
                <a:lnTo>
                  <a:pt x="3048" y="2173224"/>
                </a:lnTo>
                <a:lnTo>
                  <a:pt x="9144" y="2167128"/>
                </a:lnTo>
                <a:lnTo>
                  <a:pt x="9144" y="2139696"/>
                </a:lnTo>
                <a:close/>
              </a:path>
              <a:path w="9525" h="2971800">
                <a:moveTo>
                  <a:pt x="9144" y="2072640"/>
                </a:moveTo>
                <a:lnTo>
                  <a:pt x="3048" y="2069592"/>
                </a:lnTo>
                <a:lnTo>
                  <a:pt x="0" y="2072640"/>
                </a:lnTo>
                <a:lnTo>
                  <a:pt x="0" y="2100072"/>
                </a:lnTo>
                <a:lnTo>
                  <a:pt x="3048" y="2106168"/>
                </a:lnTo>
                <a:lnTo>
                  <a:pt x="9144" y="2100072"/>
                </a:lnTo>
                <a:lnTo>
                  <a:pt x="9144" y="2072640"/>
                </a:lnTo>
                <a:close/>
              </a:path>
              <a:path w="9525" h="2971800">
                <a:moveTo>
                  <a:pt x="9144" y="2005584"/>
                </a:moveTo>
                <a:lnTo>
                  <a:pt x="3048" y="2002536"/>
                </a:lnTo>
                <a:lnTo>
                  <a:pt x="0" y="2005584"/>
                </a:lnTo>
                <a:lnTo>
                  <a:pt x="0" y="2036064"/>
                </a:lnTo>
                <a:lnTo>
                  <a:pt x="3048" y="2039112"/>
                </a:lnTo>
                <a:lnTo>
                  <a:pt x="9144" y="2036064"/>
                </a:lnTo>
                <a:lnTo>
                  <a:pt x="9144" y="2005584"/>
                </a:lnTo>
                <a:close/>
              </a:path>
              <a:path w="9525" h="2971800">
                <a:moveTo>
                  <a:pt x="9144" y="1938528"/>
                </a:moveTo>
                <a:lnTo>
                  <a:pt x="3048" y="1935480"/>
                </a:lnTo>
                <a:lnTo>
                  <a:pt x="0" y="1938528"/>
                </a:lnTo>
                <a:lnTo>
                  <a:pt x="0" y="1969008"/>
                </a:lnTo>
                <a:lnTo>
                  <a:pt x="3048" y="1972056"/>
                </a:lnTo>
                <a:lnTo>
                  <a:pt x="9144" y="1969008"/>
                </a:lnTo>
                <a:lnTo>
                  <a:pt x="9144" y="1938528"/>
                </a:lnTo>
                <a:close/>
              </a:path>
              <a:path w="9525" h="2971800">
                <a:moveTo>
                  <a:pt x="9144" y="1871472"/>
                </a:moveTo>
                <a:lnTo>
                  <a:pt x="3048" y="1868424"/>
                </a:lnTo>
                <a:lnTo>
                  <a:pt x="0" y="1871472"/>
                </a:lnTo>
                <a:lnTo>
                  <a:pt x="0" y="1901952"/>
                </a:lnTo>
                <a:lnTo>
                  <a:pt x="3048" y="1905000"/>
                </a:lnTo>
                <a:lnTo>
                  <a:pt x="9144" y="1901952"/>
                </a:lnTo>
                <a:lnTo>
                  <a:pt x="9144" y="1871472"/>
                </a:lnTo>
                <a:close/>
              </a:path>
              <a:path w="9525" h="2971800">
                <a:moveTo>
                  <a:pt x="9144" y="1807464"/>
                </a:moveTo>
                <a:lnTo>
                  <a:pt x="3048" y="1801368"/>
                </a:lnTo>
                <a:lnTo>
                  <a:pt x="0" y="1807464"/>
                </a:lnTo>
                <a:lnTo>
                  <a:pt x="0" y="1834896"/>
                </a:lnTo>
                <a:lnTo>
                  <a:pt x="3048" y="1840992"/>
                </a:lnTo>
                <a:lnTo>
                  <a:pt x="9144" y="1834896"/>
                </a:lnTo>
                <a:lnTo>
                  <a:pt x="9144" y="1807464"/>
                </a:lnTo>
                <a:close/>
              </a:path>
              <a:path w="9525" h="2971800">
                <a:moveTo>
                  <a:pt x="9144" y="1740408"/>
                </a:moveTo>
                <a:lnTo>
                  <a:pt x="3048" y="1734312"/>
                </a:lnTo>
                <a:lnTo>
                  <a:pt x="0" y="1740408"/>
                </a:lnTo>
                <a:lnTo>
                  <a:pt x="0" y="1767840"/>
                </a:lnTo>
                <a:lnTo>
                  <a:pt x="3048" y="1773936"/>
                </a:lnTo>
                <a:lnTo>
                  <a:pt x="9144" y="1767840"/>
                </a:lnTo>
                <a:lnTo>
                  <a:pt x="9144" y="1740408"/>
                </a:lnTo>
                <a:close/>
              </a:path>
              <a:path w="9525" h="2971800">
                <a:moveTo>
                  <a:pt x="9144" y="1673352"/>
                </a:moveTo>
                <a:lnTo>
                  <a:pt x="3048" y="1667256"/>
                </a:lnTo>
                <a:lnTo>
                  <a:pt x="0" y="1673352"/>
                </a:lnTo>
                <a:lnTo>
                  <a:pt x="0" y="1700784"/>
                </a:lnTo>
                <a:lnTo>
                  <a:pt x="3048" y="1706880"/>
                </a:lnTo>
                <a:lnTo>
                  <a:pt x="9144" y="1700784"/>
                </a:lnTo>
                <a:lnTo>
                  <a:pt x="9144" y="1673352"/>
                </a:lnTo>
                <a:close/>
              </a:path>
              <a:path w="9525" h="2971800">
                <a:moveTo>
                  <a:pt x="9144" y="1606296"/>
                </a:moveTo>
                <a:lnTo>
                  <a:pt x="3048" y="1600200"/>
                </a:lnTo>
                <a:lnTo>
                  <a:pt x="0" y="1606296"/>
                </a:lnTo>
                <a:lnTo>
                  <a:pt x="0" y="1633728"/>
                </a:lnTo>
                <a:lnTo>
                  <a:pt x="3048" y="1639824"/>
                </a:lnTo>
                <a:lnTo>
                  <a:pt x="9144" y="1633728"/>
                </a:lnTo>
                <a:lnTo>
                  <a:pt x="9144" y="1606296"/>
                </a:lnTo>
                <a:close/>
              </a:path>
              <a:path w="9525" h="2971800">
                <a:moveTo>
                  <a:pt x="9144" y="1539240"/>
                </a:moveTo>
                <a:lnTo>
                  <a:pt x="3048" y="1536192"/>
                </a:lnTo>
                <a:lnTo>
                  <a:pt x="0" y="1539240"/>
                </a:lnTo>
                <a:lnTo>
                  <a:pt x="0" y="1566672"/>
                </a:lnTo>
                <a:lnTo>
                  <a:pt x="3048" y="1572768"/>
                </a:lnTo>
                <a:lnTo>
                  <a:pt x="9144" y="1566672"/>
                </a:lnTo>
                <a:lnTo>
                  <a:pt x="9144" y="1539240"/>
                </a:lnTo>
                <a:close/>
              </a:path>
              <a:path w="9525" h="2971800">
                <a:moveTo>
                  <a:pt x="9144" y="1472184"/>
                </a:moveTo>
                <a:lnTo>
                  <a:pt x="3048" y="1469136"/>
                </a:lnTo>
                <a:lnTo>
                  <a:pt x="0" y="1472184"/>
                </a:lnTo>
                <a:lnTo>
                  <a:pt x="0" y="1502664"/>
                </a:lnTo>
                <a:lnTo>
                  <a:pt x="3048" y="1505712"/>
                </a:lnTo>
                <a:lnTo>
                  <a:pt x="9144" y="1502664"/>
                </a:lnTo>
                <a:lnTo>
                  <a:pt x="9144" y="1472184"/>
                </a:lnTo>
                <a:close/>
              </a:path>
              <a:path w="9525" h="2971800">
                <a:moveTo>
                  <a:pt x="9144" y="1405128"/>
                </a:moveTo>
                <a:lnTo>
                  <a:pt x="3048" y="1402080"/>
                </a:lnTo>
                <a:lnTo>
                  <a:pt x="0" y="1405128"/>
                </a:lnTo>
                <a:lnTo>
                  <a:pt x="0" y="1435608"/>
                </a:lnTo>
                <a:lnTo>
                  <a:pt x="3048" y="1438656"/>
                </a:lnTo>
                <a:lnTo>
                  <a:pt x="9144" y="1435608"/>
                </a:lnTo>
                <a:lnTo>
                  <a:pt x="9144" y="1405128"/>
                </a:lnTo>
                <a:close/>
              </a:path>
              <a:path w="9525" h="2971800">
                <a:moveTo>
                  <a:pt x="9144" y="1338072"/>
                </a:moveTo>
                <a:lnTo>
                  <a:pt x="3048" y="1335024"/>
                </a:lnTo>
                <a:lnTo>
                  <a:pt x="0" y="1338072"/>
                </a:lnTo>
                <a:lnTo>
                  <a:pt x="0" y="1368552"/>
                </a:lnTo>
                <a:lnTo>
                  <a:pt x="3048" y="1371600"/>
                </a:lnTo>
                <a:lnTo>
                  <a:pt x="9144" y="1368552"/>
                </a:lnTo>
                <a:lnTo>
                  <a:pt x="9144" y="1338072"/>
                </a:lnTo>
                <a:close/>
              </a:path>
              <a:path w="9525" h="2971800">
                <a:moveTo>
                  <a:pt x="9144" y="1274064"/>
                </a:moveTo>
                <a:lnTo>
                  <a:pt x="3048" y="1267968"/>
                </a:lnTo>
                <a:lnTo>
                  <a:pt x="0" y="1274064"/>
                </a:lnTo>
                <a:lnTo>
                  <a:pt x="0" y="1301496"/>
                </a:lnTo>
                <a:lnTo>
                  <a:pt x="3048" y="1307592"/>
                </a:lnTo>
                <a:lnTo>
                  <a:pt x="9144" y="1301496"/>
                </a:lnTo>
                <a:lnTo>
                  <a:pt x="9144" y="1274064"/>
                </a:lnTo>
                <a:close/>
              </a:path>
              <a:path w="9525" h="2971800">
                <a:moveTo>
                  <a:pt x="9144" y="1207008"/>
                </a:moveTo>
                <a:lnTo>
                  <a:pt x="3048" y="1200912"/>
                </a:lnTo>
                <a:lnTo>
                  <a:pt x="0" y="1207008"/>
                </a:lnTo>
                <a:lnTo>
                  <a:pt x="0" y="1234440"/>
                </a:lnTo>
                <a:lnTo>
                  <a:pt x="3048" y="1240536"/>
                </a:lnTo>
                <a:lnTo>
                  <a:pt x="9144" y="1234440"/>
                </a:lnTo>
                <a:lnTo>
                  <a:pt x="9144" y="1207008"/>
                </a:lnTo>
                <a:close/>
              </a:path>
              <a:path w="9525" h="2971800">
                <a:moveTo>
                  <a:pt x="9144" y="1139952"/>
                </a:moveTo>
                <a:lnTo>
                  <a:pt x="3048" y="1133856"/>
                </a:lnTo>
                <a:lnTo>
                  <a:pt x="0" y="1139952"/>
                </a:lnTo>
                <a:lnTo>
                  <a:pt x="0" y="1167384"/>
                </a:lnTo>
                <a:lnTo>
                  <a:pt x="3048" y="1173480"/>
                </a:lnTo>
                <a:lnTo>
                  <a:pt x="9144" y="1167384"/>
                </a:lnTo>
                <a:lnTo>
                  <a:pt x="9144" y="1139952"/>
                </a:lnTo>
                <a:close/>
              </a:path>
              <a:path w="9525" h="2971800">
                <a:moveTo>
                  <a:pt x="9144" y="1072896"/>
                </a:moveTo>
                <a:lnTo>
                  <a:pt x="3048" y="1066800"/>
                </a:lnTo>
                <a:lnTo>
                  <a:pt x="0" y="1072896"/>
                </a:lnTo>
                <a:lnTo>
                  <a:pt x="0" y="1100328"/>
                </a:lnTo>
                <a:lnTo>
                  <a:pt x="3048" y="1106424"/>
                </a:lnTo>
                <a:lnTo>
                  <a:pt x="9144" y="1100328"/>
                </a:lnTo>
                <a:lnTo>
                  <a:pt x="9144" y="1072896"/>
                </a:lnTo>
                <a:close/>
              </a:path>
              <a:path w="9525" h="2971800">
                <a:moveTo>
                  <a:pt x="9144" y="1005840"/>
                </a:moveTo>
                <a:lnTo>
                  <a:pt x="3048" y="1002792"/>
                </a:lnTo>
                <a:lnTo>
                  <a:pt x="0" y="1005840"/>
                </a:lnTo>
                <a:lnTo>
                  <a:pt x="0" y="1033272"/>
                </a:lnTo>
                <a:lnTo>
                  <a:pt x="3048" y="1039368"/>
                </a:lnTo>
                <a:lnTo>
                  <a:pt x="9144" y="1033272"/>
                </a:lnTo>
                <a:lnTo>
                  <a:pt x="9144" y="1005840"/>
                </a:lnTo>
                <a:close/>
              </a:path>
              <a:path w="9525" h="2971800">
                <a:moveTo>
                  <a:pt x="9144" y="938784"/>
                </a:moveTo>
                <a:lnTo>
                  <a:pt x="3048" y="935736"/>
                </a:lnTo>
                <a:lnTo>
                  <a:pt x="0" y="938784"/>
                </a:lnTo>
                <a:lnTo>
                  <a:pt x="0" y="969264"/>
                </a:lnTo>
                <a:lnTo>
                  <a:pt x="3048" y="972312"/>
                </a:lnTo>
                <a:lnTo>
                  <a:pt x="9144" y="969264"/>
                </a:lnTo>
                <a:lnTo>
                  <a:pt x="9144" y="938784"/>
                </a:lnTo>
                <a:close/>
              </a:path>
              <a:path w="9525" h="2971800">
                <a:moveTo>
                  <a:pt x="9144" y="871728"/>
                </a:moveTo>
                <a:lnTo>
                  <a:pt x="3048" y="868680"/>
                </a:lnTo>
                <a:lnTo>
                  <a:pt x="0" y="871728"/>
                </a:lnTo>
                <a:lnTo>
                  <a:pt x="0" y="902208"/>
                </a:lnTo>
                <a:lnTo>
                  <a:pt x="3048" y="905256"/>
                </a:lnTo>
                <a:lnTo>
                  <a:pt x="9144" y="902208"/>
                </a:lnTo>
                <a:lnTo>
                  <a:pt x="9144" y="871728"/>
                </a:lnTo>
                <a:close/>
              </a:path>
              <a:path w="9525" h="2971800">
                <a:moveTo>
                  <a:pt x="9144" y="804672"/>
                </a:moveTo>
                <a:lnTo>
                  <a:pt x="3048" y="801624"/>
                </a:lnTo>
                <a:lnTo>
                  <a:pt x="0" y="804672"/>
                </a:lnTo>
                <a:lnTo>
                  <a:pt x="0" y="835152"/>
                </a:lnTo>
                <a:lnTo>
                  <a:pt x="3048" y="838212"/>
                </a:lnTo>
                <a:lnTo>
                  <a:pt x="9144" y="835152"/>
                </a:lnTo>
                <a:lnTo>
                  <a:pt x="9144" y="804672"/>
                </a:lnTo>
                <a:close/>
              </a:path>
              <a:path w="9525" h="2971800">
                <a:moveTo>
                  <a:pt x="9144" y="740664"/>
                </a:moveTo>
                <a:lnTo>
                  <a:pt x="3048" y="734568"/>
                </a:lnTo>
                <a:lnTo>
                  <a:pt x="0" y="740664"/>
                </a:lnTo>
                <a:lnTo>
                  <a:pt x="0" y="768096"/>
                </a:lnTo>
                <a:lnTo>
                  <a:pt x="3048" y="774192"/>
                </a:lnTo>
                <a:lnTo>
                  <a:pt x="9144" y="768096"/>
                </a:lnTo>
                <a:lnTo>
                  <a:pt x="9144" y="740664"/>
                </a:lnTo>
                <a:close/>
              </a:path>
              <a:path w="9525" h="2971800">
                <a:moveTo>
                  <a:pt x="9144" y="673608"/>
                </a:moveTo>
                <a:lnTo>
                  <a:pt x="3048" y="667512"/>
                </a:lnTo>
                <a:lnTo>
                  <a:pt x="0" y="673608"/>
                </a:lnTo>
                <a:lnTo>
                  <a:pt x="0" y="701040"/>
                </a:lnTo>
                <a:lnTo>
                  <a:pt x="3048" y="707136"/>
                </a:lnTo>
                <a:lnTo>
                  <a:pt x="9144" y="701040"/>
                </a:lnTo>
                <a:lnTo>
                  <a:pt x="9144" y="673608"/>
                </a:lnTo>
                <a:close/>
              </a:path>
              <a:path w="9525" h="2971800">
                <a:moveTo>
                  <a:pt x="9144" y="606552"/>
                </a:moveTo>
                <a:lnTo>
                  <a:pt x="3048" y="600456"/>
                </a:lnTo>
                <a:lnTo>
                  <a:pt x="0" y="606552"/>
                </a:lnTo>
                <a:lnTo>
                  <a:pt x="0" y="633984"/>
                </a:lnTo>
                <a:lnTo>
                  <a:pt x="3048" y="640080"/>
                </a:lnTo>
                <a:lnTo>
                  <a:pt x="9144" y="633984"/>
                </a:lnTo>
                <a:lnTo>
                  <a:pt x="9144" y="606552"/>
                </a:lnTo>
                <a:close/>
              </a:path>
              <a:path w="9525" h="2971800">
                <a:moveTo>
                  <a:pt x="9144" y="539496"/>
                </a:moveTo>
                <a:lnTo>
                  <a:pt x="3048" y="533400"/>
                </a:lnTo>
                <a:lnTo>
                  <a:pt x="0" y="539496"/>
                </a:lnTo>
                <a:lnTo>
                  <a:pt x="0" y="566928"/>
                </a:lnTo>
                <a:lnTo>
                  <a:pt x="3048" y="573024"/>
                </a:lnTo>
                <a:lnTo>
                  <a:pt x="9144" y="566928"/>
                </a:lnTo>
                <a:lnTo>
                  <a:pt x="9144" y="539496"/>
                </a:lnTo>
                <a:close/>
              </a:path>
              <a:path w="9525" h="2971800">
                <a:moveTo>
                  <a:pt x="9144" y="472440"/>
                </a:moveTo>
                <a:lnTo>
                  <a:pt x="3048" y="469392"/>
                </a:lnTo>
                <a:lnTo>
                  <a:pt x="0" y="472440"/>
                </a:lnTo>
                <a:lnTo>
                  <a:pt x="0" y="499872"/>
                </a:lnTo>
                <a:lnTo>
                  <a:pt x="3048" y="505968"/>
                </a:lnTo>
                <a:lnTo>
                  <a:pt x="9144" y="499872"/>
                </a:lnTo>
                <a:lnTo>
                  <a:pt x="9144" y="472440"/>
                </a:lnTo>
                <a:close/>
              </a:path>
              <a:path w="9525" h="2971800">
                <a:moveTo>
                  <a:pt x="9144" y="405384"/>
                </a:moveTo>
                <a:lnTo>
                  <a:pt x="3048" y="402336"/>
                </a:lnTo>
                <a:lnTo>
                  <a:pt x="0" y="405384"/>
                </a:lnTo>
                <a:lnTo>
                  <a:pt x="0" y="435864"/>
                </a:lnTo>
                <a:lnTo>
                  <a:pt x="3048" y="438912"/>
                </a:lnTo>
                <a:lnTo>
                  <a:pt x="9144" y="435864"/>
                </a:lnTo>
                <a:lnTo>
                  <a:pt x="9144" y="405384"/>
                </a:lnTo>
                <a:close/>
              </a:path>
              <a:path w="9525" h="2971800">
                <a:moveTo>
                  <a:pt x="9144" y="338328"/>
                </a:moveTo>
                <a:lnTo>
                  <a:pt x="3048" y="335280"/>
                </a:lnTo>
                <a:lnTo>
                  <a:pt x="0" y="338328"/>
                </a:lnTo>
                <a:lnTo>
                  <a:pt x="0" y="368808"/>
                </a:lnTo>
                <a:lnTo>
                  <a:pt x="3048" y="371856"/>
                </a:lnTo>
                <a:lnTo>
                  <a:pt x="9144" y="368808"/>
                </a:lnTo>
                <a:lnTo>
                  <a:pt x="9144" y="338328"/>
                </a:lnTo>
                <a:close/>
              </a:path>
              <a:path w="9525" h="2971800">
                <a:moveTo>
                  <a:pt x="9144" y="271272"/>
                </a:moveTo>
                <a:lnTo>
                  <a:pt x="3048" y="268224"/>
                </a:lnTo>
                <a:lnTo>
                  <a:pt x="0" y="271272"/>
                </a:lnTo>
                <a:lnTo>
                  <a:pt x="0" y="301752"/>
                </a:lnTo>
                <a:lnTo>
                  <a:pt x="3048" y="304800"/>
                </a:lnTo>
                <a:lnTo>
                  <a:pt x="9144" y="301752"/>
                </a:lnTo>
                <a:lnTo>
                  <a:pt x="9144" y="271272"/>
                </a:lnTo>
                <a:close/>
              </a:path>
              <a:path w="9525" h="2971800">
                <a:moveTo>
                  <a:pt x="9144" y="207264"/>
                </a:moveTo>
                <a:lnTo>
                  <a:pt x="3048" y="201168"/>
                </a:lnTo>
                <a:lnTo>
                  <a:pt x="0" y="207264"/>
                </a:lnTo>
                <a:lnTo>
                  <a:pt x="0" y="234696"/>
                </a:lnTo>
                <a:lnTo>
                  <a:pt x="3048" y="240792"/>
                </a:lnTo>
                <a:lnTo>
                  <a:pt x="9144" y="234696"/>
                </a:lnTo>
                <a:lnTo>
                  <a:pt x="9144" y="207264"/>
                </a:lnTo>
                <a:close/>
              </a:path>
              <a:path w="9525" h="2971800">
                <a:moveTo>
                  <a:pt x="9144" y="140208"/>
                </a:moveTo>
                <a:lnTo>
                  <a:pt x="3048" y="134112"/>
                </a:lnTo>
                <a:lnTo>
                  <a:pt x="0" y="140208"/>
                </a:lnTo>
                <a:lnTo>
                  <a:pt x="0" y="167640"/>
                </a:lnTo>
                <a:lnTo>
                  <a:pt x="3048" y="173736"/>
                </a:lnTo>
                <a:lnTo>
                  <a:pt x="9144" y="167640"/>
                </a:lnTo>
                <a:lnTo>
                  <a:pt x="9144" y="140208"/>
                </a:lnTo>
                <a:close/>
              </a:path>
              <a:path w="9525" h="2971800">
                <a:moveTo>
                  <a:pt x="9144" y="73152"/>
                </a:moveTo>
                <a:lnTo>
                  <a:pt x="3048" y="67056"/>
                </a:lnTo>
                <a:lnTo>
                  <a:pt x="0" y="73152"/>
                </a:lnTo>
                <a:lnTo>
                  <a:pt x="0" y="100584"/>
                </a:lnTo>
                <a:lnTo>
                  <a:pt x="3048" y="106680"/>
                </a:lnTo>
                <a:lnTo>
                  <a:pt x="9144" y="100584"/>
                </a:lnTo>
                <a:lnTo>
                  <a:pt x="9144" y="73152"/>
                </a:lnTo>
                <a:close/>
              </a:path>
              <a:path w="9525" h="2971800">
                <a:moveTo>
                  <a:pt x="9144" y="6096"/>
                </a:moveTo>
                <a:lnTo>
                  <a:pt x="3048" y="0"/>
                </a:lnTo>
                <a:lnTo>
                  <a:pt x="0" y="6096"/>
                </a:lnTo>
                <a:lnTo>
                  <a:pt x="0" y="33528"/>
                </a:lnTo>
                <a:lnTo>
                  <a:pt x="3048" y="39624"/>
                </a:lnTo>
                <a:lnTo>
                  <a:pt x="9144" y="33528"/>
                </a:lnTo>
                <a:lnTo>
                  <a:pt x="9144" y="6096"/>
                </a:lnTo>
                <a:close/>
              </a:path>
            </a:pathLst>
          </a:custGeom>
          <a:solidFill>
            <a:srgbClr val="959595"/>
          </a:solidFill>
        </p:spPr>
        <p:txBody>
          <a:bodyPr wrap="square" lIns="0" tIns="0" rIns="0" bIns="0" rtlCol="0"/>
          <a:lstStyle/>
          <a:p>
            <a:endParaRPr/>
          </a:p>
        </p:txBody>
      </p:sp>
      <p:sp>
        <p:nvSpPr>
          <p:cNvPr id="41" name="object 41"/>
          <p:cNvSpPr/>
          <p:nvPr/>
        </p:nvSpPr>
        <p:spPr>
          <a:xfrm>
            <a:off x="7945121" y="3041903"/>
            <a:ext cx="12700" cy="2971800"/>
          </a:xfrm>
          <a:custGeom>
            <a:avLst/>
            <a:gdLst/>
            <a:ahLst/>
            <a:cxnLst/>
            <a:rect l="l" t="t" r="r" b="b"/>
            <a:pathLst>
              <a:path w="9525" h="2971800">
                <a:moveTo>
                  <a:pt x="9144" y="2938272"/>
                </a:moveTo>
                <a:lnTo>
                  <a:pt x="3048" y="2935236"/>
                </a:lnTo>
                <a:lnTo>
                  <a:pt x="0" y="2938272"/>
                </a:lnTo>
                <a:lnTo>
                  <a:pt x="0" y="2968764"/>
                </a:lnTo>
                <a:lnTo>
                  <a:pt x="3048" y="2971800"/>
                </a:lnTo>
                <a:lnTo>
                  <a:pt x="9144" y="2968764"/>
                </a:lnTo>
                <a:lnTo>
                  <a:pt x="9144" y="2938272"/>
                </a:lnTo>
                <a:close/>
              </a:path>
              <a:path w="9525" h="2971800">
                <a:moveTo>
                  <a:pt x="9144" y="2874264"/>
                </a:moveTo>
                <a:lnTo>
                  <a:pt x="3048" y="2868168"/>
                </a:lnTo>
                <a:lnTo>
                  <a:pt x="0" y="2874264"/>
                </a:lnTo>
                <a:lnTo>
                  <a:pt x="0" y="2901696"/>
                </a:lnTo>
                <a:lnTo>
                  <a:pt x="3048" y="2907792"/>
                </a:lnTo>
                <a:lnTo>
                  <a:pt x="9144" y="2901696"/>
                </a:lnTo>
                <a:lnTo>
                  <a:pt x="9144" y="2874264"/>
                </a:lnTo>
                <a:close/>
              </a:path>
              <a:path w="9525" h="2971800">
                <a:moveTo>
                  <a:pt x="9144" y="2807208"/>
                </a:moveTo>
                <a:lnTo>
                  <a:pt x="3048" y="2801112"/>
                </a:lnTo>
                <a:lnTo>
                  <a:pt x="0" y="2807208"/>
                </a:lnTo>
                <a:lnTo>
                  <a:pt x="0" y="2834640"/>
                </a:lnTo>
                <a:lnTo>
                  <a:pt x="3048" y="2840736"/>
                </a:lnTo>
                <a:lnTo>
                  <a:pt x="9144" y="2834640"/>
                </a:lnTo>
                <a:lnTo>
                  <a:pt x="9144" y="2807208"/>
                </a:lnTo>
                <a:close/>
              </a:path>
              <a:path w="9525" h="2971800">
                <a:moveTo>
                  <a:pt x="9144" y="2740152"/>
                </a:moveTo>
                <a:lnTo>
                  <a:pt x="3048" y="2734056"/>
                </a:lnTo>
                <a:lnTo>
                  <a:pt x="0" y="2740152"/>
                </a:lnTo>
                <a:lnTo>
                  <a:pt x="0" y="2767584"/>
                </a:lnTo>
                <a:lnTo>
                  <a:pt x="3048" y="2773680"/>
                </a:lnTo>
                <a:lnTo>
                  <a:pt x="9144" y="2767584"/>
                </a:lnTo>
                <a:lnTo>
                  <a:pt x="9144" y="2740152"/>
                </a:lnTo>
                <a:close/>
              </a:path>
              <a:path w="9525" h="2971800">
                <a:moveTo>
                  <a:pt x="9144" y="2673096"/>
                </a:moveTo>
                <a:lnTo>
                  <a:pt x="3048" y="2667000"/>
                </a:lnTo>
                <a:lnTo>
                  <a:pt x="0" y="2673096"/>
                </a:lnTo>
                <a:lnTo>
                  <a:pt x="0" y="2700528"/>
                </a:lnTo>
                <a:lnTo>
                  <a:pt x="3048" y="2706624"/>
                </a:lnTo>
                <a:lnTo>
                  <a:pt x="9144" y="2700528"/>
                </a:lnTo>
                <a:lnTo>
                  <a:pt x="9144" y="2673096"/>
                </a:lnTo>
                <a:close/>
              </a:path>
              <a:path w="9525" h="2971800">
                <a:moveTo>
                  <a:pt x="9144" y="2606040"/>
                </a:moveTo>
                <a:lnTo>
                  <a:pt x="3048" y="2602992"/>
                </a:lnTo>
                <a:lnTo>
                  <a:pt x="0" y="2606040"/>
                </a:lnTo>
                <a:lnTo>
                  <a:pt x="0" y="2633472"/>
                </a:lnTo>
                <a:lnTo>
                  <a:pt x="3048" y="2639568"/>
                </a:lnTo>
                <a:lnTo>
                  <a:pt x="9144" y="2633472"/>
                </a:lnTo>
                <a:lnTo>
                  <a:pt x="9144" y="2606040"/>
                </a:lnTo>
                <a:close/>
              </a:path>
              <a:path w="9525" h="2971800">
                <a:moveTo>
                  <a:pt x="9144" y="2538984"/>
                </a:moveTo>
                <a:lnTo>
                  <a:pt x="3048" y="2535936"/>
                </a:lnTo>
                <a:lnTo>
                  <a:pt x="0" y="2538984"/>
                </a:lnTo>
                <a:lnTo>
                  <a:pt x="0" y="2569464"/>
                </a:lnTo>
                <a:lnTo>
                  <a:pt x="3048" y="2572512"/>
                </a:lnTo>
                <a:lnTo>
                  <a:pt x="9144" y="2569464"/>
                </a:lnTo>
                <a:lnTo>
                  <a:pt x="9144" y="2538984"/>
                </a:lnTo>
                <a:close/>
              </a:path>
              <a:path w="9525" h="2971800">
                <a:moveTo>
                  <a:pt x="9144" y="2471928"/>
                </a:moveTo>
                <a:lnTo>
                  <a:pt x="3048" y="2468880"/>
                </a:lnTo>
                <a:lnTo>
                  <a:pt x="0" y="2471928"/>
                </a:lnTo>
                <a:lnTo>
                  <a:pt x="0" y="2502420"/>
                </a:lnTo>
                <a:lnTo>
                  <a:pt x="3048" y="2505456"/>
                </a:lnTo>
                <a:lnTo>
                  <a:pt x="9144" y="2502420"/>
                </a:lnTo>
                <a:lnTo>
                  <a:pt x="9144" y="2471928"/>
                </a:lnTo>
                <a:close/>
              </a:path>
              <a:path w="9525" h="2971800">
                <a:moveTo>
                  <a:pt x="9144" y="2404872"/>
                </a:moveTo>
                <a:lnTo>
                  <a:pt x="3048" y="2401824"/>
                </a:lnTo>
                <a:lnTo>
                  <a:pt x="0" y="2404872"/>
                </a:lnTo>
                <a:lnTo>
                  <a:pt x="0" y="2435352"/>
                </a:lnTo>
                <a:lnTo>
                  <a:pt x="3048" y="2438400"/>
                </a:lnTo>
                <a:lnTo>
                  <a:pt x="9144" y="2435352"/>
                </a:lnTo>
                <a:lnTo>
                  <a:pt x="9144" y="2404872"/>
                </a:lnTo>
                <a:close/>
              </a:path>
              <a:path w="9525" h="2971800">
                <a:moveTo>
                  <a:pt x="9144" y="2340864"/>
                </a:moveTo>
                <a:lnTo>
                  <a:pt x="3048" y="2334768"/>
                </a:lnTo>
                <a:lnTo>
                  <a:pt x="0" y="2340864"/>
                </a:lnTo>
                <a:lnTo>
                  <a:pt x="0" y="2368296"/>
                </a:lnTo>
                <a:lnTo>
                  <a:pt x="3048" y="2374392"/>
                </a:lnTo>
                <a:lnTo>
                  <a:pt x="9144" y="2368296"/>
                </a:lnTo>
                <a:lnTo>
                  <a:pt x="9144" y="2340864"/>
                </a:lnTo>
                <a:close/>
              </a:path>
              <a:path w="9525" h="2971800">
                <a:moveTo>
                  <a:pt x="9144" y="2273808"/>
                </a:moveTo>
                <a:lnTo>
                  <a:pt x="3048" y="2267712"/>
                </a:lnTo>
                <a:lnTo>
                  <a:pt x="0" y="2273808"/>
                </a:lnTo>
                <a:lnTo>
                  <a:pt x="0" y="2301240"/>
                </a:lnTo>
                <a:lnTo>
                  <a:pt x="3048" y="2307336"/>
                </a:lnTo>
                <a:lnTo>
                  <a:pt x="9144" y="2301240"/>
                </a:lnTo>
                <a:lnTo>
                  <a:pt x="9144" y="2273808"/>
                </a:lnTo>
                <a:close/>
              </a:path>
              <a:path w="9525" h="2971800">
                <a:moveTo>
                  <a:pt x="9144" y="2206752"/>
                </a:moveTo>
                <a:lnTo>
                  <a:pt x="3048" y="2200656"/>
                </a:lnTo>
                <a:lnTo>
                  <a:pt x="0" y="2206752"/>
                </a:lnTo>
                <a:lnTo>
                  <a:pt x="0" y="2234184"/>
                </a:lnTo>
                <a:lnTo>
                  <a:pt x="3048" y="2240280"/>
                </a:lnTo>
                <a:lnTo>
                  <a:pt x="9144" y="2234184"/>
                </a:lnTo>
                <a:lnTo>
                  <a:pt x="9144" y="2206752"/>
                </a:lnTo>
                <a:close/>
              </a:path>
              <a:path w="9525" h="2971800">
                <a:moveTo>
                  <a:pt x="9144" y="2139696"/>
                </a:moveTo>
                <a:lnTo>
                  <a:pt x="3048" y="2133600"/>
                </a:lnTo>
                <a:lnTo>
                  <a:pt x="0" y="2139696"/>
                </a:lnTo>
                <a:lnTo>
                  <a:pt x="0" y="2167128"/>
                </a:lnTo>
                <a:lnTo>
                  <a:pt x="3048" y="2173224"/>
                </a:lnTo>
                <a:lnTo>
                  <a:pt x="9144" y="2167128"/>
                </a:lnTo>
                <a:lnTo>
                  <a:pt x="9144" y="2139696"/>
                </a:lnTo>
                <a:close/>
              </a:path>
              <a:path w="9525" h="2971800">
                <a:moveTo>
                  <a:pt x="9144" y="2072640"/>
                </a:moveTo>
                <a:lnTo>
                  <a:pt x="3048" y="2069592"/>
                </a:lnTo>
                <a:lnTo>
                  <a:pt x="0" y="2072640"/>
                </a:lnTo>
                <a:lnTo>
                  <a:pt x="0" y="2100072"/>
                </a:lnTo>
                <a:lnTo>
                  <a:pt x="3048" y="2106168"/>
                </a:lnTo>
                <a:lnTo>
                  <a:pt x="9144" y="2100072"/>
                </a:lnTo>
                <a:lnTo>
                  <a:pt x="9144" y="2072640"/>
                </a:lnTo>
                <a:close/>
              </a:path>
              <a:path w="9525" h="2971800">
                <a:moveTo>
                  <a:pt x="9144" y="2005584"/>
                </a:moveTo>
                <a:lnTo>
                  <a:pt x="3048" y="2002536"/>
                </a:lnTo>
                <a:lnTo>
                  <a:pt x="0" y="2005584"/>
                </a:lnTo>
                <a:lnTo>
                  <a:pt x="0" y="2036064"/>
                </a:lnTo>
                <a:lnTo>
                  <a:pt x="3048" y="2039112"/>
                </a:lnTo>
                <a:lnTo>
                  <a:pt x="9144" y="2036064"/>
                </a:lnTo>
                <a:lnTo>
                  <a:pt x="9144" y="2005584"/>
                </a:lnTo>
                <a:close/>
              </a:path>
              <a:path w="9525" h="2971800">
                <a:moveTo>
                  <a:pt x="9144" y="1938528"/>
                </a:moveTo>
                <a:lnTo>
                  <a:pt x="3048" y="1935480"/>
                </a:lnTo>
                <a:lnTo>
                  <a:pt x="0" y="1938528"/>
                </a:lnTo>
                <a:lnTo>
                  <a:pt x="0" y="1969008"/>
                </a:lnTo>
                <a:lnTo>
                  <a:pt x="3048" y="1972056"/>
                </a:lnTo>
                <a:lnTo>
                  <a:pt x="9144" y="1969008"/>
                </a:lnTo>
                <a:lnTo>
                  <a:pt x="9144" y="1938528"/>
                </a:lnTo>
                <a:close/>
              </a:path>
              <a:path w="9525" h="2971800">
                <a:moveTo>
                  <a:pt x="9144" y="1871472"/>
                </a:moveTo>
                <a:lnTo>
                  <a:pt x="3048" y="1868424"/>
                </a:lnTo>
                <a:lnTo>
                  <a:pt x="0" y="1871472"/>
                </a:lnTo>
                <a:lnTo>
                  <a:pt x="0" y="1901952"/>
                </a:lnTo>
                <a:lnTo>
                  <a:pt x="3048" y="1905000"/>
                </a:lnTo>
                <a:lnTo>
                  <a:pt x="9144" y="1901952"/>
                </a:lnTo>
                <a:lnTo>
                  <a:pt x="9144" y="1871472"/>
                </a:lnTo>
                <a:close/>
              </a:path>
              <a:path w="9525" h="2971800">
                <a:moveTo>
                  <a:pt x="9144" y="1807464"/>
                </a:moveTo>
                <a:lnTo>
                  <a:pt x="3048" y="1801368"/>
                </a:lnTo>
                <a:lnTo>
                  <a:pt x="0" y="1807464"/>
                </a:lnTo>
                <a:lnTo>
                  <a:pt x="0" y="1834896"/>
                </a:lnTo>
                <a:lnTo>
                  <a:pt x="3048" y="1840992"/>
                </a:lnTo>
                <a:lnTo>
                  <a:pt x="9144" y="1834896"/>
                </a:lnTo>
                <a:lnTo>
                  <a:pt x="9144" y="1807464"/>
                </a:lnTo>
                <a:close/>
              </a:path>
              <a:path w="9525" h="2971800">
                <a:moveTo>
                  <a:pt x="9144" y="1740408"/>
                </a:moveTo>
                <a:lnTo>
                  <a:pt x="3048" y="1734312"/>
                </a:lnTo>
                <a:lnTo>
                  <a:pt x="0" y="1740408"/>
                </a:lnTo>
                <a:lnTo>
                  <a:pt x="0" y="1767840"/>
                </a:lnTo>
                <a:lnTo>
                  <a:pt x="3048" y="1773936"/>
                </a:lnTo>
                <a:lnTo>
                  <a:pt x="9144" y="1767840"/>
                </a:lnTo>
                <a:lnTo>
                  <a:pt x="9144" y="1740408"/>
                </a:lnTo>
                <a:close/>
              </a:path>
              <a:path w="9525" h="2971800">
                <a:moveTo>
                  <a:pt x="9144" y="1673352"/>
                </a:moveTo>
                <a:lnTo>
                  <a:pt x="3048" y="1667256"/>
                </a:lnTo>
                <a:lnTo>
                  <a:pt x="0" y="1673352"/>
                </a:lnTo>
                <a:lnTo>
                  <a:pt x="0" y="1700784"/>
                </a:lnTo>
                <a:lnTo>
                  <a:pt x="3048" y="1706880"/>
                </a:lnTo>
                <a:lnTo>
                  <a:pt x="9144" y="1700784"/>
                </a:lnTo>
                <a:lnTo>
                  <a:pt x="9144" y="1673352"/>
                </a:lnTo>
                <a:close/>
              </a:path>
              <a:path w="9525" h="2971800">
                <a:moveTo>
                  <a:pt x="9144" y="1606296"/>
                </a:moveTo>
                <a:lnTo>
                  <a:pt x="3048" y="1600200"/>
                </a:lnTo>
                <a:lnTo>
                  <a:pt x="0" y="1606296"/>
                </a:lnTo>
                <a:lnTo>
                  <a:pt x="0" y="1633728"/>
                </a:lnTo>
                <a:lnTo>
                  <a:pt x="3048" y="1639824"/>
                </a:lnTo>
                <a:lnTo>
                  <a:pt x="9144" y="1633728"/>
                </a:lnTo>
                <a:lnTo>
                  <a:pt x="9144" y="1606296"/>
                </a:lnTo>
                <a:close/>
              </a:path>
              <a:path w="9525" h="2971800">
                <a:moveTo>
                  <a:pt x="9144" y="1539240"/>
                </a:moveTo>
                <a:lnTo>
                  <a:pt x="3048" y="1536192"/>
                </a:lnTo>
                <a:lnTo>
                  <a:pt x="0" y="1539240"/>
                </a:lnTo>
                <a:lnTo>
                  <a:pt x="0" y="1566672"/>
                </a:lnTo>
                <a:lnTo>
                  <a:pt x="3048" y="1572768"/>
                </a:lnTo>
                <a:lnTo>
                  <a:pt x="9144" y="1566672"/>
                </a:lnTo>
                <a:lnTo>
                  <a:pt x="9144" y="1539240"/>
                </a:lnTo>
                <a:close/>
              </a:path>
              <a:path w="9525" h="2971800">
                <a:moveTo>
                  <a:pt x="9144" y="1472184"/>
                </a:moveTo>
                <a:lnTo>
                  <a:pt x="3048" y="1469136"/>
                </a:lnTo>
                <a:lnTo>
                  <a:pt x="0" y="1472184"/>
                </a:lnTo>
                <a:lnTo>
                  <a:pt x="0" y="1502664"/>
                </a:lnTo>
                <a:lnTo>
                  <a:pt x="3048" y="1505712"/>
                </a:lnTo>
                <a:lnTo>
                  <a:pt x="9144" y="1502664"/>
                </a:lnTo>
                <a:lnTo>
                  <a:pt x="9144" y="1472184"/>
                </a:lnTo>
                <a:close/>
              </a:path>
              <a:path w="9525" h="2971800">
                <a:moveTo>
                  <a:pt x="9144" y="1405128"/>
                </a:moveTo>
                <a:lnTo>
                  <a:pt x="3048" y="1402080"/>
                </a:lnTo>
                <a:lnTo>
                  <a:pt x="0" y="1405128"/>
                </a:lnTo>
                <a:lnTo>
                  <a:pt x="0" y="1435608"/>
                </a:lnTo>
                <a:lnTo>
                  <a:pt x="3048" y="1438656"/>
                </a:lnTo>
                <a:lnTo>
                  <a:pt x="9144" y="1435608"/>
                </a:lnTo>
                <a:lnTo>
                  <a:pt x="9144" y="1405128"/>
                </a:lnTo>
                <a:close/>
              </a:path>
              <a:path w="9525" h="2971800">
                <a:moveTo>
                  <a:pt x="9144" y="1338072"/>
                </a:moveTo>
                <a:lnTo>
                  <a:pt x="3048" y="1335024"/>
                </a:lnTo>
                <a:lnTo>
                  <a:pt x="0" y="1338072"/>
                </a:lnTo>
                <a:lnTo>
                  <a:pt x="0" y="1368552"/>
                </a:lnTo>
                <a:lnTo>
                  <a:pt x="3048" y="1371600"/>
                </a:lnTo>
                <a:lnTo>
                  <a:pt x="9144" y="1368552"/>
                </a:lnTo>
                <a:lnTo>
                  <a:pt x="9144" y="1338072"/>
                </a:lnTo>
                <a:close/>
              </a:path>
              <a:path w="9525" h="2971800">
                <a:moveTo>
                  <a:pt x="9144" y="1274064"/>
                </a:moveTo>
                <a:lnTo>
                  <a:pt x="3048" y="1267968"/>
                </a:lnTo>
                <a:lnTo>
                  <a:pt x="0" y="1274064"/>
                </a:lnTo>
                <a:lnTo>
                  <a:pt x="0" y="1301496"/>
                </a:lnTo>
                <a:lnTo>
                  <a:pt x="3048" y="1307592"/>
                </a:lnTo>
                <a:lnTo>
                  <a:pt x="9144" y="1301496"/>
                </a:lnTo>
                <a:lnTo>
                  <a:pt x="9144" y="1274064"/>
                </a:lnTo>
                <a:close/>
              </a:path>
              <a:path w="9525" h="2971800">
                <a:moveTo>
                  <a:pt x="9144" y="1207008"/>
                </a:moveTo>
                <a:lnTo>
                  <a:pt x="3048" y="1200912"/>
                </a:lnTo>
                <a:lnTo>
                  <a:pt x="0" y="1207008"/>
                </a:lnTo>
                <a:lnTo>
                  <a:pt x="0" y="1234440"/>
                </a:lnTo>
                <a:lnTo>
                  <a:pt x="3048" y="1240536"/>
                </a:lnTo>
                <a:lnTo>
                  <a:pt x="9144" y="1234440"/>
                </a:lnTo>
                <a:lnTo>
                  <a:pt x="9144" y="1207008"/>
                </a:lnTo>
                <a:close/>
              </a:path>
              <a:path w="9525" h="2971800">
                <a:moveTo>
                  <a:pt x="9144" y="1139952"/>
                </a:moveTo>
                <a:lnTo>
                  <a:pt x="3048" y="1133856"/>
                </a:lnTo>
                <a:lnTo>
                  <a:pt x="0" y="1139952"/>
                </a:lnTo>
                <a:lnTo>
                  <a:pt x="0" y="1167384"/>
                </a:lnTo>
                <a:lnTo>
                  <a:pt x="3048" y="1173480"/>
                </a:lnTo>
                <a:lnTo>
                  <a:pt x="9144" y="1167384"/>
                </a:lnTo>
                <a:lnTo>
                  <a:pt x="9144" y="1139952"/>
                </a:lnTo>
                <a:close/>
              </a:path>
              <a:path w="9525" h="2971800">
                <a:moveTo>
                  <a:pt x="9144" y="1072896"/>
                </a:moveTo>
                <a:lnTo>
                  <a:pt x="3048" y="1066800"/>
                </a:lnTo>
                <a:lnTo>
                  <a:pt x="0" y="1072896"/>
                </a:lnTo>
                <a:lnTo>
                  <a:pt x="0" y="1100328"/>
                </a:lnTo>
                <a:lnTo>
                  <a:pt x="3048" y="1106424"/>
                </a:lnTo>
                <a:lnTo>
                  <a:pt x="9144" y="1100328"/>
                </a:lnTo>
                <a:lnTo>
                  <a:pt x="9144" y="1072896"/>
                </a:lnTo>
                <a:close/>
              </a:path>
              <a:path w="9525" h="2971800">
                <a:moveTo>
                  <a:pt x="9144" y="1005840"/>
                </a:moveTo>
                <a:lnTo>
                  <a:pt x="3048" y="1002792"/>
                </a:lnTo>
                <a:lnTo>
                  <a:pt x="0" y="1005840"/>
                </a:lnTo>
                <a:lnTo>
                  <a:pt x="0" y="1033272"/>
                </a:lnTo>
                <a:lnTo>
                  <a:pt x="3048" y="1039368"/>
                </a:lnTo>
                <a:lnTo>
                  <a:pt x="9144" y="1033272"/>
                </a:lnTo>
                <a:lnTo>
                  <a:pt x="9144" y="1005840"/>
                </a:lnTo>
                <a:close/>
              </a:path>
              <a:path w="9525" h="2971800">
                <a:moveTo>
                  <a:pt x="9144" y="938784"/>
                </a:moveTo>
                <a:lnTo>
                  <a:pt x="3048" y="935736"/>
                </a:lnTo>
                <a:lnTo>
                  <a:pt x="0" y="938784"/>
                </a:lnTo>
                <a:lnTo>
                  <a:pt x="0" y="969264"/>
                </a:lnTo>
                <a:lnTo>
                  <a:pt x="3048" y="972312"/>
                </a:lnTo>
                <a:lnTo>
                  <a:pt x="9144" y="969264"/>
                </a:lnTo>
                <a:lnTo>
                  <a:pt x="9144" y="938784"/>
                </a:lnTo>
                <a:close/>
              </a:path>
              <a:path w="9525" h="2971800">
                <a:moveTo>
                  <a:pt x="9144" y="871728"/>
                </a:moveTo>
                <a:lnTo>
                  <a:pt x="3048" y="868680"/>
                </a:lnTo>
                <a:lnTo>
                  <a:pt x="0" y="871728"/>
                </a:lnTo>
                <a:lnTo>
                  <a:pt x="0" y="902208"/>
                </a:lnTo>
                <a:lnTo>
                  <a:pt x="3048" y="905256"/>
                </a:lnTo>
                <a:lnTo>
                  <a:pt x="9144" y="902208"/>
                </a:lnTo>
                <a:lnTo>
                  <a:pt x="9144" y="871728"/>
                </a:lnTo>
                <a:close/>
              </a:path>
              <a:path w="9525" h="2971800">
                <a:moveTo>
                  <a:pt x="9144" y="804672"/>
                </a:moveTo>
                <a:lnTo>
                  <a:pt x="3048" y="801624"/>
                </a:lnTo>
                <a:lnTo>
                  <a:pt x="0" y="804672"/>
                </a:lnTo>
                <a:lnTo>
                  <a:pt x="0" y="835152"/>
                </a:lnTo>
                <a:lnTo>
                  <a:pt x="3048" y="838212"/>
                </a:lnTo>
                <a:lnTo>
                  <a:pt x="9144" y="835152"/>
                </a:lnTo>
                <a:lnTo>
                  <a:pt x="9144" y="804672"/>
                </a:lnTo>
                <a:close/>
              </a:path>
              <a:path w="9525" h="2971800">
                <a:moveTo>
                  <a:pt x="9144" y="740664"/>
                </a:moveTo>
                <a:lnTo>
                  <a:pt x="3048" y="734568"/>
                </a:lnTo>
                <a:lnTo>
                  <a:pt x="0" y="740664"/>
                </a:lnTo>
                <a:lnTo>
                  <a:pt x="0" y="768096"/>
                </a:lnTo>
                <a:lnTo>
                  <a:pt x="3048" y="774192"/>
                </a:lnTo>
                <a:lnTo>
                  <a:pt x="9144" y="768096"/>
                </a:lnTo>
                <a:lnTo>
                  <a:pt x="9144" y="740664"/>
                </a:lnTo>
                <a:close/>
              </a:path>
              <a:path w="9525" h="2971800">
                <a:moveTo>
                  <a:pt x="9144" y="673608"/>
                </a:moveTo>
                <a:lnTo>
                  <a:pt x="3048" y="667512"/>
                </a:lnTo>
                <a:lnTo>
                  <a:pt x="0" y="673608"/>
                </a:lnTo>
                <a:lnTo>
                  <a:pt x="0" y="701040"/>
                </a:lnTo>
                <a:lnTo>
                  <a:pt x="3048" y="707136"/>
                </a:lnTo>
                <a:lnTo>
                  <a:pt x="9144" y="701040"/>
                </a:lnTo>
                <a:lnTo>
                  <a:pt x="9144" y="673608"/>
                </a:lnTo>
                <a:close/>
              </a:path>
              <a:path w="9525" h="2971800">
                <a:moveTo>
                  <a:pt x="9144" y="606552"/>
                </a:moveTo>
                <a:lnTo>
                  <a:pt x="3048" y="600456"/>
                </a:lnTo>
                <a:lnTo>
                  <a:pt x="0" y="606552"/>
                </a:lnTo>
                <a:lnTo>
                  <a:pt x="0" y="633984"/>
                </a:lnTo>
                <a:lnTo>
                  <a:pt x="3048" y="640080"/>
                </a:lnTo>
                <a:lnTo>
                  <a:pt x="9144" y="633984"/>
                </a:lnTo>
                <a:lnTo>
                  <a:pt x="9144" y="606552"/>
                </a:lnTo>
                <a:close/>
              </a:path>
              <a:path w="9525" h="2971800">
                <a:moveTo>
                  <a:pt x="9144" y="539496"/>
                </a:moveTo>
                <a:lnTo>
                  <a:pt x="3048" y="533400"/>
                </a:lnTo>
                <a:lnTo>
                  <a:pt x="0" y="539496"/>
                </a:lnTo>
                <a:lnTo>
                  <a:pt x="0" y="566928"/>
                </a:lnTo>
                <a:lnTo>
                  <a:pt x="3048" y="573024"/>
                </a:lnTo>
                <a:lnTo>
                  <a:pt x="9144" y="566928"/>
                </a:lnTo>
                <a:lnTo>
                  <a:pt x="9144" y="539496"/>
                </a:lnTo>
                <a:close/>
              </a:path>
              <a:path w="9525" h="2971800">
                <a:moveTo>
                  <a:pt x="9144" y="472440"/>
                </a:moveTo>
                <a:lnTo>
                  <a:pt x="3048" y="469392"/>
                </a:lnTo>
                <a:lnTo>
                  <a:pt x="0" y="472440"/>
                </a:lnTo>
                <a:lnTo>
                  <a:pt x="0" y="499872"/>
                </a:lnTo>
                <a:lnTo>
                  <a:pt x="3048" y="505968"/>
                </a:lnTo>
                <a:lnTo>
                  <a:pt x="9144" y="499872"/>
                </a:lnTo>
                <a:lnTo>
                  <a:pt x="9144" y="472440"/>
                </a:lnTo>
                <a:close/>
              </a:path>
              <a:path w="9525" h="2971800">
                <a:moveTo>
                  <a:pt x="9144" y="405384"/>
                </a:moveTo>
                <a:lnTo>
                  <a:pt x="3048" y="402336"/>
                </a:lnTo>
                <a:lnTo>
                  <a:pt x="0" y="405384"/>
                </a:lnTo>
                <a:lnTo>
                  <a:pt x="0" y="435864"/>
                </a:lnTo>
                <a:lnTo>
                  <a:pt x="3048" y="438912"/>
                </a:lnTo>
                <a:lnTo>
                  <a:pt x="9144" y="435864"/>
                </a:lnTo>
                <a:lnTo>
                  <a:pt x="9144" y="405384"/>
                </a:lnTo>
                <a:close/>
              </a:path>
              <a:path w="9525" h="2971800">
                <a:moveTo>
                  <a:pt x="9144" y="338328"/>
                </a:moveTo>
                <a:lnTo>
                  <a:pt x="3048" y="335280"/>
                </a:lnTo>
                <a:lnTo>
                  <a:pt x="0" y="338328"/>
                </a:lnTo>
                <a:lnTo>
                  <a:pt x="0" y="368808"/>
                </a:lnTo>
                <a:lnTo>
                  <a:pt x="3048" y="371856"/>
                </a:lnTo>
                <a:lnTo>
                  <a:pt x="9144" y="368808"/>
                </a:lnTo>
                <a:lnTo>
                  <a:pt x="9144" y="338328"/>
                </a:lnTo>
                <a:close/>
              </a:path>
              <a:path w="9525" h="2971800">
                <a:moveTo>
                  <a:pt x="9144" y="271272"/>
                </a:moveTo>
                <a:lnTo>
                  <a:pt x="3048" y="268224"/>
                </a:lnTo>
                <a:lnTo>
                  <a:pt x="0" y="271272"/>
                </a:lnTo>
                <a:lnTo>
                  <a:pt x="0" y="301752"/>
                </a:lnTo>
                <a:lnTo>
                  <a:pt x="3048" y="304800"/>
                </a:lnTo>
                <a:lnTo>
                  <a:pt x="9144" y="301752"/>
                </a:lnTo>
                <a:lnTo>
                  <a:pt x="9144" y="271272"/>
                </a:lnTo>
                <a:close/>
              </a:path>
              <a:path w="9525" h="2971800">
                <a:moveTo>
                  <a:pt x="9144" y="207264"/>
                </a:moveTo>
                <a:lnTo>
                  <a:pt x="3048" y="201168"/>
                </a:lnTo>
                <a:lnTo>
                  <a:pt x="0" y="207264"/>
                </a:lnTo>
                <a:lnTo>
                  <a:pt x="0" y="234696"/>
                </a:lnTo>
                <a:lnTo>
                  <a:pt x="3048" y="240792"/>
                </a:lnTo>
                <a:lnTo>
                  <a:pt x="9144" y="234696"/>
                </a:lnTo>
                <a:lnTo>
                  <a:pt x="9144" y="207264"/>
                </a:lnTo>
                <a:close/>
              </a:path>
              <a:path w="9525" h="2971800">
                <a:moveTo>
                  <a:pt x="9144" y="140208"/>
                </a:moveTo>
                <a:lnTo>
                  <a:pt x="3048" y="134112"/>
                </a:lnTo>
                <a:lnTo>
                  <a:pt x="0" y="140208"/>
                </a:lnTo>
                <a:lnTo>
                  <a:pt x="0" y="167640"/>
                </a:lnTo>
                <a:lnTo>
                  <a:pt x="3048" y="173736"/>
                </a:lnTo>
                <a:lnTo>
                  <a:pt x="9144" y="167640"/>
                </a:lnTo>
                <a:lnTo>
                  <a:pt x="9144" y="140208"/>
                </a:lnTo>
                <a:close/>
              </a:path>
              <a:path w="9525" h="2971800">
                <a:moveTo>
                  <a:pt x="9144" y="73152"/>
                </a:moveTo>
                <a:lnTo>
                  <a:pt x="3048" y="67056"/>
                </a:lnTo>
                <a:lnTo>
                  <a:pt x="0" y="73152"/>
                </a:lnTo>
                <a:lnTo>
                  <a:pt x="0" y="100584"/>
                </a:lnTo>
                <a:lnTo>
                  <a:pt x="3048" y="106680"/>
                </a:lnTo>
                <a:lnTo>
                  <a:pt x="9144" y="100584"/>
                </a:lnTo>
                <a:lnTo>
                  <a:pt x="9144" y="73152"/>
                </a:lnTo>
                <a:close/>
              </a:path>
              <a:path w="9525" h="2971800">
                <a:moveTo>
                  <a:pt x="9144" y="6096"/>
                </a:moveTo>
                <a:lnTo>
                  <a:pt x="3048" y="0"/>
                </a:lnTo>
                <a:lnTo>
                  <a:pt x="0" y="6096"/>
                </a:lnTo>
                <a:lnTo>
                  <a:pt x="0" y="33528"/>
                </a:lnTo>
                <a:lnTo>
                  <a:pt x="3048" y="39624"/>
                </a:lnTo>
                <a:lnTo>
                  <a:pt x="9144" y="33528"/>
                </a:lnTo>
                <a:lnTo>
                  <a:pt x="9144" y="6096"/>
                </a:lnTo>
                <a:close/>
              </a:path>
            </a:pathLst>
          </a:custGeom>
          <a:solidFill>
            <a:srgbClr val="959595"/>
          </a:solidFill>
        </p:spPr>
        <p:txBody>
          <a:bodyPr wrap="square" lIns="0" tIns="0" rIns="0" bIns="0" rtlCol="0"/>
          <a:lstStyle/>
          <a:p>
            <a:endParaRPr/>
          </a:p>
        </p:txBody>
      </p:sp>
      <p:sp>
        <p:nvSpPr>
          <p:cNvPr id="42" name="object 42"/>
          <p:cNvSpPr txBox="1">
            <a:spLocks noGrp="1"/>
          </p:cNvSpPr>
          <p:nvPr>
            <p:ph type="sldNum" sz="quarter" idx="4294967295"/>
          </p:nvPr>
        </p:nvSpPr>
        <p:spPr>
          <a:xfrm>
            <a:off x="11149585" y="6289021"/>
            <a:ext cx="363220" cy="205184"/>
          </a:xfrm>
          <a:prstGeom prst="rect">
            <a:avLst/>
          </a:prstGeom>
        </p:spPr>
        <p:txBody>
          <a:bodyPr vert="horz" wrap="square" lIns="0" tIns="0" rIns="0" bIns="0" rtlCol="0">
            <a:spAutoFit/>
          </a:bodyPr>
          <a:lstStyle/>
          <a:p>
            <a:pPr marL="38100">
              <a:lnSpc>
                <a:spcPts val="1639"/>
              </a:lnSpc>
            </a:pPr>
            <a:fld id="{81D60167-4931-47E6-BA6A-407CBD079E47}" type="slidenum">
              <a:rPr spc="-5" dirty="0"/>
              <a:t>16</a:t>
            </a:fld>
            <a:endParaRPr spc="-5" dirty="0"/>
          </a:p>
        </p:txBody>
      </p:sp>
    </p:spTree>
    <p:extLst>
      <p:ext uri="{BB962C8B-B14F-4D97-AF65-F5344CB8AC3E}">
        <p14:creationId xmlns:p14="http://schemas.microsoft.com/office/powerpoint/2010/main" val="130978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4619" y="484124"/>
            <a:ext cx="7200053" cy="695325"/>
          </a:xfrm>
          <a:prstGeom prst="rect">
            <a:avLst/>
          </a:prstGeom>
        </p:spPr>
        <p:txBody>
          <a:bodyPr vert="horz" wrap="square" lIns="0" tIns="11430" rIns="0" bIns="0" rtlCol="0">
            <a:spAutoFit/>
          </a:bodyPr>
          <a:lstStyle/>
          <a:p>
            <a:pPr marL="12700">
              <a:lnSpc>
                <a:spcPct val="100000"/>
              </a:lnSpc>
              <a:spcBef>
                <a:spcPts val="90"/>
              </a:spcBef>
            </a:pPr>
            <a:r>
              <a:rPr sz="4400" b="0" spc="-5" dirty="0">
                <a:solidFill>
                  <a:srgbClr val="000000"/>
                </a:solidFill>
                <a:latin typeface="Arial MT"/>
                <a:cs typeface="Arial MT"/>
              </a:rPr>
              <a:t>Processor</a:t>
            </a:r>
            <a:r>
              <a:rPr sz="4400" b="0" spc="-50" dirty="0">
                <a:solidFill>
                  <a:srgbClr val="000000"/>
                </a:solidFill>
                <a:latin typeface="Arial MT"/>
                <a:cs typeface="Arial MT"/>
              </a:rPr>
              <a:t> </a:t>
            </a:r>
            <a:r>
              <a:rPr sz="4400" b="0" spc="-5" dirty="0">
                <a:solidFill>
                  <a:srgbClr val="000000"/>
                </a:solidFill>
                <a:latin typeface="Arial MT"/>
                <a:cs typeface="Arial MT"/>
              </a:rPr>
              <a:t>technology</a:t>
            </a:r>
            <a:endParaRPr sz="4400">
              <a:latin typeface="Arial MT"/>
              <a:cs typeface="Arial MT"/>
            </a:endParaRPr>
          </a:p>
        </p:txBody>
      </p:sp>
      <p:sp>
        <p:nvSpPr>
          <p:cNvPr id="3" name="object 3"/>
          <p:cNvSpPr txBox="1"/>
          <p:nvPr/>
        </p:nvSpPr>
        <p:spPr>
          <a:xfrm>
            <a:off x="612987" y="1547875"/>
            <a:ext cx="10629053" cy="391160"/>
          </a:xfrm>
          <a:prstGeom prst="rect">
            <a:avLst/>
          </a:prstGeom>
        </p:spPr>
        <p:txBody>
          <a:bodyPr vert="horz" wrap="square" lIns="0" tIns="12700" rIns="0" bIns="0" rtlCol="0">
            <a:spAutoFit/>
          </a:bodyPr>
          <a:lstStyle/>
          <a:p>
            <a:pPr marL="356870" indent="-344805">
              <a:lnSpc>
                <a:spcPct val="100000"/>
              </a:lnSpc>
              <a:spcBef>
                <a:spcPts val="100"/>
              </a:spcBef>
              <a:buChar char="•"/>
              <a:tabLst>
                <a:tab pos="356870" algn="l"/>
                <a:tab pos="357505" algn="l"/>
              </a:tabLst>
            </a:pPr>
            <a:r>
              <a:rPr sz="2400" spc="-5" dirty="0">
                <a:latin typeface="Arial MT"/>
                <a:cs typeface="Arial MT"/>
              </a:rPr>
              <a:t>Processors</a:t>
            </a:r>
            <a:r>
              <a:rPr sz="2400" dirty="0">
                <a:latin typeface="Arial MT"/>
                <a:cs typeface="Arial MT"/>
              </a:rPr>
              <a:t> </a:t>
            </a:r>
            <a:r>
              <a:rPr sz="2400" spc="-10" dirty="0">
                <a:latin typeface="Arial MT"/>
                <a:cs typeface="Arial MT"/>
              </a:rPr>
              <a:t>vary</a:t>
            </a:r>
            <a:r>
              <a:rPr sz="2400" spc="-25" dirty="0">
                <a:latin typeface="Arial MT"/>
                <a:cs typeface="Arial MT"/>
              </a:rPr>
              <a:t> </a:t>
            </a:r>
            <a:r>
              <a:rPr sz="2400" spc="-5" dirty="0">
                <a:latin typeface="Arial MT"/>
                <a:cs typeface="Arial MT"/>
              </a:rPr>
              <a:t>in</a:t>
            </a:r>
            <a:r>
              <a:rPr sz="2400" spc="5" dirty="0">
                <a:latin typeface="Arial MT"/>
                <a:cs typeface="Arial MT"/>
              </a:rPr>
              <a:t> </a:t>
            </a:r>
            <a:r>
              <a:rPr sz="2400" dirty="0">
                <a:latin typeface="Arial MT"/>
                <a:cs typeface="Arial MT"/>
              </a:rPr>
              <a:t>their</a:t>
            </a:r>
            <a:r>
              <a:rPr sz="2400" spc="-5" dirty="0">
                <a:latin typeface="Arial MT"/>
                <a:cs typeface="Arial MT"/>
              </a:rPr>
              <a:t> customization</a:t>
            </a:r>
            <a:r>
              <a:rPr sz="2400" spc="-15" dirty="0">
                <a:latin typeface="Arial MT"/>
                <a:cs typeface="Arial MT"/>
              </a:rPr>
              <a:t> </a:t>
            </a:r>
            <a:r>
              <a:rPr sz="2400" spc="10" dirty="0">
                <a:latin typeface="Arial MT"/>
                <a:cs typeface="Arial MT"/>
              </a:rPr>
              <a:t>for</a:t>
            </a:r>
            <a:r>
              <a:rPr sz="2400" spc="-30" dirty="0">
                <a:latin typeface="Arial MT"/>
                <a:cs typeface="Arial MT"/>
              </a:rPr>
              <a:t> </a:t>
            </a:r>
            <a:r>
              <a:rPr sz="2400" dirty="0">
                <a:latin typeface="Arial MT"/>
                <a:cs typeface="Arial MT"/>
              </a:rPr>
              <a:t>the</a:t>
            </a:r>
            <a:r>
              <a:rPr sz="2400" spc="-35" dirty="0">
                <a:latin typeface="Arial MT"/>
                <a:cs typeface="Arial MT"/>
              </a:rPr>
              <a:t> </a:t>
            </a:r>
            <a:r>
              <a:rPr sz="2400" dirty="0">
                <a:latin typeface="Arial MT"/>
                <a:cs typeface="Arial MT"/>
              </a:rPr>
              <a:t>problem</a:t>
            </a:r>
            <a:r>
              <a:rPr sz="2400" spc="-5" dirty="0">
                <a:latin typeface="Arial MT"/>
                <a:cs typeface="Arial MT"/>
              </a:rPr>
              <a:t> </a:t>
            </a:r>
            <a:r>
              <a:rPr sz="2400" dirty="0">
                <a:latin typeface="Arial MT"/>
                <a:cs typeface="Arial MT"/>
              </a:rPr>
              <a:t>at</a:t>
            </a:r>
            <a:endParaRPr sz="2400">
              <a:latin typeface="Arial MT"/>
              <a:cs typeface="Arial MT"/>
            </a:endParaRPr>
          </a:p>
        </p:txBody>
      </p:sp>
      <p:sp>
        <p:nvSpPr>
          <p:cNvPr id="4" name="object 4"/>
          <p:cNvSpPr txBox="1"/>
          <p:nvPr/>
        </p:nvSpPr>
        <p:spPr>
          <a:xfrm>
            <a:off x="1072218" y="1913635"/>
            <a:ext cx="94234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MT"/>
                <a:cs typeface="Arial MT"/>
              </a:rPr>
              <a:t>han</a:t>
            </a:r>
            <a:r>
              <a:rPr sz="2400" dirty="0">
                <a:latin typeface="Arial MT"/>
                <a:cs typeface="Arial MT"/>
              </a:rPr>
              <a:t>d</a:t>
            </a:r>
            <a:endParaRPr sz="2400">
              <a:latin typeface="Arial MT"/>
              <a:cs typeface="Arial MT"/>
            </a:endParaRPr>
          </a:p>
        </p:txBody>
      </p:sp>
      <p:grpSp>
        <p:nvGrpSpPr>
          <p:cNvPr id="5" name="object 5"/>
          <p:cNvGrpSpPr/>
          <p:nvPr/>
        </p:nvGrpSpPr>
        <p:grpSpPr>
          <a:xfrm>
            <a:off x="4322065" y="2052829"/>
            <a:ext cx="1231900" cy="923925"/>
            <a:chOff x="3241548" y="2052828"/>
            <a:chExt cx="923925" cy="923925"/>
          </a:xfrm>
        </p:grpSpPr>
        <p:sp>
          <p:nvSpPr>
            <p:cNvPr id="6" name="object 6"/>
            <p:cNvSpPr/>
            <p:nvPr/>
          </p:nvSpPr>
          <p:spPr>
            <a:xfrm>
              <a:off x="3246120" y="2057399"/>
              <a:ext cx="914400" cy="914400"/>
            </a:xfrm>
            <a:custGeom>
              <a:avLst/>
              <a:gdLst/>
              <a:ahLst/>
              <a:cxnLst/>
              <a:rect l="l" t="t" r="r" b="b"/>
              <a:pathLst>
                <a:path w="914400" h="914400">
                  <a:moveTo>
                    <a:pt x="914400" y="228600"/>
                  </a:moveTo>
                  <a:lnTo>
                    <a:pt x="685800" y="228600"/>
                  </a:lnTo>
                  <a:lnTo>
                    <a:pt x="685800" y="0"/>
                  </a:lnTo>
                  <a:lnTo>
                    <a:pt x="228600" y="0"/>
                  </a:lnTo>
                  <a:lnTo>
                    <a:pt x="228600" y="228600"/>
                  </a:lnTo>
                  <a:lnTo>
                    <a:pt x="0" y="228600"/>
                  </a:lnTo>
                  <a:lnTo>
                    <a:pt x="0" y="685800"/>
                  </a:lnTo>
                  <a:lnTo>
                    <a:pt x="228600" y="685800"/>
                  </a:lnTo>
                  <a:lnTo>
                    <a:pt x="228600" y="914400"/>
                  </a:lnTo>
                  <a:lnTo>
                    <a:pt x="685800" y="914400"/>
                  </a:lnTo>
                  <a:lnTo>
                    <a:pt x="685800" y="685800"/>
                  </a:lnTo>
                  <a:lnTo>
                    <a:pt x="914400" y="685800"/>
                  </a:lnTo>
                  <a:lnTo>
                    <a:pt x="914400" y="228600"/>
                  </a:lnTo>
                  <a:close/>
                </a:path>
              </a:pathLst>
            </a:custGeom>
            <a:solidFill>
              <a:srgbClr val="000000"/>
            </a:solidFill>
          </p:spPr>
          <p:txBody>
            <a:bodyPr wrap="square" lIns="0" tIns="0" rIns="0" bIns="0" rtlCol="0"/>
            <a:lstStyle/>
            <a:p>
              <a:endParaRPr/>
            </a:p>
          </p:txBody>
        </p:sp>
        <p:sp>
          <p:nvSpPr>
            <p:cNvPr id="7" name="object 7"/>
            <p:cNvSpPr/>
            <p:nvPr/>
          </p:nvSpPr>
          <p:spPr>
            <a:xfrm>
              <a:off x="3246120" y="2057399"/>
              <a:ext cx="914400" cy="914400"/>
            </a:xfrm>
            <a:custGeom>
              <a:avLst/>
              <a:gdLst/>
              <a:ahLst/>
              <a:cxnLst/>
              <a:rect l="l" t="t" r="r" b="b"/>
              <a:pathLst>
                <a:path w="914400" h="914400">
                  <a:moveTo>
                    <a:pt x="228600" y="0"/>
                  </a:moveTo>
                  <a:lnTo>
                    <a:pt x="228600" y="228600"/>
                  </a:lnTo>
                  <a:lnTo>
                    <a:pt x="0" y="228600"/>
                  </a:lnTo>
                  <a:lnTo>
                    <a:pt x="0" y="685800"/>
                  </a:lnTo>
                  <a:lnTo>
                    <a:pt x="228600" y="685800"/>
                  </a:lnTo>
                  <a:lnTo>
                    <a:pt x="228600" y="914400"/>
                  </a:lnTo>
                  <a:lnTo>
                    <a:pt x="685800" y="914400"/>
                  </a:lnTo>
                  <a:lnTo>
                    <a:pt x="685800" y="685800"/>
                  </a:lnTo>
                  <a:lnTo>
                    <a:pt x="914400" y="685800"/>
                  </a:lnTo>
                  <a:lnTo>
                    <a:pt x="914400" y="228600"/>
                  </a:lnTo>
                  <a:lnTo>
                    <a:pt x="685800" y="228600"/>
                  </a:lnTo>
                  <a:lnTo>
                    <a:pt x="685800" y="0"/>
                  </a:lnTo>
                  <a:lnTo>
                    <a:pt x="228600" y="0"/>
                  </a:lnTo>
                  <a:close/>
                </a:path>
              </a:pathLst>
            </a:custGeom>
            <a:ln w="9142">
              <a:solidFill>
                <a:srgbClr val="000000"/>
              </a:solidFill>
            </a:ln>
          </p:spPr>
          <p:txBody>
            <a:bodyPr wrap="square" lIns="0" tIns="0" rIns="0" bIns="0" rtlCol="0"/>
            <a:lstStyle/>
            <a:p>
              <a:endParaRPr/>
            </a:p>
          </p:txBody>
        </p:sp>
      </p:grpSp>
      <p:sp>
        <p:nvSpPr>
          <p:cNvPr id="8" name="object 8"/>
          <p:cNvSpPr txBox="1"/>
          <p:nvPr/>
        </p:nvSpPr>
        <p:spPr>
          <a:xfrm>
            <a:off x="6769946" y="2081276"/>
            <a:ext cx="2330873" cy="112585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total</a:t>
            </a:r>
            <a:r>
              <a:rPr sz="1800" spc="-30" dirty="0">
                <a:latin typeface="Times New Roman"/>
                <a:cs typeface="Times New Roman"/>
              </a:rPr>
              <a:t> </a:t>
            </a:r>
            <a:r>
              <a:rPr sz="1800" dirty="0">
                <a:latin typeface="Times New Roman"/>
                <a:cs typeface="Times New Roman"/>
              </a:rPr>
              <a:t>=</a:t>
            </a:r>
            <a:r>
              <a:rPr sz="1800" spc="-30" dirty="0">
                <a:latin typeface="Times New Roman"/>
                <a:cs typeface="Times New Roman"/>
              </a:rPr>
              <a:t> </a:t>
            </a:r>
            <a:r>
              <a:rPr sz="1800" dirty="0">
                <a:latin typeface="Times New Roman"/>
                <a:cs typeface="Times New Roman"/>
              </a:rPr>
              <a:t>0</a:t>
            </a:r>
            <a:endParaRPr sz="1800">
              <a:latin typeface="Times New Roman"/>
              <a:cs typeface="Times New Roman"/>
            </a:endParaRPr>
          </a:p>
          <a:p>
            <a:pPr marL="186055" marR="5080" indent="-173990">
              <a:lnSpc>
                <a:spcPct val="100000"/>
              </a:lnSpc>
            </a:pPr>
            <a:r>
              <a:rPr sz="1800" spc="-5" dirty="0">
                <a:latin typeface="Times New Roman"/>
                <a:cs typeface="Times New Roman"/>
              </a:rPr>
              <a:t>for</a:t>
            </a:r>
            <a:r>
              <a:rPr sz="1800" spc="-10" dirty="0">
                <a:latin typeface="Times New Roman"/>
                <a:cs typeface="Times New Roman"/>
              </a:rPr>
              <a:t> </a:t>
            </a:r>
            <a:r>
              <a:rPr sz="1800" dirty="0">
                <a:latin typeface="Times New Roman"/>
                <a:cs typeface="Times New Roman"/>
              </a:rPr>
              <a:t>i</a:t>
            </a:r>
            <a:r>
              <a:rPr sz="1800" spc="-5" dirty="0">
                <a:latin typeface="Times New Roman"/>
                <a:cs typeface="Times New Roman"/>
              </a:rPr>
              <a:t> </a:t>
            </a:r>
            <a:r>
              <a:rPr sz="1800" dirty="0">
                <a:latin typeface="Times New Roman"/>
                <a:cs typeface="Times New Roman"/>
              </a:rPr>
              <a:t>=</a:t>
            </a:r>
            <a:r>
              <a:rPr sz="1800" spc="-20" dirty="0">
                <a:latin typeface="Times New Roman"/>
                <a:cs typeface="Times New Roman"/>
              </a:rPr>
              <a:t> </a:t>
            </a:r>
            <a:r>
              <a:rPr sz="1800" dirty="0">
                <a:latin typeface="Times New Roman"/>
                <a:cs typeface="Times New Roman"/>
              </a:rPr>
              <a:t>1</a:t>
            </a:r>
            <a:r>
              <a:rPr sz="1800" spc="5" dirty="0">
                <a:latin typeface="Times New Roman"/>
                <a:cs typeface="Times New Roman"/>
              </a:rPr>
              <a:t> </a:t>
            </a:r>
            <a:r>
              <a:rPr sz="1800" spc="-10" dirty="0">
                <a:latin typeface="Times New Roman"/>
                <a:cs typeface="Times New Roman"/>
              </a:rPr>
              <a:t>to</a:t>
            </a:r>
            <a:r>
              <a:rPr sz="1800" spc="5" dirty="0">
                <a:latin typeface="Times New Roman"/>
                <a:cs typeface="Times New Roman"/>
              </a:rPr>
              <a:t> </a:t>
            </a:r>
            <a:r>
              <a:rPr sz="1800" dirty="0">
                <a:latin typeface="Times New Roman"/>
                <a:cs typeface="Times New Roman"/>
              </a:rPr>
              <a:t>N</a:t>
            </a:r>
            <a:r>
              <a:rPr sz="1800" spc="430" dirty="0">
                <a:latin typeface="Times New Roman"/>
                <a:cs typeface="Times New Roman"/>
              </a:rPr>
              <a:t> </a:t>
            </a:r>
            <a:r>
              <a:rPr sz="1800" spc="-10" dirty="0">
                <a:latin typeface="Times New Roman"/>
                <a:cs typeface="Times New Roman"/>
              </a:rPr>
              <a:t>loop </a:t>
            </a:r>
            <a:r>
              <a:rPr sz="1800" spc="-434" dirty="0">
                <a:latin typeface="Times New Roman"/>
                <a:cs typeface="Times New Roman"/>
              </a:rPr>
              <a:t> </a:t>
            </a:r>
            <a:r>
              <a:rPr sz="1800" spc="-5" dirty="0">
                <a:latin typeface="Times New Roman"/>
                <a:cs typeface="Times New Roman"/>
              </a:rPr>
              <a:t>total</a:t>
            </a:r>
            <a:r>
              <a:rPr sz="1800" spc="-10" dirty="0">
                <a:latin typeface="Times New Roman"/>
                <a:cs typeface="Times New Roman"/>
              </a:rPr>
              <a:t> </a:t>
            </a:r>
            <a:r>
              <a:rPr sz="1800" spc="-5" dirty="0">
                <a:latin typeface="Times New Roman"/>
                <a:cs typeface="Times New Roman"/>
              </a:rPr>
              <a:t>+=</a:t>
            </a:r>
            <a:r>
              <a:rPr sz="1800" spc="-15" dirty="0">
                <a:latin typeface="Times New Roman"/>
                <a:cs typeface="Times New Roman"/>
              </a:rPr>
              <a:t> </a:t>
            </a:r>
            <a:r>
              <a:rPr sz="1800" spc="-5" dirty="0">
                <a:latin typeface="Times New Roman"/>
                <a:cs typeface="Times New Roman"/>
              </a:rPr>
              <a:t>M[i]</a:t>
            </a:r>
            <a:endParaRPr sz="1800">
              <a:latin typeface="Times New Roman"/>
              <a:cs typeface="Times New Roman"/>
            </a:endParaRPr>
          </a:p>
          <a:p>
            <a:pPr marL="12700">
              <a:lnSpc>
                <a:spcPct val="100000"/>
              </a:lnSpc>
              <a:spcBef>
                <a:spcPts val="25"/>
              </a:spcBef>
            </a:pPr>
            <a:r>
              <a:rPr sz="1800" dirty="0">
                <a:latin typeface="Times New Roman"/>
                <a:cs typeface="Times New Roman"/>
              </a:rPr>
              <a:t>end</a:t>
            </a:r>
            <a:r>
              <a:rPr sz="1800" spc="-25" dirty="0">
                <a:latin typeface="Times New Roman"/>
                <a:cs typeface="Times New Roman"/>
              </a:rPr>
              <a:t> </a:t>
            </a:r>
            <a:r>
              <a:rPr sz="1800" spc="-10" dirty="0">
                <a:latin typeface="Times New Roman"/>
                <a:cs typeface="Times New Roman"/>
              </a:rPr>
              <a:t>loop</a:t>
            </a:r>
            <a:endParaRPr sz="1800">
              <a:latin typeface="Times New Roman"/>
              <a:cs typeface="Times New Roman"/>
            </a:endParaRPr>
          </a:p>
        </p:txBody>
      </p:sp>
      <p:sp>
        <p:nvSpPr>
          <p:cNvPr id="9" name="object 9"/>
          <p:cNvSpPr/>
          <p:nvPr/>
        </p:nvSpPr>
        <p:spPr>
          <a:xfrm>
            <a:off x="1117600" y="4069079"/>
            <a:ext cx="1950720" cy="914400"/>
          </a:xfrm>
          <a:custGeom>
            <a:avLst/>
            <a:gdLst/>
            <a:ahLst/>
            <a:cxnLst/>
            <a:rect l="l" t="t" r="r" b="b"/>
            <a:pathLst>
              <a:path w="1463039" h="914400">
                <a:moveTo>
                  <a:pt x="0" y="0"/>
                </a:moveTo>
                <a:lnTo>
                  <a:pt x="0" y="914400"/>
                </a:lnTo>
                <a:lnTo>
                  <a:pt x="1463040" y="914400"/>
                </a:lnTo>
                <a:lnTo>
                  <a:pt x="1463040" y="0"/>
                </a:lnTo>
                <a:lnTo>
                  <a:pt x="0" y="0"/>
                </a:lnTo>
                <a:close/>
              </a:path>
            </a:pathLst>
          </a:custGeom>
          <a:ln w="12190">
            <a:solidFill>
              <a:srgbClr val="000000"/>
            </a:solidFill>
          </a:ln>
        </p:spPr>
        <p:txBody>
          <a:bodyPr wrap="square" lIns="0" tIns="0" rIns="0" bIns="0" rtlCol="0"/>
          <a:lstStyle/>
          <a:p>
            <a:endParaRPr/>
          </a:p>
        </p:txBody>
      </p:sp>
      <p:sp>
        <p:nvSpPr>
          <p:cNvPr id="10" name="object 10"/>
          <p:cNvSpPr/>
          <p:nvPr/>
        </p:nvSpPr>
        <p:spPr>
          <a:xfrm>
            <a:off x="5132831" y="4069079"/>
            <a:ext cx="1950720" cy="914400"/>
          </a:xfrm>
          <a:custGeom>
            <a:avLst/>
            <a:gdLst/>
            <a:ahLst/>
            <a:cxnLst/>
            <a:rect l="l" t="t" r="r" b="b"/>
            <a:pathLst>
              <a:path w="1463039" h="914400">
                <a:moveTo>
                  <a:pt x="228600" y="0"/>
                </a:moveTo>
                <a:lnTo>
                  <a:pt x="228600" y="228600"/>
                </a:lnTo>
                <a:lnTo>
                  <a:pt x="0" y="228600"/>
                </a:lnTo>
                <a:lnTo>
                  <a:pt x="0" y="685800"/>
                </a:lnTo>
                <a:lnTo>
                  <a:pt x="228600" y="685800"/>
                </a:lnTo>
                <a:lnTo>
                  <a:pt x="228600" y="914400"/>
                </a:lnTo>
                <a:lnTo>
                  <a:pt x="1234439" y="914400"/>
                </a:lnTo>
                <a:lnTo>
                  <a:pt x="1234439" y="685800"/>
                </a:lnTo>
                <a:lnTo>
                  <a:pt x="1463039" y="685800"/>
                </a:lnTo>
                <a:lnTo>
                  <a:pt x="1463039" y="228600"/>
                </a:lnTo>
                <a:lnTo>
                  <a:pt x="1234439" y="228600"/>
                </a:lnTo>
                <a:lnTo>
                  <a:pt x="1234439" y="0"/>
                </a:lnTo>
                <a:lnTo>
                  <a:pt x="228600" y="0"/>
                </a:lnTo>
                <a:close/>
              </a:path>
            </a:pathLst>
          </a:custGeom>
          <a:ln w="12190">
            <a:solidFill>
              <a:srgbClr val="000000"/>
            </a:solidFill>
          </a:ln>
        </p:spPr>
        <p:txBody>
          <a:bodyPr wrap="square" lIns="0" tIns="0" rIns="0" bIns="0" rtlCol="0"/>
          <a:lstStyle/>
          <a:p>
            <a:endParaRPr/>
          </a:p>
        </p:txBody>
      </p:sp>
      <p:sp>
        <p:nvSpPr>
          <p:cNvPr id="11" name="object 11"/>
          <p:cNvSpPr txBox="1"/>
          <p:nvPr/>
        </p:nvSpPr>
        <p:spPr>
          <a:xfrm>
            <a:off x="995003" y="5205475"/>
            <a:ext cx="2070947" cy="574040"/>
          </a:xfrm>
          <a:prstGeom prst="rect">
            <a:avLst/>
          </a:prstGeom>
        </p:spPr>
        <p:txBody>
          <a:bodyPr vert="horz" wrap="square" lIns="0" tIns="12700" rIns="0" bIns="0" rtlCol="0">
            <a:spAutoFit/>
          </a:bodyPr>
          <a:lstStyle/>
          <a:p>
            <a:pPr marL="338455" marR="5080" indent="-326390">
              <a:lnSpc>
                <a:spcPct val="100000"/>
              </a:lnSpc>
              <a:spcBef>
                <a:spcPts val="100"/>
              </a:spcBef>
            </a:pPr>
            <a:r>
              <a:rPr sz="1800" spc="-5" dirty="0">
                <a:latin typeface="Times New Roman"/>
                <a:cs typeface="Times New Roman"/>
              </a:rPr>
              <a:t>G</a:t>
            </a:r>
            <a:r>
              <a:rPr sz="1800" spc="-10" dirty="0">
                <a:latin typeface="Times New Roman"/>
                <a:cs typeface="Times New Roman"/>
              </a:rPr>
              <a:t>e</a:t>
            </a:r>
            <a:r>
              <a:rPr sz="1800" spc="10" dirty="0">
                <a:latin typeface="Times New Roman"/>
                <a:cs typeface="Times New Roman"/>
              </a:rPr>
              <a:t>n</a:t>
            </a:r>
            <a:r>
              <a:rPr sz="1800" spc="-10" dirty="0">
                <a:latin typeface="Times New Roman"/>
                <a:cs typeface="Times New Roman"/>
              </a:rPr>
              <a:t>e</a:t>
            </a:r>
            <a:r>
              <a:rPr sz="1800" dirty="0">
                <a:latin typeface="Times New Roman"/>
                <a:cs typeface="Times New Roman"/>
              </a:rPr>
              <a:t>r</a:t>
            </a:r>
            <a:r>
              <a:rPr sz="1800" spc="-10" dirty="0">
                <a:latin typeface="Times New Roman"/>
                <a:cs typeface="Times New Roman"/>
              </a:rPr>
              <a:t>a</a:t>
            </a:r>
            <a:r>
              <a:rPr sz="1800" spc="5" dirty="0">
                <a:latin typeface="Times New Roman"/>
                <a:cs typeface="Times New Roman"/>
              </a:rPr>
              <a:t>l</a:t>
            </a:r>
            <a:r>
              <a:rPr sz="1800" dirty="0">
                <a:latin typeface="Times New Roman"/>
                <a:cs typeface="Times New Roman"/>
              </a:rPr>
              <a:t>-</a:t>
            </a:r>
            <a:r>
              <a:rPr sz="1800" spc="10" dirty="0">
                <a:latin typeface="Times New Roman"/>
                <a:cs typeface="Times New Roman"/>
              </a:rPr>
              <a:t>pu</a:t>
            </a:r>
            <a:r>
              <a:rPr sz="1800" dirty="0">
                <a:latin typeface="Times New Roman"/>
                <a:cs typeface="Times New Roman"/>
              </a:rPr>
              <a:t>r</a:t>
            </a:r>
            <a:r>
              <a:rPr sz="1800" spc="10" dirty="0">
                <a:latin typeface="Times New Roman"/>
                <a:cs typeface="Times New Roman"/>
              </a:rPr>
              <a:t>po</a:t>
            </a:r>
            <a:r>
              <a:rPr sz="1800" spc="-5" dirty="0">
                <a:latin typeface="Times New Roman"/>
                <a:cs typeface="Times New Roman"/>
              </a:rPr>
              <a:t>s</a:t>
            </a:r>
            <a:r>
              <a:rPr sz="1800" dirty="0">
                <a:latin typeface="Times New Roman"/>
                <a:cs typeface="Times New Roman"/>
              </a:rPr>
              <a:t>e  processor</a:t>
            </a:r>
            <a:endParaRPr sz="1800">
              <a:latin typeface="Times New Roman"/>
              <a:cs typeface="Times New Roman"/>
            </a:endParaRPr>
          </a:p>
        </p:txBody>
      </p:sp>
      <p:sp>
        <p:nvSpPr>
          <p:cNvPr id="12" name="object 12"/>
          <p:cNvSpPr txBox="1"/>
          <p:nvPr/>
        </p:nvSpPr>
        <p:spPr>
          <a:xfrm>
            <a:off x="9147388" y="5205475"/>
            <a:ext cx="1883833"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Times New Roman"/>
                <a:cs typeface="Times New Roman"/>
              </a:rPr>
              <a:t>S</a:t>
            </a:r>
            <a:r>
              <a:rPr sz="1800" dirty="0">
                <a:latin typeface="Times New Roman"/>
                <a:cs typeface="Times New Roman"/>
              </a:rPr>
              <a:t>i</a:t>
            </a:r>
            <a:r>
              <a:rPr sz="1800" spc="10" dirty="0">
                <a:latin typeface="Times New Roman"/>
                <a:cs typeface="Times New Roman"/>
              </a:rPr>
              <a:t>n</a:t>
            </a:r>
            <a:r>
              <a:rPr sz="1800" spc="-15" dirty="0">
                <a:latin typeface="Times New Roman"/>
                <a:cs typeface="Times New Roman"/>
              </a:rPr>
              <a:t>g</a:t>
            </a:r>
            <a:r>
              <a:rPr sz="1800" dirty="0">
                <a:latin typeface="Times New Roman"/>
                <a:cs typeface="Times New Roman"/>
              </a:rPr>
              <a:t>l</a:t>
            </a:r>
            <a:r>
              <a:rPr sz="1800" spc="-5" dirty="0">
                <a:latin typeface="Times New Roman"/>
                <a:cs typeface="Times New Roman"/>
              </a:rPr>
              <a:t>e</a:t>
            </a:r>
            <a:r>
              <a:rPr sz="1800" dirty="0">
                <a:latin typeface="Times New Roman"/>
                <a:cs typeface="Times New Roman"/>
              </a:rPr>
              <a:t>-</a:t>
            </a:r>
            <a:r>
              <a:rPr sz="1800" spc="10" dirty="0">
                <a:latin typeface="Times New Roman"/>
                <a:cs typeface="Times New Roman"/>
              </a:rPr>
              <a:t>pu</a:t>
            </a:r>
            <a:r>
              <a:rPr sz="1800" spc="-25" dirty="0">
                <a:latin typeface="Times New Roman"/>
                <a:cs typeface="Times New Roman"/>
              </a:rPr>
              <a:t>r</a:t>
            </a:r>
            <a:r>
              <a:rPr sz="1800" spc="10" dirty="0">
                <a:latin typeface="Times New Roman"/>
                <a:cs typeface="Times New Roman"/>
              </a:rPr>
              <a:t>po</a:t>
            </a:r>
            <a:r>
              <a:rPr sz="1800" spc="-5" dirty="0">
                <a:latin typeface="Times New Roman"/>
                <a:cs typeface="Times New Roman"/>
              </a:rPr>
              <a:t>s</a:t>
            </a:r>
            <a:r>
              <a:rPr sz="1800" dirty="0">
                <a:latin typeface="Times New Roman"/>
                <a:cs typeface="Times New Roman"/>
              </a:rPr>
              <a:t>e  processor</a:t>
            </a:r>
            <a:endParaRPr sz="1800">
              <a:latin typeface="Times New Roman"/>
              <a:cs typeface="Times New Roman"/>
            </a:endParaRPr>
          </a:p>
        </p:txBody>
      </p:sp>
      <p:sp>
        <p:nvSpPr>
          <p:cNvPr id="13" name="object 13"/>
          <p:cNvSpPr txBox="1"/>
          <p:nvPr/>
        </p:nvSpPr>
        <p:spPr>
          <a:xfrm>
            <a:off x="4884251" y="5205475"/>
            <a:ext cx="2522219" cy="574040"/>
          </a:xfrm>
          <a:prstGeom prst="rect">
            <a:avLst/>
          </a:prstGeom>
        </p:spPr>
        <p:txBody>
          <a:bodyPr vert="horz" wrap="square" lIns="0" tIns="12700" rIns="0" bIns="0" rtlCol="0">
            <a:spAutoFit/>
          </a:bodyPr>
          <a:lstStyle/>
          <a:p>
            <a:pPr marL="506095" marR="5080" indent="-494030">
              <a:lnSpc>
                <a:spcPct val="100000"/>
              </a:lnSpc>
              <a:spcBef>
                <a:spcPts val="100"/>
              </a:spcBef>
            </a:pPr>
            <a:r>
              <a:rPr sz="1800" spc="-30" dirty="0">
                <a:latin typeface="Times New Roman"/>
                <a:cs typeface="Times New Roman"/>
              </a:rPr>
              <a:t>A</a:t>
            </a:r>
            <a:r>
              <a:rPr sz="1800" spc="10" dirty="0">
                <a:latin typeface="Times New Roman"/>
                <a:cs typeface="Times New Roman"/>
              </a:rPr>
              <a:t>pp</a:t>
            </a:r>
            <a:r>
              <a:rPr sz="1800" dirty="0">
                <a:latin typeface="Times New Roman"/>
                <a:cs typeface="Times New Roman"/>
              </a:rPr>
              <a:t>li</a:t>
            </a:r>
            <a:r>
              <a:rPr sz="1800" spc="-10" dirty="0">
                <a:latin typeface="Times New Roman"/>
                <a:cs typeface="Times New Roman"/>
              </a:rPr>
              <a:t>ca</a:t>
            </a:r>
            <a:r>
              <a:rPr sz="1800" dirty="0">
                <a:latin typeface="Times New Roman"/>
                <a:cs typeface="Times New Roman"/>
              </a:rPr>
              <a:t>ti</a:t>
            </a:r>
            <a:r>
              <a:rPr sz="1800" spc="10" dirty="0">
                <a:latin typeface="Times New Roman"/>
                <a:cs typeface="Times New Roman"/>
              </a:rPr>
              <a:t>o</a:t>
            </a:r>
            <a:r>
              <a:rPr sz="1800" spc="20" dirty="0">
                <a:latin typeface="Times New Roman"/>
                <a:cs typeface="Times New Roman"/>
              </a:rPr>
              <a:t>n</a:t>
            </a:r>
            <a:r>
              <a:rPr sz="1800" dirty="0">
                <a:latin typeface="Times New Roman"/>
                <a:cs typeface="Times New Roman"/>
              </a:rPr>
              <a:t>-</a:t>
            </a:r>
            <a:r>
              <a:rPr sz="1800" spc="-5" dirty="0">
                <a:latin typeface="Times New Roman"/>
                <a:cs typeface="Times New Roman"/>
              </a:rPr>
              <a:t>s</a:t>
            </a:r>
            <a:r>
              <a:rPr sz="1800" spc="10" dirty="0">
                <a:latin typeface="Times New Roman"/>
                <a:cs typeface="Times New Roman"/>
              </a:rPr>
              <a:t>p</a:t>
            </a:r>
            <a:r>
              <a:rPr sz="1800" spc="-10" dirty="0">
                <a:latin typeface="Times New Roman"/>
                <a:cs typeface="Times New Roman"/>
              </a:rPr>
              <a:t>ec</a:t>
            </a:r>
            <a:r>
              <a:rPr sz="1800" dirty="0">
                <a:latin typeface="Times New Roman"/>
                <a:cs typeface="Times New Roman"/>
              </a:rPr>
              <a:t>i</a:t>
            </a:r>
            <a:r>
              <a:rPr sz="1800" spc="-25" dirty="0">
                <a:latin typeface="Times New Roman"/>
                <a:cs typeface="Times New Roman"/>
              </a:rPr>
              <a:t>f</a:t>
            </a:r>
            <a:r>
              <a:rPr sz="1800" dirty="0">
                <a:latin typeface="Times New Roman"/>
                <a:cs typeface="Times New Roman"/>
              </a:rPr>
              <a:t>ic  processor</a:t>
            </a:r>
            <a:endParaRPr sz="1800">
              <a:latin typeface="Times New Roman"/>
              <a:cs typeface="Times New Roman"/>
            </a:endParaRPr>
          </a:p>
        </p:txBody>
      </p:sp>
      <p:sp>
        <p:nvSpPr>
          <p:cNvPr id="14" name="object 14"/>
          <p:cNvSpPr txBox="1"/>
          <p:nvPr/>
        </p:nvSpPr>
        <p:spPr>
          <a:xfrm>
            <a:off x="4132411" y="3071875"/>
            <a:ext cx="1595120" cy="574040"/>
          </a:xfrm>
          <a:prstGeom prst="rect">
            <a:avLst/>
          </a:prstGeom>
        </p:spPr>
        <p:txBody>
          <a:bodyPr vert="horz" wrap="square" lIns="0" tIns="12700" rIns="0" bIns="0" rtlCol="0">
            <a:spAutoFit/>
          </a:bodyPr>
          <a:lstStyle/>
          <a:p>
            <a:pPr marL="12700" marR="5080" indent="228600">
              <a:lnSpc>
                <a:spcPct val="100000"/>
              </a:lnSpc>
              <a:spcBef>
                <a:spcPts val="100"/>
              </a:spcBef>
            </a:pPr>
            <a:r>
              <a:rPr sz="1800" spc="-5" dirty="0">
                <a:latin typeface="Times New Roman"/>
                <a:cs typeface="Times New Roman"/>
              </a:rPr>
              <a:t>Desired </a:t>
            </a:r>
            <a:r>
              <a:rPr sz="1800" dirty="0">
                <a:latin typeface="Times New Roman"/>
                <a:cs typeface="Times New Roman"/>
              </a:rPr>
              <a:t> </a:t>
            </a:r>
            <a:r>
              <a:rPr sz="1800" spc="-25" dirty="0">
                <a:latin typeface="Times New Roman"/>
                <a:cs typeface="Times New Roman"/>
              </a:rPr>
              <a:t>f</a:t>
            </a:r>
            <a:r>
              <a:rPr sz="1800" spc="10" dirty="0">
                <a:latin typeface="Times New Roman"/>
                <a:cs typeface="Times New Roman"/>
              </a:rPr>
              <a:t>un</a:t>
            </a:r>
            <a:r>
              <a:rPr sz="1800" spc="-10" dirty="0">
                <a:latin typeface="Times New Roman"/>
                <a:cs typeface="Times New Roman"/>
              </a:rPr>
              <a:t>c</a:t>
            </a:r>
            <a:r>
              <a:rPr sz="1800" dirty="0">
                <a:latin typeface="Times New Roman"/>
                <a:cs typeface="Times New Roman"/>
              </a:rPr>
              <a:t>ti</a:t>
            </a:r>
            <a:r>
              <a:rPr sz="1800" spc="10" dirty="0">
                <a:latin typeface="Times New Roman"/>
                <a:cs typeface="Times New Roman"/>
              </a:rPr>
              <a:t>on</a:t>
            </a:r>
            <a:r>
              <a:rPr sz="1800" spc="-10" dirty="0">
                <a:latin typeface="Times New Roman"/>
                <a:cs typeface="Times New Roman"/>
              </a:rPr>
              <a:t>a</a:t>
            </a:r>
            <a:r>
              <a:rPr sz="1800" dirty="0">
                <a:latin typeface="Times New Roman"/>
                <a:cs typeface="Times New Roman"/>
              </a:rPr>
              <a:t>lity</a:t>
            </a:r>
            <a:endParaRPr sz="1800">
              <a:latin typeface="Times New Roman"/>
              <a:cs typeface="Times New Roman"/>
            </a:endParaRPr>
          </a:p>
        </p:txBody>
      </p:sp>
      <p:sp>
        <p:nvSpPr>
          <p:cNvPr id="15" name="object 15"/>
          <p:cNvSpPr/>
          <p:nvPr/>
        </p:nvSpPr>
        <p:spPr>
          <a:xfrm>
            <a:off x="9448800" y="4069079"/>
            <a:ext cx="1219200" cy="914400"/>
          </a:xfrm>
          <a:custGeom>
            <a:avLst/>
            <a:gdLst/>
            <a:ahLst/>
            <a:cxnLst/>
            <a:rect l="l" t="t" r="r" b="b"/>
            <a:pathLst>
              <a:path w="914400" h="914400">
                <a:moveTo>
                  <a:pt x="228600" y="0"/>
                </a:moveTo>
                <a:lnTo>
                  <a:pt x="228600" y="228600"/>
                </a:lnTo>
                <a:lnTo>
                  <a:pt x="0" y="228600"/>
                </a:lnTo>
                <a:lnTo>
                  <a:pt x="0" y="685800"/>
                </a:lnTo>
                <a:lnTo>
                  <a:pt x="228600" y="685800"/>
                </a:lnTo>
                <a:lnTo>
                  <a:pt x="228600" y="914400"/>
                </a:lnTo>
                <a:lnTo>
                  <a:pt x="685800" y="914400"/>
                </a:lnTo>
                <a:lnTo>
                  <a:pt x="685800" y="685800"/>
                </a:lnTo>
                <a:lnTo>
                  <a:pt x="914400" y="685800"/>
                </a:lnTo>
                <a:lnTo>
                  <a:pt x="914400" y="228600"/>
                </a:lnTo>
                <a:lnTo>
                  <a:pt x="685800" y="228600"/>
                </a:lnTo>
                <a:lnTo>
                  <a:pt x="685800" y="0"/>
                </a:lnTo>
                <a:lnTo>
                  <a:pt x="228600" y="0"/>
                </a:lnTo>
                <a:close/>
              </a:path>
            </a:pathLst>
          </a:custGeom>
          <a:ln w="12190">
            <a:solidFill>
              <a:srgbClr val="000000"/>
            </a:solidFill>
          </a:ln>
        </p:spPr>
        <p:txBody>
          <a:bodyPr wrap="square" lIns="0" tIns="0" rIns="0" bIns="0" rtlCol="0"/>
          <a:lstStyle/>
          <a:p>
            <a:endParaRPr/>
          </a:p>
        </p:txBody>
      </p:sp>
      <p:sp>
        <p:nvSpPr>
          <p:cNvPr id="16" name="object 16"/>
          <p:cNvSpPr txBox="1">
            <a:spLocks noGrp="1"/>
          </p:cNvSpPr>
          <p:nvPr>
            <p:ph type="sldNum" sz="quarter" idx="4294967295"/>
          </p:nvPr>
        </p:nvSpPr>
        <p:spPr>
          <a:xfrm>
            <a:off x="11149585" y="6289021"/>
            <a:ext cx="363220" cy="205184"/>
          </a:xfrm>
          <a:prstGeom prst="rect">
            <a:avLst/>
          </a:prstGeom>
        </p:spPr>
        <p:txBody>
          <a:bodyPr vert="horz" wrap="square" lIns="0" tIns="0" rIns="0" bIns="0" rtlCol="0">
            <a:spAutoFit/>
          </a:bodyPr>
          <a:lstStyle/>
          <a:p>
            <a:pPr marL="38100">
              <a:lnSpc>
                <a:spcPts val="1639"/>
              </a:lnSpc>
            </a:pPr>
            <a:fld id="{81D60167-4931-47E6-BA6A-407CBD079E47}" type="slidenum">
              <a:rPr spc="-5" dirty="0"/>
              <a:t>17</a:t>
            </a:fld>
            <a:endParaRPr spc="-5" dirty="0"/>
          </a:p>
        </p:txBody>
      </p:sp>
    </p:spTree>
    <p:extLst>
      <p:ext uri="{BB962C8B-B14F-4D97-AF65-F5344CB8AC3E}">
        <p14:creationId xmlns:p14="http://schemas.microsoft.com/office/powerpoint/2010/main" val="854814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83451" y="6272276"/>
            <a:ext cx="295487" cy="226985"/>
          </a:xfrm>
          <a:prstGeom prst="rect">
            <a:avLst/>
          </a:prstGeom>
        </p:spPr>
        <p:txBody>
          <a:bodyPr vert="horz" wrap="square" lIns="0" tIns="11430" rIns="0" bIns="0" rtlCol="0">
            <a:spAutoFit/>
          </a:bodyPr>
          <a:lstStyle/>
          <a:p>
            <a:pPr marL="12700">
              <a:lnSpc>
                <a:spcPct val="100000"/>
              </a:lnSpc>
              <a:spcBef>
                <a:spcPts val="90"/>
              </a:spcBef>
            </a:pPr>
            <a:r>
              <a:rPr sz="1400" spc="-15" dirty="0">
                <a:solidFill>
                  <a:srgbClr val="9900CC"/>
                </a:solidFill>
                <a:latin typeface="Arial MT"/>
                <a:cs typeface="Arial MT"/>
              </a:rPr>
              <a:t>2</a:t>
            </a:r>
            <a:r>
              <a:rPr sz="1400" spc="-5" dirty="0">
                <a:solidFill>
                  <a:srgbClr val="9900CC"/>
                </a:solidFill>
                <a:latin typeface="Arial MT"/>
                <a:cs typeface="Arial MT"/>
              </a:rPr>
              <a:t>2</a:t>
            </a:r>
            <a:endParaRPr sz="1400">
              <a:latin typeface="Arial MT"/>
              <a:cs typeface="Arial MT"/>
            </a:endParaRPr>
          </a:p>
        </p:txBody>
      </p:sp>
      <p:sp>
        <p:nvSpPr>
          <p:cNvPr id="3" name="object 3"/>
          <p:cNvSpPr txBox="1">
            <a:spLocks noGrp="1"/>
          </p:cNvSpPr>
          <p:nvPr>
            <p:ph type="title"/>
          </p:nvPr>
        </p:nvSpPr>
        <p:spPr>
          <a:xfrm>
            <a:off x="1352634" y="484124"/>
            <a:ext cx="9476740" cy="695325"/>
          </a:xfrm>
          <a:prstGeom prst="rect">
            <a:avLst/>
          </a:prstGeom>
        </p:spPr>
        <p:txBody>
          <a:bodyPr vert="horz" wrap="square" lIns="0" tIns="11430" rIns="0" bIns="0" rtlCol="0">
            <a:spAutoFit/>
          </a:bodyPr>
          <a:lstStyle/>
          <a:p>
            <a:pPr marL="12700">
              <a:lnSpc>
                <a:spcPct val="100000"/>
              </a:lnSpc>
              <a:spcBef>
                <a:spcPts val="90"/>
              </a:spcBef>
            </a:pPr>
            <a:r>
              <a:rPr sz="4400" b="1" spc="-5" dirty="0">
                <a:solidFill>
                  <a:srgbClr val="FF0000"/>
                </a:solidFill>
                <a:latin typeface="Arial MT"/>
                <a:cs typeface="Arial MT"/>
              </a:rPr>
              <a:t>General-purpose</a:t>
            </a:r>
            <a:r>
              <a:rPr sz="4400" b="1" spc="-40" dirty="0">
                <a:solidFill>
                  <a:srgbClr val="FF0000"/>
                </a:solidFill>
                <a:latin typeface="Arial MT"/>
                <a:cs typeface="Arial MT"/>
              </a:rPr>
              <a:t> </a:t>
            </a:r>
            <a:r>
              <a:rPr sz="4400" b="1" spc="-5" dirty="0">
                <a:solidFill>
                  <a:srgbClr val="FF0000"/>
                </a:solidFill>
                <a:latin typeface="Arial MT"/>
                <a:cs typeface="Arial MT"/>
              </a:rPr>
              <a:t>processors</a:t>
            </a:r>
            <a:endParaRPr sz="4400" b="1" dirty="0">
              <a:solidFill>
                <a:srgbClr val="FF0000"/>
              </a:solidFill>
              <a:latin typeface="Arial MT"/>
              <a:cs typeface="Arial MT"/>
            </a:endParaRPr>
          </a:p>
        </p:txBody>
      </p:sp>
      <p:sp>
        <p:nvSpPr>
          <p:cNvPr id="4" name="object 4"/>
          <p:cNvSpPr txBox="1"/>
          <p:nvPr/>
        </p:nvSpPr>
        <p:spPr>
          <a:xfrm>
            <a:off x="612988" y="1435099"/>
            <a:ext cx="7288953" cy="4994957"/>
          </a:xfrm>
          <a:prstGeom prst="rect">
            <a:avLst/>
          </a:prstGeom>
        </p:spPr>
        <p:txBody>
          <a:bodyPr vert="horz" wrap="square" lIns="0" tIns="62230" rIns="0" bIns="0" rtlCol="0">
            <a:spAutoFit/>
          </a:bodyPr>
          <a:lstStyle/>
          <a:p>
            <a:pPr marL="356870" marR="85725" indent="-344805">
              <a:lnSpc>
                <a:spcPts val="3020"/>
              </a:lnSpc>
              <a:spcBef>
                <a:spcPts val="490"/>
              </a:spcBef>
              <a:buChar char="•"/>
              <a:tabLst>
                <a:tab pos="356870" algn="l"/>
                <a:tab pos="357505" algn="l"/>
              </a:tabLst>
            </a:pPr>
            <a:r>
              <a:rPr sz="2800" dirty="0">
                <a:latin typeface="Arial MT"/>
                <a:cs typeface="Arial MT"/>
              </a:rPr>
              <a:t>Programmable </a:t>
            </a:r>
            <a:r>
              <a:rPr sz="2800" spc="5" dirty="0">
                <a:latin typeface="Arial MT"/>
                <a:cs typeface="Arial MT"/>
              </a:rPr>
              <a:t>device </a:t>
            </a:r>
            <a:r>
              <a:rPr sz="2800" spc="-5" dirty="0">
                <a:latin typeface="Arial MT"/>
                <a:cs typeface="Arial MT"/>
              </a:rPr>
              <a:t>used </a:t>
            </a:r>
            <a:r>
              <a:rPr sz="2800" dirty="0">
                <a:latin typeface="Arial MT"/>
                <a:cs typeface="Arial MT"/>
              </a:rPr>
              <a:t>in a </a:t>
            </a:r>
            <a:r>
              <a:rPr sz="2800" spc="-765" dirty="0">
                <a:latin typeface="Arial MT"/>
                <a:cs typeface="Arial MT"/>
              </a:rPr>
              <a:t> </a:t>
            </a:r>
            <a:r>
              <a:rPr sz="2800" dirty="0">
                <a:latin typeface="Arial MT"/>
                <a:cs typeface="Arial MT"/>
              </a:rPr>
              <a:t>variety</a:t>
            </a:r>
            <a:r>
              <a:rPr sz="2800" spc="-25" dirty="0">
                <a:latin typeface="Arial MT"/>
                <a:cs typeface="Arial MT"/>
              </a:rPr>
              <a:t> </a:t>
            </a:r>
            <a:r>
              <a:rPr sz="2800" dirty="0">
                <a:latin typeface="Arial MT"/>
                <a:cs typeface="Arial MT"/>
              </a:rPr>
              <a:t>of</a:t>
            </a:r>
            <a:r>
              <a:rPr sz="2800" spc="20" dirty="0">
                <a:latin typeface="Arial MT"/>
                <a:cs typeface="Arial MT"/>
              </a:rPr>
              <a:t> </a:t>
            </a:r>
            <a:r>
              <a:rPr sz="2800" spc="-5" dirty="0">
                <a:latin typeface="Arial MT"/>
                <a:cs typeface="Arial MT"/>
              </a:rPr>
              <a:t>applications</a:t>
            </a:r>
            <a:endParaRPr sz="2800" dirty="0">
              <a:latin typeface="Arial MT"/>
              <a:cs typeface="Arial MT"/>
            </a:endParaRPr>
          </a:p>
          <a:p>
            <a:pPr marL="756285" lvl="1" indent="-287020">
              <a:lnSpc>
                <a:spcPct val="100000"/>
              </a:lnSpc>
              <a:spcBef>
                <a:spcPts val="240"/>
              </a:spcBef>
              <a:buChar char="–"/>
              <a:tabLst>
                <a:tab pos="756920" algn="l"/>
              </a:tabLst>
            </a:pPr>
            <a:r>
              <a:rPr sz="2400" spc="-5" dirty="0">
                <a:latin typeface="Arial MT"/>
                <a:cs typeface="Arial MT"/>
              </a:rPr>
              <a:t>Also</a:t>
            </a:r>
            <a:r>
              <a:rPr sz="2400" dirty="0">
                <a:latin typeface="Arial MT"/>
                <a:cs typeface="Arial MT"/>
              </a:rPr>
              <a:t> </a:t>
            </a:r>
            <a:r>
              <a:rPr sz="2400" spc="-5" dirty="0">
                <a:latin typeface="Arial MT"/>
                <a:cs typeface="Arial MT"/>
              </a:rPr>
              <a:t>known</a:t>
            </a:r>
            <a:r>
              <a:rPr sz="2400" dirty="0">
                <a:latin typeface="Arial MT"/>
                <a:cs typeface="Arial MT"/>
              </a:rPr>
              <a:t> as</a:t>
            </a:r>
            <a:r>
              <a:rPr sz="2400" spc="15" dirty="0">
                <a:latin typeface="Arial MT"/>
                <a:cs typeface="Arial MT"/>
              </a:rPr>
              <a:t> </a:t>
            </a:r>
            <a:r>
              <a:rPr sz="2400" spc="-5" dirty="0">
                <a:latin typeface="Arial MT"/>
                <a:cs typeface="Arial MT"/>
              </a:rPr>
              <a:t>“</a:t>
            </a:r>
            <a:r>
              <a:rPr sz="2400" b="1" spc="-5" dirty="0">
                <a:solidFill>
                  <a:srgbClr val="FF0000"/>
                </a:solidFill>
                <a:latin typeface="Arial MT"/>
                <a:cs typeface="Arial MT"/>
              </a:rPr>
              <a:t>microprocessor</a:t>
            </a:r>
            <a:r>
              <a:rPr sz="2400" spc="-5" dirty="0">
                <a:latin typeface="Arial MT"/>
                <a:cs typeface="Arial MT"/>
              </a:rPr>
              <a:t>”</a:t>
            </a:r>
            <a:endParaRPr sz="2400" dirty="0">
              <a:latin typeface="Arial MT"/>
              <a:cs typeface="Arial MT"/>
            </a:endParaRPr>
          </a:p>
          <a:p>
            <a:pPr marL="356870" indent="-344805">
              <a:lnSpc>
                <a:spcPct val="100000"/>
              </a:lnSpc>
              <a:spcBef>
                <a:spcPts val="345"/>
              </a:spcBef>
              <a:buChar char="•"/>
              <a:tabLst>
                <a:tab pos="356870" algn="l"/>
                <a:tab pos="357505" algn="l"/>
              </a:tabLst>
            </a:pPr>
            <a:r>
              <a:rPr sz="2800" spc="-5" dirty="0">
                <a:latin typeface="Arial MT"/>
                <a:cs typeface="Arial MT"/>
              </a:rPr>
              <a:t>Features</a:t>
            </a:r>
            <a:endParaRPr sz="2800" dirty="0">
              <a:latin typeface="Arial MT"/>
              <a:cs typeface="Arial MT"/>
            </a:endParaRPr>
          </a:p>
          <a:p>
            <a:pPr marL="756285" lvl="1" indent="-287020">
              <a:lnSpc>
                <a:spcPct val="100000"/>
              </a:lnSpc>
              <a:spcBef>
                <a:spcPts val="280"/>
              </a:spcBef>
              <a:buChar char="–"/>
              <a:tabLst>
                <a:tab pos="756920" algn="l"/>
              </a:tabLst>
            </a:pPr>
            <a:r>
              <a:rPr sz="2400" spc="-5" dirty="0">
                <a:latin typeface="Arial MT"/>
                <a:cs typeface="Arial MT"/>
              </a:rPr>
              <a:t>Program</a:t>
            </a:r>
            <a:r>
              <a:rPr sz="2400" spc="-30" dirty="0">
                <a:latin typeface="Arial MT"/>
                <a:cs typeface="Arial MT"/>
              </a:rPr>
              <a:t> </a:t>
            </a:r>
            <a:r>
              <a:rPr sz="2400" dirty="0">
                <a:latin typeface="Arial MT"/>
                <a:cs typeface="Arial MT"/>
              </a:rPr>
              <a:t>memory</a:t>
            </a:r>
          </a:p>
          <a:p>
            <a:pPr marL="756285" marR="838200" lvl="1" indent="-287020">
              <a:lnSpc>
                <a:spcPts val="2570"/>
              </a:lnSpc>
              <a:spcBef>
                <a:spcPts val="630"/>
              </a:spcBef>
              <a:buChar char="–"/>
              <a:tabLst>
                <a:tab pos="756920" algn="l"/>
              </a:tabLst>
            </a:pPr>
            <a:r>
              <a:rPr sz="2400" dirty="0">
                <a:latin typeface="Arial MT"/>
                <a:cs typeface="Arial MT"/>
              </a:rPr>
              <a:t>General </a:t>
            </a:r>
            <a:r>
              <a:rPr sz="2400" spc="-5" dirty="0">
                <a:latin typeface="Arial MT"/>
                <a:cs typeface="Arial MT"/>
              </a:rPr>
              <a:t>datapath </a:t>
            </a:r>
            <a:r>
              <a:rPr sz="2400" spc="-10" dirty="0">
                <a:latin typeface="Arial MT"/>
                <a:cs typeface="Arial MT"/>
              </a:rPr>
              <a:t>with large </a:t>
            </a:r>
            <a:r>
              <a:rPr sz="2400" spc="-5" dirty="0">
                <a:latin typeface="Arial MT"/>
                <a:cs typeface="Arial MT"/>
              </a:rPr>
              <a:t> register</a:t>
            </a:r>
            <a:r>
              <a:rPr sz="2400" spc="-20" dirty="0">
                <a:latin typeface="Arial MT"/>
                <a:cs typeface="Arial MT"/>
              </a:rPr>
              <a:t> </a:t>
            </a:r>
            <a:r>
              <a:rPr sz="2400" dirty="0">
                <a:latin typeface="Arial MT"/>
                <a:cs typeface="Arial MT"/>
              </a:rPr>
              <a:t>file</a:t>
            </a:r>
            <a:r>
              <a:rPr sz="2400" spc="-15" dirty="0">
                <a:latin typeface="Arial MT"/>
                <a:cs typeface="Arial MT"/>
              </a:rPr>
              <a:t> </a:t>
            </a:r>
            <a:r>
              <a:rPr sz="2400" spc="-5" dirty="0">
                <a:latin typeface="Arial MT"/>
                <a:cs typeface="Arial MT"/>
              </a:rPr>
              <a:t>and</a:t>
            </a:r>
            <a:r>
              <a:rPr sz="2400" spc="-10" dirty="0">
                <a:latin typeface="Arial MT"/>
                <a:cs typeface="Arial MT"/>
              </a:rPr>
              <a:t> </a:t>
            </a:r>
            <a:r>
              <a:rPr sz="2400" spc="-5" dirty="0">
                <a:latin typeface="Arial MT"/>
                <a:cs typeface="Arial MT"/>
              </a:rPr>
              <a:t>general</a:t>
            </a:r>
            <a:r>
              <a:rPr sz="2400" spc="-20" dirty="0">
                <a:latin typeface="Arial MT"/>
                <a:cs typeface="Arial MT"/>
              </a:rPr>
              <a:t> </a:t>
            </a:r>
            <a:r>
              <a:rPr sz="2400" dirty="0">
                <a:latin typeface="Arial MT"/>
                <a:cs typeface="Arial MT"/>
              </a:rPr>
              <a:t>ALU</a:t>
            </a:r>
          </a:p>
          <a:p>
            <a:pPr marL="356870" indent="-344805">
              <a:lnSpc>
                <a:spcPct val="100000"/>
              </a:lnSpc>
              <a:spcBef>
                <a:spcPts val="334"/>
              </a:spcBef>
              <a:buChar char="•"/>
              <a:tabLst>
                <a:tab pos="356870" algn="l"/>
                <a:tab pos="357505" algn="l"/>
              </a:tabLst>
            </a:pPr>
            <a:r>
              <a:rPr sz="2800" dirty="0">
                <a:latin typeface="Arial MT"/>
                <a:cs typeface="Arial MT"/>
              </a:rPr>
              <a:t>User</a:t>
            </a:r>
            <a:r>
              <a:rPr sz="2800" spc="-35" dirty="0">
                <a:latin typeface="Arial MT"/>
                <a:cs typeface="Arial MT"/>
              </a:rPr>
              <a:t> </a:t>
            </a:r>
            <a:r>
              <a:rPr sz="2800" dirty="0">
                <a:latin typeface="Arial MT"/>
                <a:cs typeface="Arial MT"/>
              </a:rPr>
              <a:t>benefits</a:t>
            </a:r>
          </a:p>
          <a:p>
            <a:pPr marL="756285" marR="772160" lvl="1" indent="-287020">
              <a:lnSpc>
                <a:spcPts val="2590"/>
              </a:lnSpc>
              <a:spcBef>
                <a:spcPts val="580"/>
              </a:spcBef>
              <a:buChar char="–"/>
              <a:tabLst>
                <a:tab pos="756920" algn="l"/>
              </a:tabLst>
            </a:pPr>
            <a:r>
              <a:rPr sz="2400" dirty="0">
                <a:latin typeface="Arial MT"/>
                <a:cs typeface="Arial MT"/>
              </a:rPr>
              <a:t>Low</a:t>
            </a:r>
            <a:r>
              <a:rPr sz="2400" spc="-55" dirty="0">
                <a:latin typeface="Arial MT"/>
                <a:cs typeface="Arial MT"/>
              </a:rPr>
              <a:t> </a:t>
            </a:r>
            <a:r>
              <a:rPr sz="2400" dirty="0">
                <a:latin typeface="Arial MT"/>
                <a:cs typeface="Arial MT"/>
              </a:rPr>
              <a:t>time-to-market</a:t>
            </a:r>
            <a:r>
              <a:rPr sz="2400" spc="-20" dirty="0">
                <a:latin typeface="Arial MT"/>
                <a:cs typeface="Arial MT"/>
              </a:rPr>
              <a:t> </a:t>
            </a:r>
            <a:r>
              <a:rPr sz="2400" spc="-10" dirty="0">
                <a:latin typeface="Arial MT"/>
                <a:cs typeface="Arial MT"/>
              </a:rPr>
              <a:t>and</a:t>
            </a:r>
            <a:r>
              <a:rPr sz="2400" spc="-20" dirty="0">
                <a:latin typeface="Arial MT"/>
                <a:cs typeface="Arial MT"/>
              </a:rPr>
              <a:t> </a:t>
            </a:r>
            <a:r>
              <a:rPr sz="2400" spc="-10" dirty="0">
                <a:latin typeface="Arial MT"/>
                <a:cs typeface="Arial MT"/>
              </a:rPr>
              <a:t>NRE </a:t>
            </a:r>
            <a:r>
              <a:rPr sz="2400" spc="-655" dirty="0">
                <a:latin typeface="Arial MT"/>
                <a:cs typeface="Arial MT"/>
              </a:rPr>
              <a:t> </a:t>
            </a:r>
            <a:r>
              <a:rPr sz="2400" dirty="0">
                <a:latin typeface="Arial MT"/>
                <a:cs typeface="Arial MT"/>
              </a:rPr>
              <a:t>costs</a:t>
            </a:r>
          </a:p>
          <a:p>
            <a:pPr marL="756285" lvl="1" indent="-287020">
              <a:lnSpc>
                <a:spcPct val="100000"/>
              </a:lnSpc>
              <a:spcBef>
                <a:spcPts val="254"/>
              </a:spcBef>
              <a:buChar char="–"/>
              <a:tabLst>
                <a:tab pos="756920" algn="l"/>
              </a:tabLst>
            </a:pPr>
            <a:r>
              <a:rPr sz="2400" spc="-5" dirty="0">
                <a:latin typeface="Arial MT"/>
                <a:cs typeface="Arial MT"/>
              </a:rPr>
              <a:t>High</a:t>
            </a:r>
            <a:r>
              <a:rPr sz="2400" spc="-55" dirty="0">
                <a:latin typeface="Arial MT"/>
                <a:cs typeface="Arial MT"/>
              </a:rPr>
              <a:t> </a:t>
            </a:r>
            <a:r>
              <a:rPr sz="2400" dirty="0">
                <a:latin typeface="Arial MT"/>
                <a:cs typeface="Arial MT"/>
              </a:rPr>
              <a:t>flexibility</a:t>
            </a:r>
          </a:p>
          <a:p>
            <a:pPr marL="356870" marR="5080" indent="-344805">
              <a:lnSpc>
                <a:spcPts val="3020"/>
              </a:lnSpc>
              <a:spcBef>
                <a:spcPts val="725"/>
              </a:spcBef>
              <a:buChar char="•"/>
              <a:tabLst>
                <a:tab pos="356870" algn="l"/>
                <a:tab pos="357505" algn="l"/>
              </a:tabLst>
            </a:pPr>
            <a:r>
              <a:rPr sz="2800" dirty="0">
                <a:latin typeface="Arial MT"/>
                <a:cs typeface="Arial MT"/>
              </a:rPr>
              <a:t>“Pentium” </a:t>
            </a:r>
            <a:r>
              <a:rPr sz="2800" spc="5" dirty="0">
                <a:latin typeface="Arial MT"/>
                <a:cs typeface="Arial MT"/>
              </a:rPr>
              <a:t>the </a:t>
            </a:r>
            <a:r>
              <a:rPr sz="2800" spc="-5" dirty="0">
                <a:latin typeface="Arial MT"/>
                <a:cs typeface="Arial MT"/>
              </a:rPr>
              <a:t>most well-known, </a:t>
            </a:r>
            <a:r>
              <a:rPr sz="2800" dirty="0">
                <a:latin typeface="Arial MT"/>
                <a:cs typeface="Arial MT"/>
              </a:rPr>
              <a:t> but</a:t>
            </a:r>
            <a:r>
              <a:rPr sz="2800" spc="-5" dirty="0">
                <a:latin typeface="Arial MT"/>
                <a:cs typeface="Arial MT"/>
              </a:rPr>
              <a:t> </a:t>
            </a:r>
            <a:r>
              <a:rPr sz="2800" dirty="0">
                <a:latin typeface="Arial MT"/>
                <a:cs typeface="Arial MT"/>
              </a:rPr>
              <a:t>there</a:t>
            </a:r>
            <a:r>
              <a:rPr sz="2800" spc="5" dirty="0">
                <a:latin typeface="Arial MT"/>
                <a:cs typeface="Arial MT"/>
              </a:rPr>
              <a:t> </a:t>
            </a:r>
            <a:r>
              <a:rPr sz="2800" dirty="0">
                <a:latin typeface="Arial MT"/>
                <a:cs typeface="Arial MT"/>
              </a:rPr>
              <a:t>are</a:t>
            </a:r>
            <a:r>
              <a:rPr sz="2800" spc="-20" dirty="0">
                <a:latin typeface="Arial MT"/>
                <a:cs typeface="Arial MT"/>
              </a:rPr>
              <a:t> </a:t>
            </a:r>
            <a:r>
              <a:rPr sz="2800" spc="-5" dirty="0">
                <a:latin typeface="Arial MT"/>
                <a:cs typeface="Arial MT"/>
              </a:rPr>
              <a:t>hundreds</a:t>
            </a:r>
            <a:r>
              <a:rPr sz="2800" spc="15" dirty="0">
                <a:latin typeface="Arial MT"/>
                <a:cs typeface="Arial MT"/>
              </a:rPr>
              <a:t> </a:t>
            </a:r>
            <a:r>
              <a:rPr sz="2800" spc="-15" dirty="0">
                <a:latin typeface="Arial MT"/>
                <a:cs typeface="Arial MT"/>
              </a:rPr>
              <a:t>of</a:t>
            </a:r>
            <a:r>
              <a:rPr sz="2800" spc="20" dirty="0">
                <a:latin typeface="Arial MT"/>
                <a:cs typeface="Arial MT"/>
              </a:rPr>
              <a:t> </a:t>
            </a:r>
            <a:r>
              <a:rPr sz="2800" spc="-5" dirty="0">
                <a:latin typeface="Arial MT"/>
                <a:cs typeface="Arial MT"/>
              </a:rPr>
              <a:t>others</a:t>
            </a:r>
            <a:endParaRPr sz="2800" dirty="0">
              <a:latin typeface="Arial MT"/>
              <a:cs typeface="Arial MT"/>
            </a:endParaRPr>
          </a:p>
        </p:txBody>
      </p:sp>
      <p:graphicFrame>
        <p:nvGraphicFramePr>
          <p:cNvPr id="5" name="object 5"/>
          <p:cNvGraphicFramePr>
            <a:graphicFrameLocks noGrp="1"/>
          </p:cNvGraphicFramePr>
          <p:nvPr/>
        </p:nvGraphicFramePr>
        <p:xfrm>
          <a:off x="10499345" y="2098549"/>
          <a:ext cx="1219199" cy="1472183"/>
        </p:xfrm>
        <a:graphic>
          <a:graphicData uri="http://schemas.openxmlformats.org/drawingml/2006/table">
            <a:tbl>
              <a:tblPr firstRow="1" bandRow="1">
                <a:tableStyleId>{2D5ABB26-0587-4C30-8999-92F81FD0307C}</a:tableStyleId>
              </a:tblPr>
              <a:tblGrid>
                <a:gridCol w="593512">
                  <a:extLst>
                    <a:ext uri="{9D8B030D-6E8A-4147-A177-3AD203B41FA5}">
                      <a16:colId xmlns:a16="http://schemas.microsoft.com/office/drawing/2014/main" val="20000"/>
                    </a:ext>
                  </a:extLst>
                </a:gridCol>
                <a:gridCol w="625687">
                  <a:extLst>
                    <a:ext uri="{9D8B030D-6E8A-4147-A177-3AD203B41FA5}">
                      <a16:colId xmlns:a16="http://schemas.microsoft.com/office/drawing/2014/main" val="20001"/>
                    </a:ext>
                  </a:extLst>
                </a:gridCol>
              </a:tblGrid>
              <a:tr h="640079">
                <a:tc gridSpan="2">
                  <a:txBody>
                    <a:bodyPr/>
                    <a:lstStyle/>
                    <a:p>
                      <a:pPr marL="337820" marR="155575" indent="-180340">
                        <a:lnSpc>
                          <a:spcPts val="1660"/>
                        </a:lnSpc>
                        <a:spcBef>
                          <a:spcPts val="780"/>
                        </a:spcBef>
                      </a:pPr>
                      <a:r>
                        <a:rPr sz="1400" spc="5" dirty="0">
                          <a:latin typeface="Times New Roman"/>
                          <a:cs typeface="Times New Roman"/>
                        </a:rPr>
                        <a:t>Re</a:t>
                      </a:r>
                      <a:r>
                        <a:rPr sz="1400" dirty="0">
                          <a:latin typeface="Times New Roman"/>
                          <a:cs typeface="Times New Roman"/>
                        </a:rPr>
                        <a:t>g</a:t>
                      </a:r>
                      <a:r>
                        <a:rPr sz="1400" spc="-30" dirty="0">
                          <a:latin typeface="Times New Roman"/>
                          <a:cs typeface="Times New Roman"/>
                        </a:rPr>
                        <a:t>i</a:t>
                      </a:r>
                      <a:r>
                        <a:rPr sz="1400" spc="5" dirty="0">
                          <a:latin typeface="Times New Roman"/>
                          <a:cs typeface="Times New Roman"/>
                        </a:rPr>
                        <a:t>s</a:t>
                      </a:r>
                      <a:r>
                        <a:rPr sz="1400" spc="20" dirty="0">
                          <a:latin typeface="Times New Roman"/>
                          <a:cs typeface="Times New Roman"/>
                        </a:rPr>
                        <a:t>t</a:t>
                      </a:r>
                      <a:r>
                        <a:rPr sz="1400" spc="5" dirty="0">
                          <a:latin typeface="Times New Roman"/>
                          <a:cs typeface="Times New Roman"/>
                        </a:rPr>
                        <a:t>e</a:t>
                      </a:r>
                      <a:r>
                        <a:rPr sz="1400" dirty="0">
                          <a:latin typeface="Times New Roman"/>
                          <a:cs typeface="Times New Roman"/>
                        </a:rPr>
                        <a:t>r  </a:t>
                      </a:r>
                      <a:r>
                        <a:rPr sz="1400" spc="-10" dirty="0">
                          <a:latin typeface="Times New Roman"/>
                          <a:cs typeface="Times New Roman"/>
                        </a:rPr>
                        <a:t>file</a:t>
                      </a:r>
                      <a:endParaRPr sz="1400">
                        <a:latin typeface="Times New Roman"/>
                        <a:cs typeface="Times New Roman"/>
                      </a:endParaRPr>
                    </a:p>
                  </a:txBody>
                  <a:tcPr marL="0" marR="0" marT="990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95072">
                <a:tc>
                  <a:txBody>
                    <a:bodyPr/>
                    <a:lstStyle/>
                    <a:p>
                      <a:pPr>
                        <a:lnSpc>
                          <a:spcPct val="100000"/>
                        </a:lnSpc>
                      </a:pPr>
                      <a:endParaRPr sz="1100">
                        <a:latin typeface="Times New Roman"/>
                        <a:cs typeface="Times New Roman"/>
                      </a:endParaRPr>
                    </a:p>
                  </a:txBody>
                  <a:tcPr marL="0" marR="0" marT="0" marB="0">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9050">
                      <a:solidFill>
                        <a:srgbClr val="000000"/>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637032">
                <a:tc gridSpan="2">
                  <a:txBody>
                    <a:bodyPr/>
                    <a:lstStyle/>
                    <a:p>
                      <a:pPr marL="274320" marR="168275" indent="-100965">
                        <a:lnSpc>
                          <a:spcPct val="100000"/>
                        </a:lnSpc>
                        <a:spcBef>
                          <a:spcPts val="685"/>
                        </a:spcBef>
                      </a:pPr>
                      <a:r>
                        <a:rPr sz="1400" dirty="0">
                          <a:latin typeface="Times New Roman"/>
                          <a:cs typeface="Times New Roman"/>
                        </a:rPr>
                        <a:t>G</a:t>
                      </a:r>
                      <a:r>
                        <a:rPr sz="1400" spc="5" dirty="0">
                          <a:latin typeface="Times New Roman"/>
                          <a:cs typeface="Times New Roman"/>
                        </a:rPr>
                        <a:t>e</a:t>
                      </a:r>
                      <a:r>
                        <a:rPr sz="1400" spc="-25" dirty="0">
                          <a:latin typeface="Times New Roman"/>
                          <a:cs typeface="Times New Roman"/>
                        </a:rPr>
                        <a:t>n</a:t>
                      </a:r>
                      <a:r>
                        <a:rPr sz="1400" spc="25" dirty="0">
                          <a:latin typeface="Times New Roman"/>
                          <a:cs typeface="Times New Roman"/>
                        </a:rPr>
                        <a:t>e</a:t>
                      </a:r>
                      <a:r>
                        <a:rPr sz="1400" spc="-10" dirty="0">
                          <a:latin typeface="Times New Roman"/>
                          <a:cs typeface="Times New Roman"/>
                        </a:rPr>
                        <a:t>r</a:t>
                      </a:r>
                      <a:r>
                        <a:rPr sz="1400" spc="25" dirty="0">
                          <a:latin typeface="Times New Roman"/>
                          <a:cs typeface="Times New Roman"/>
                        </a:rPr>
                        <a:t>a</a:t>
                      </a:r>
                      <a:r>
                        <a:rPr sz="1400" dirty="0">
                          <a:latin typeface="Times New Roman"/>
                          <a:cs typeface="Times New Roman"/>
                        </a:rPr>
                        <a:t>l  </a:t>
                      </a:r>
                      <a:r>
                        <a:rPr sz="1400" spc="-10" dirty="0">
                          <a:latin typeface="Times New Roman"/>
                          <a:cs typeface="Times New Roman"/>
                        </a:rPr>
                        <a:t>ALU</a:t>
                      </a:r>
                      <a:endParaRPr sz="1400">
                        <a:latin typeface="Times New Roman"/>
                        <a:cs typeface="Times New Roman"/>
                      </a:endParaRPr>
                    </a:p>
                  </a:txBody>
                  <a:tcPr marL="0" marR="0" marT="8699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6" name="object 6"/>
          <p:cNvSpPr/>
          <p:nvPr/>
        </p:nvSpPr>
        <p:spPr>
          <a:xfrm>
            <a:off x="10310369" y="1725167"/>
            <a:ext cx="1589193" cy="1957070"/>
          </a:xfrm>
          <a:custGeom>
            <a:avLst/>
            <a:gdLst/>
            <a:ahLst/>
            <a:cxnLst/>
            <a:rect l="l" t="t" r="r" b="b"/>
            <a:pathLst>
              <a:path w="1191895" h="1957070">
                <a:moveTo>
                  <a:pt x="0" y="0"/>
                </a:moveTo>
                <a:lnTo>
                  <a:pt x="0" y="1956815"/>
                </a:lnTo>
                <a:lnTo>
                  <a:pt x="1191767" y="1956815"/>
                </a:lnTo>
                <a:lnTo>
                  <a:pt x="1191767" y="0"/>
                </a:lnTo>
                <a:lnTo>
                  <a:pt x="0" y="0"/>
                </a:lnTo>
                <a:close/>
              </a:path>
            </a:pathLst>
          </a:custGeom>
          <a:ln w="9142">
            <a:solidFill>
              <a:srgbClr val="000000"/>
            </a:solidFill>
          </a:ln>
        </p:spPr>
        <p:txBody>
          <a:bodyPr wrap="square" lIns="0" tIns="0" rIns="0" bIns="0" rtlCol="0"/>
          <a:lstStyle/>
          <a:p>
            <a:endParaRPr/>
          </a:p>
        </p:txBody>
      </p:sp>
      <p:sp>
        <p:nvSpPr>
          <p:cNvPr id="7" name="object 7"/>
          <p:cNvSpPr txBox="1"/>
          <p:nvPr/>
        </p:nvSpPr>
        <p:spPr>
          <a:xfrm>
            <a:off x="10659194" y="1755140"/>
            <a:ext cx="891540" cy="226985"/>
          </a:xfrm>
          <a:prstGeom prst="rect">
            <a:avLst/>
          </a:prstGeom>
        </p:spPr>
        <p:txBody>
          <a:bodyPr vert="horz" wrap="square" lIns="0" tIns="11430" rIns="0" bIns="0" rtlCol="0">
            <a:spAutoFit/>
          </a:bodyPr>
          <a:lstStyle/>
          <a:p>
            <a:pPr marL="12700">
              <a:lnSpc>
                <a:spcPct val="100000"/>
              </a:lnSpc>
              <a:spcBef>
                <a:spcPts val="90"/>
              </a:spcBef>
            </a:pPr>
            <a:r>
              <a:rPr sz="1400" spc="-10" dirty="0">
                <a:latin typeface="Times New Roman"/>
                <a:cs typeface="Times New Roman"/>
              </a:rPr>
              <a:t>D</a:t>
            </a:r>
            <a:r>
              <a:rPr sz="1400" dirty="0">
                <a:latin typeface="Times New Roman"/>
                <a:cs typeface="Times New Roman"/>
              </a:rPr>
              <a:t>a</a:t>
            </a:r>
            <a:r>
              <a:rPr sz="1400" spc="-10" dirty="0">
                <a:latin typeface="Times New Roman"/>
                <a:cs typeface="Times New Roman"/>
              </a:rPr>
              <a:t>t</a:t>
            </a:r>
            <a:r>
              <a:rPr sz="1400" dirty="0">
                <a:latin typeface="Times New Roman"/>
                <a:cs typeface="Times New Roman"/>
              </a:rPr>
              <a:t>a</a:t>
            </a:r>
            <a:r>
              <a:rPr sz="1400" spc="-5" dirty="0">
                <a:latin typeface="Times New Roman"/>
                <a:cs typeface="Times New Roman"/>
              </a:rPr>
              <a:t>p</a:t>
            </a:r>
            <a:r>
              <a:rPr sz="1400" dirty="0">
                <a:latin typeface="Times New Roman"/>
                <a:cs typeface="Times New Roman"/>
              </a:rPr>
              <a:t>a</a:t>
            </a:r>
            <a:r>
              <a:rPr sz="1400" spc="15" dirty="0">
                <a:latin typeface="Times New Roman"/>
                <a:cs typeface="Times New Roman"/>
              </a:rPr>
              <a:t>t</a:t>
            </a:r>
            <a:r>
              <a:rPr sz="1400" spc="-5" dirty="0">
                <a:latin typeface="Times New Roman"/>
                <a:cs typeface="Times New Roman"/>
              </a:rPr>
              <a:t>h</a:t>
            </a:r>
            <a:endParaRPr sz="1400">
              <a:latin typeface="Times New Roman"/>
              <a:cs typeface="Times New Roman"/>
            </a:endParaRPr>
          </a:p>
        </p:txBody>
      </p:sp>
      <p:sp>
        <p:nvSpPr>
          <p:cNvPr id="8" name="object 8"/>
          <p:cNvSpPr/>
          <p:nvPr/>
        </p:nvSpPr>
        <p:spPr>
          <a:xfrm>
            <a:off x="8534400" y="1725167"/>
            <a:ext cx="1584960" cy="1965960"/>
          </a:xfrm>
          <a:custGeom>
            <a:avLst/>
            <a:gdLst/>
            <a:ahLst/>
            <a:cxnLst/>
            <a:rect l="l" t="t" r="r" b="b"/>
            <a:pathLst>
              <a:path w="1188720" h="1965960">
                <a:moveTo>
                  <a:pt x="0" y="0"/>
                </a:moveTo>
                <a:lnTo>
                  <a:pt x="0" y="1965960"/>
                </a:lnTo>
                <a:lnTo>
                  <a:pt x="1188719" y="1965960"/>
                </a:lnTo>
                <a:lnTo>
                  <a:pt x="1188719" y="0"/>
                </a:lnTo>
                <a:lnTo>
                  <a:pt x="0" y="0"/>
                </a:lnTo>
                <a:close/>
              </a:path>
            </a:pathLst>
          </a:custGeom>
          <a:ln w="9142">
            <a:solidFill>
              <a:srgbClr val="000000"/>
            </a:solidFill>
          </a:ln>
        </p:spPr>
        <p:txBody>
          <a:bodyPr wrap="square" lIns="0" tIns="0" rIns="0" bIns="0" rtlCol="0"/>
          <a:lstStyle/>
          <a:p>
            <a:endParaRPr/>
          </a:p>
        </p:txBody>
      </p:sp>
      <p:sp>
        <p:nvSpPr>
          <p:cNvPr id="9" name="object 9"/>
          <p:cNvSpPr txBox="1"/>
          <p:nvPr/>
        </p:nvSpPr>
        <p:spPr>
          <a:xfrm>
            <a:off x="8826330" y="1755140"/>
            <a:ext cx="1006687" cy="226985"/>
          </a:xfrm>
          <a:prstGeom prst="rect">
            <a:avLst/>
          </a:prstGeom>
        </p:spPr>
        <p:txBody>
          <a:bodyPr vert="horz" wrap="square" lIns="0" tIns="11430" rIns="0" bIns="0" rtlCol="0">
            <a:spAutoFit/>
          </a:bodyPr>
          <a:lstStyle/>
          <a:p>
            <a:pPr marL="12700">
              <a:lnSpc>
                <a:spcPct val="100000"/>
              </a:lnSpc>
              <a:spcBef>
                <a:spcPts val="90"/>
              </a:spcBef>
            </a:pPr>
            <a:r>
              <a:rPr sz="1400" spc="-5" dirty="0">
                <a:latin typeface="Times New Roman"/>
                <a:cs typeface="Times New Roman"/>
              </a:rPr>
              <a:t>Con</a:t>
            </a:r>
            <a:r>
              <a:rPr sz="1400" spc="-10" dirty="0">
                <a:latin typeface="Times New Roman"/>
                <a:cs typeface="Times New Roman"/>
              </a:rPr>
              <a:t>t</a:t>
            </a:r>
            <a:r>
              <a:rPr sz="1400" spc="-15" dirty="0">
                <a:latin typeface="Times New Roman"/>
                <a:cs typeface="Times New Roman"/>
              </a:rPr>
              <a:t>r</a:t>
            </a:r>
            <a:r>
              <a:rPr sz="1400" spc="15" dirty="0">
                <a:latin typeface="Times New Roman"/>
                <a:cs typeface="Times New Roman"/>
              </a:rPr>
              <a:t>o</a:t>
            </a:r>
            <a:r>
              <a:rPr sz="1400" spc="-10" dirty="0">
                <a:latin typeface="Times New Roman"/>
                <a:cs typeface="Times New Roman"/>
              </a:rPr>
              <a:t>l</a:t>
            </a:r>
            <a:r>
              <a:rPr sz="1400" spc="-35" dirty="0">
                <a:latin typeface="Times New Roman"/>
                <a:cs typeface="Times New Roman"/>
              </a:rPr>
              <a:t>l</a:t>
            </a:r>
            <a:r>
              <a:rPr sz="1400" spc="20" dirty="0">
                <a:latin typeface="Times New Roman"/>
                <a:cs typeface="Times New Roman"/>
              </a:rPr>
              <a:t>e</a:t>
            </a:r>
            <a:r>
              <a:rPr sz="1400" spc="-5" dirty="0">
                <a:latin typeface="Times New Roman"/>
                <a:cs typeface="Times New Roman"/>
              </a:rPr>
              <a:t>r</a:t>
            </a:r>
            <a:endParaRPr sz="1400">
              <a:latin typeface="Times New Roman"/>
              <a:cs typeface="Times New Roman"/>
            </a:endParaRPr>
          </a:p>
        </p:txBody>
      </p:sp>
      <p:sp>
        <p:nvSpPr>
          <p:cNvPr id="10" name="object 10"/>
          <p:cNvSpPr/>
          <p:nvPr/>
        </p:nvSpPr>
        <p:spPr>
          <a:xfrm>
            <a:off x="8546592" y="3913632"/>
            <a:ext cx="1561253" cy="1725295"/>
          </a:xfrm>
          <a:custGeom>
            <a:avLst/>
            <a:gdLst/>
            <a:ahLst/>
            <a:cxnLst/>
            <a:rect l="l" t="t" r="r" b="b"/>
            <a:pathLst>
              <a:path w="1170940" h="1725295">
                <a:moveTo>
                  <a:pt x="0" y="0"/>
                </a:moveTo>
                <a:lnTo>
                  <a:pt x="0" y="1725168"/>
                </a:lnTo>
                <a:lnTo>
                  <a:pt x="1170432" y="1725168"/>
                </a:lnTo>
                <a:lnTo>
                  <a:pt x="1170432" y="0"/>
                </a:lnTo>
                <a:lnTo>
                  <a:pt x="0" y="0"/>
                </a:lnTo>
                <a:close/>
              </a:path>
            </a:pathLst>
          </a:custGeom>
          <a:ln w="9142">
            <a:solidFill>
              <a:srgbClr val="000000"/>
            </a:solidFill>
          </a:ln>
        </p:spPr>
        <p:txBody>
          <a:bodyPr wrap="square" lIns="0" tIns="0" rIns="0" bIns="0" rtlCol="0"/>
          <a:lstStyle/>
          <a:p>
            <a:endParaRPr/>
          </a:p>
        </p:txBody>
      </p:sp>
      <p:sp>
        <p:nvSpPr>
          <p:cNvPr id="11" name="object 11"/>
          <p:cNvSpPr txBox="1"/>
          <p:nvPr/>
        </p:nvSpPr>
        <p:spPr>
          <a:xfrm>
            <a:off x="8911675" y="3891787"/>
            <a:ext cx="851747" cy="451484"/>
          </a:xfrm>
          <a:prstGeom prst="rect">
            <a:avLst/>
          </a:prstGeom>
        </p:spPr>
        <p:txBody>
          <a:bodyPr vert="horz" wrap="square" lIns="0" tIns="11430" rIns="0" bIns="0" rtlCol="0">
            <a:spAutoFit/>
          </a:bodyPr>
          <a:lstStyle/>
          <a:p>
            <a:pPr marL="21590" marR="5080" indent="-9525">
              <a:lnSpc>
                <a:spcPct val="100000"/>
              </a:lnSpc>
              <a:spcBef>
                <a:spcPts val="90"/>
              </a:spcBef>
            </a:pPr>
            <a:r>
              <a:rPr sz="1400" spc="-15" dirty="0">
                <a:latin typeface="Times New Roman"/>
                <a:cs typeface="Times New Roman"/>
              </a:rPr>
              <a:t>Pr</a:t>
            </a:r>
            <a:r>
              <a:rPr sz="1400" spc="15" dirty="0">
                <a:latin typeface="Times New Roman"/>
                <a:cs typeface="Times New Roman"/>
              </a:rPr>
              <a:t>o</a:t>
            </a:r>
            <a:r>
              <a:rPr sz="1400" spc="-30" dirty="0">
                <a:latin typeface="Times New Roman"/>
                <a:cs typeface="Times New Roman"/>
              </a:rPr>
              <a:t>g</a:t>
            </a:r>
            <a:r>
              <a:rPr sz="1400" spc="-15" dirty="0">
                <a:latin typeface="Times New Roman"/>
                <a:cs typeface="Times New Roman"/>
              </a:rPr>
              <a:t>r</a:t>
            </a:r>
            <a:r>
              <a:rPr sz="1400" spc="45" dirty="0">
                <a:latin typeface="Times New Roman"/>
                <a:cs typeface="Times New Roman"/>
              </a:rPr>
              <a:t>a</a:t>
            </a:r>
            <a:r>
              <a:rPr sz="1400" spc="-5" dirty="0">
                <a:latin typeface="Times New Roman"/>
                <a:cs typeface="Times New Roman"/>
              </a:rPr>
              <a:t>m  </a:t>
            </a:r>
            <a:r>
              <a:rPr sz="1400" spc="-40" dirty="0">
                <a:latin typeface="Times New Roman"/>
                <a:cs typeface="Times New Roman"/>
              </a:rPr>
              <a:t>m</a:t>
            </a:r>
            <a:r>
              <a:rPr sz="1400" spc="45" dirty="0">
                <a:latin typeface="Times New Roman"/>
                <a:cs typeface="Times New Roman"/>
              </a:rPr>
              <a:t>e</a:t>
            </a:r>
            <a:r>
              <a:rPr sz="1400" spc="-40" dirty="0">
                <a:latin typeface="Times New Roman"/>
                <a:cs typeface="Times New Roman"/>
              </a:rPr>
              <a:t>m</a:t>
            </a:r>
            <a:r>
              <a:rPr sz="1400" spc="-5" dirty="0">
                <a:latin typeface="Times New Roman"/>
                <a:cs typeface="Times New Roman"/>
              </a:rPr>
              <a:t>o</a:t>
            </a:r>
            <a:r>
              <a:rPr sz="1400" spc="10" dirty="0">
                <a:latin typeface="Times New Roman"/>
                <a:cs typeface="Times New Roman"/>
              </a:rPr>
              <a:t>r</a:t>
            </a:r>
            <a:r>
              <a:rPr sz="1400" spc="-5" dirty="0">
                <a:latin typeface="Times New Roman"/>
                <a:cs typeface="Times New Roman"/>
              </a:rPr>
              <a:t>y</a:t>
            </a:r>
            <a:endParaRPr sz="1400">
              <a:latin typeface="Times New Roman"/>
              <a:cs typeface="Times New Roman"/>
            </a:endParaRPr>
          </a:p>
        </p:txBody>
      </p:sp>
      <p:sp>
        <p:nvSpPr>
          <p:cNvPr id="12" name="object 12"/>
          <p:cNvSpPr txBox="1"/>
          <p:nvPr/>
        </p:nvSpPr>
        <p:spPr>
          <a:xfrm>
            <a:off x="8696282" y="4519676"/>
            <a:ext cx="1281853"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Assembly</a:t>
            </a:r>
            <a:r>
              <a:rPr sz="1200" spc="-65" dirty="0">
                <a:latin typeface="Times New Roman"/>
                <a:cs typeface="Times New Roman"/>
              </a:rPr>
              <a:t> </a:t>
            </a:r>
            <a:r>
              <a:rPr sz="1200" dirty="0">
                <a:latin typeface="Times New Roman"/>
                <a:cs typeface="Times New Roman"/>
              </a:rPr>
              <a:t>code</a:t>
            </a:r>
            <a:endParaRPr sz="1200">
              <a:latin typeface="Times New Roman"/>
              <a:cs typeface="Times New Roman"/>
            </a:endParaRPr>
          </a:p>
        </p:txBody>
      </p:sp>
      <p:sp>
        <p:nvSpPr>
          <p:cNvPr id="13" name="object 13"/>
          <p:cNvSpPr txBox="1"/>
          <p:nvPr/>
        </p:nvSpPr>
        <p:spPr>
          <a:xfrm>
            <a:off x="9171771" y="4702556"/>
            <a:ext cx="325967" cy="197490"/>
          </a:xfrm>
          <a:prstGeom prst="rect">
            <a:avLst/>
          </a:prstGeom>
        </p:spPr>
        <p:txBody>
          <a:bodyPr vert="horz" wrap="square" lIns="0" tIns="12700" rIns="0" bIns="0" rtlCol="0">
            <a:spAutoFit/>
          </a:bodyPr>
          <a:lstStyle/>
          <a:p>
            <a:pPr marL="12700">
              <a:lnSpc>
                <a:spcPct val="100000"/>
              </a:lnSpc>
              <a:spcBef>
                <a:spcPts val="100"/>
              </a:spcBef>
            </a:pPr>
            <a:r>
              <a:rPr sz="1200" spc="-40" dirty="0">
                <a:latin typeface="Times New Roman"/>
                <a:cs typeface="Times New Roman"/>
              </a:rPr>
              <a:t>f</a:t>
            </a:r>
            <a:r>
              <a:rPr sz="1200" spc="20" dirty="0">
                <a:latin typeface="Times New Roman"/>
                <a:cs typeface="Times New Roman"/>
              </a:rPr>
              <a:t>o</a:t>
            </a:r>
            <a:r>
              <a:rPr sz="1200" spc="5" dirty="0">
                <a:latin typeface="Times New Roman"/>
                <a:cs typeface="Times New Roman"/>
              </a:rPr>
              <a:t>r</a:t>
            </a:r>
            <a:r>
              <a:rPr sz="1200" dirty="0">
                <a:latin typeface="Times New Roman"/>
                <a:cs typeface="Times New Roman"/>
              </a:rPr>
              <a:t>:</a:t>
            </a:r>
            <a:endParaRPr sz="1200">
              <a:latin typeface="Times New Roman"/>
              <a:cs typeface="Times New Roman"/>
            </a:endParaRPr>
          </a:p>
        </p:txBody>
      </p:sp>
      <p:sp>
        <p:nvSpPr>
          <p:cNvPr id="14" name="object 14"/>
          <p:cNvSpPr txBox="1"/>
          <p:nvPr/>
        </p:nvSpPr>
        <p:spPr>
          <a:xfrm>
            <a:off x="8757241" y="5068315"/>
            <a:ext cx="1115059" cy="391160"/>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total</a:t>
            </a:r>
            <a:r>
              <a:rPr sz="1200" spc="-60" dirty="0">
                <a:latin typeface="Times New Roman"/>
                <a:cs typeface="Times New Roman"/>
              </a:rPr>
              <a:t> </a:t>
            </a:r>
            <a:r>
              <a:rPr sz="1200" dirty="0">
                <a:latin typeface="Times New Roman"/>
                <a:cs typeface="Times New Roman"/>
              </a:rPr>
              <a:t>=</a:t>
            </a:r>
            <a:r>
              <a:rPr sz="1200" spc="-20" dirty="0">
                <a:latin typeface="Times New Roman"/>
                <a:cs typeface="Times New Roman"/>
              </a:rPr>
              <a:t> </a:t>
            </a:r>
            <a:r>
              <a:rPr sz="1200" dirty="0">
                <a:latin typeface="Times New Roman"/>
                <a:cs typeface="Times New Roman"/>
              </a:rPr>
              <a:t>0</a:t>
            </a:r>
            <a:endParaRPr sz="1200">
              <a:latin typeface="Times New Roman"/>
              <a:cs typeface="Times New Roman"/>
            </a:endParaRPr>
          </a:p>
          <a:p>
            <a:pPr marL="15240">
              <a:lnSpc>
                <a:spcPct val="100000"/>
              </a:lnSpc>
            </a:pPr>
            <a:r>
              <a:rPr sz="1200" spc="-10" dirty="0">
                <a:latin typeface="Times New Roman"/>
                <a:cs typeface="Times New Roman"/>
              </a:rPr>
              <a:t>for</a:t>
            </a:r>
            <a:r>
              <a:rPr sz="1200" spc="-5" dirty="0">
                <a:latin typeface="Times New Roman"/>
                <a:cs typeface="Times New Roman"/>
              </a:rPr>
              <a:t> </a:t>
            </a:r>
            <a:r>
              <a:rPr sz="1200" dirty="0">
                <a:latin typeface="Times New Roman"/>
                <a:cs typeface="Times New Roman"/>
              </a:rPr>
              <a:t>i</a:t>
            </a:r>
            <a:r>
              <a:rPr sz="1200" spc="-55" dirty="0">
                <a:latin typeface="Times New Roman"/>
                <a:cs typeface="Times New Roman"/>
              </a:rPr>
              <a:t> </a:t>
            </a:r>
            <a:r>
              <a:rPr sz="1200" spc="-5" dirty="0">
                <a:latin typeface="Times New Roman"/>
                <a:cs typeface="Times New Roman"/>
              </a:rPr>
              <a:t>=1</a:t>
            </a:r>
            <a:r>
              <a:rPr sz="1200" spc="-1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a:t>
            </a:r>
            <a:endParaRPr sz="1200">
              <a:latin typeface="Times New Roman"/>
              <a:cs typeface="Times New Roman"/>
            </a:endParaRPr>
          </a:p>
        </p:txBody>
      </p:sp>
      <p:graphicFrame>
        <p:nvGraphicFramePr>
          <p:cNvPr id="15" name="object 15"/>
          <p:cNvGraphicFramePr>
            <a:graphicFrameLocks noGrp="1"/>
          </p:cNvGraphicFramePr>
          <p:nvPr/>
        </p:nvGraphicFramePr>
        <p:xfrm>
          <a:off x="8715249" y="2098548"/>
          <a:ext cx="1246290" cy="1438654"/>
        </p:xfrm>
        <a:graphic>
          <a:graphicData uri="http://schemas.openxmlformats.org/drawingml/2006/table">
            <a:tbl>
              <a:tblPr firstRow="1" bandRow="1">
                <a:tableStyleId>{2D5ABB26-0587-4C30-8999-92F81FD0307C}</a:tableStyleId>
              </a:tblPr>
              <a:tblGrid>
                <a:gridCol w="262467">
                  <a:extLst>
                    <a:ext uri="{9D8B030D-6E8A-4147-A177-3AD203B41FA5}">
                      <a16:colId xmlns:a16="http://schemas.microsoft.com/office/drawing/2014/main" val="20000"/>
                    </a:ext>
                  </a:extLst>
                </a:gridCol>
                <a:gridCol w="231987">
                  <a:extLst>
                    <a:ext uri="{9D8B030D-6E8A-4147-A177-3AD203B41FA5}">
                      <a16:colId xmlns:a16="http://schemas.microsoft.com/office/drawing/2014/main" val="20001"/>
                    </a:ext>
                  </a:extLst>
                </a:gridCol>
                <a:gridCol w="264159">
                  <a:extLst>
                    <a:ext uri="{9D8B030D-6E8A-4147-A177-3AD203B41FA5}">
                      <a16:colId xmlns:a16="http://schemas.microsoft.com/office/drawing/2014/main" val="20002"/>
                    </a:ext>
                  </a:extLst>
                </a:gridCol>
                <a:gridCol w="239605">
                  <a:extLst>
                    <a:ext uri="{9D8B030D-6E8A-4147-A177-3AD203B41FA5}">
                      <a16:colId xmlns:a16="http://schemas.microsoft.com/office/drawing/2014/main" val="20003"/>
                    </a:ext>
                  </a:extLst>
                </a:gridCol>
                <a:gridCol w="248072">
                  <a:extLst>
                    <a:ext uri="{9D8B030D-6E8A-4147-A177-3AD203B41FA5}">
                      <a16:colId xmlns:a16="http://schemas.microsoft.com/office/drawing/2014/main" val="20004"/>
                    </a:ext>
                  </a:extLst>
                </a:gridCol>
              </a:tblGrid>
              <a:tr h="1018032">
                <a:tc gridSpan="5">
                  <a:txBody>
                    <a:bodyPr/>
                    <a:lstStyle/>
                    <a:p>
                      <a:pPr marL="135255" marR="135255" indent="3175" algn="ctr">
                        <a:lnSpc>
                          <a:spcPct val="99500"/>
                        </a:lnSpc>
                        <a:spcBef>
                          <a:spcPts val="360"/>
                        </a:spcBef>
                      </a:pPr>
                      <a:r>
                        <a:rPr sz="1400" spc="-5" dirty="0">
                          <a:latin typeface="Times New Roman"/>
                          <a:cs typeface="Times New Roman"/>
                        </a:rPr>
                        <a:t>Control </a:t>
                      </a:r>
                      <a:r>
                        <a:rPr sz="1400" dirty="0">
                          <a:latin typeface="Times New Roman"/>
                          <a:cs typeface="Times New Roman"/>
                        </a:rPr>
                        <a:t> </a:t>
                      </a:r>
                      <a:r>
                        <a:rPr sz="1400" spc="-10" dirty="0">
                          <a:latin typeface="Times New Roman"/>
                          <a:cs typeface="Times New Roman"/>
                        </a:rPr>
                        <a:t>logic</a:t>
                      </a:r>
                      <a:r>
                        <a:rPr sz="1400" spc="-55" dirty="0">
                          <a:latin typeface="Times New Roman"/>
                          <a:cs typeface="Times New Roman"/>
                        </a:rPr>
                        <a:t> </a:t>
                      </a:r>
                      <a:r>
                        <a:rPr sz="1400" spc="-5" dirty="0">
                          <a:latin typeface="Times New Roman"/>
                          <a:cs typeface="Times New Roman"/>
                        </a:rPr>
                        <a:t>and </a:t>
                      </a:r>
                      <a:r>
                        <a:rPr sz="1400" spc="-335" dirty="0">
                          <a:latin typeface="Times New Roman"/>
                          <a:cs typeface="Times New Roman"/>
                        </a:rPr>
                        <a:t> </a:t>
                      </a:r>
                      <a:r>
                        <a:rPr sz="1400" spc="-10" dirty="0">
                          <a:latin typeface="Times New Roman"/>
                          <a:cs typeface="Times New Roman"/>
                        </a:rPr>
                        <a:t>State </a:t>
                      </a:r>
                      <a:r>
                        <a:rPr sz="1400" spc="-5" dirty="0">
                          <a:latin typeface="Times New Roman"/>
                          <a:cs typeface="Times New Roman"/>
                        </a:rPr>
                        <a:t> register</a:t>
                      </a:r>
                      <a:endParaRPr sz="1400">
                        <a:latin typeface="Times New Roman"/>
                        <a:cs typeface="Times New Roman"/>
                      </a:endParaRPr>
                    </a:p>
                  </a:txBody>
                  <a:tcPr marL="0" marR="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6303">
                <a:tc>
                  <a:txBody>
                    <a:bodyPr/>
                    <a:lstStyle/>
                    <a:p>
                      <a:pPr>
                        <a:lnSpc>
                          <a:spcPct val="100000"/>
                        </a:lnSpc>
                      </a:pPr>
                      <a:endParaRPr sz="800">
                        <a:latin typeface="Times New Roman"/>
                        <a:cs typeface="Times New Roman"/>
                      </a:endParaRPr>
                    </a:p>
                  </a:txBody>
                  <a:tcPr marL="0" marR="0" marT="0" marB="0">
                    <a:lnR w="19050">
                      <a:solidFill>
                        <a:srgbClr val="000000"/>
                      </a:solidFill>
                      <a:prstDash val="solid"/>
                    </a:lnR>
                    <a:lnT w="9525">
                      <a:solidFill>
                        <a:srgbClr val="000000"/>
                      </a:solidFill>
                      <a:prstDash val="solid"/>
                    </a:lnT>
                    <a:lnB w="9525">
                      <a:solidFill>
                        <a:srgbClr val="000000"/>
                      </a:solidFill>
                      <a:prstDash val="solid"/>
                    </a:lnB>
                  </a:tcPr>
                </a:tc>
                <a:tc gridSpan="3">
                  <a:txBody>
                    <a:bodyPr/>
                    <a:lstStyle/>
                    <a:p>
                      <a:pPr>
                        <a:lnSpc>
                          <a:spcPct val="100000"/>
                        </a:lnSpc>
                      </a:pPr>
                      <a:endParaRPr sz="800">
                        <a:latin typeface="Times New Roman"/>
                        <a:cs typeface="Times New Roman"/>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lnL w="19050">
                      <a:solidFill>
                        <a:srgbClr val="000000"/>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74319">
                <a:tc gridSpan="2">
                  <a:txBody>
                    <a:bodyPr/>
                    <a:lstStyle/>
                    <a:p>
                      <a:pPr marL="98425">
                        <a:lnSpc>
                          <a:spcPts val="1670"/>
                        </a:lnSpc>
                      </a:pPr>
                      <a:r>
                        <a:rPr sz="1400" spc="-10" dirty="0">
                          <a:latin typeface="Times New Roman"/>
                          <a:cs typeface="Times New Roman"/>
                        </a:rPr>
                        <a:t>IR</a:t>
                      </a: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a:lnSpc>
                          <a:spcPct val="100000"/>
                        </a:lnSpc>
                      </a:pPr>
                      <a:endParaRPr sz="1700">
                        <a:latin typeface="Times New Roman"/>
                        <a:cs typeface="Times New Roman"/>
                      </a:endParaRPr>
                    </a:p>
                  </a:txBody>
                  <a:tcPr marL="0" marR="0" marT="0" marB="0">
                    <a:lnL w="9525">
                      <a:solidFill>
                        <a:srgbClr val="000000"/>
                      </a:solidFill>
                      <a:prstDash val="solid"/>
                    </a:lnL>
                    <a:lnR w="9525">
                      <a:solidFill>
                        <a:srgbClr val="000000"/>
                      </a:solidFill>
                      <a:prstDash val="solid"/>
                    </a:lnR>
                  </a:tcPr>
                </a:tc>
                <a:tc gridSpan="2">
                  <a:txBody>
                    <a:bodyPr/>
                    <a:lstStyle/>
                    <a:p>
                      <a:pPr marL="73025">
                        <a:lnSpc>
                          <a:spcPts val="1670"/>
                        </a:lnSpc>
                      </a:pPr>
                      <a:r>
                        <a:rPr sz="1400" spc="-10" dirty="0">
                          <a:latin typeface="Times New Roman"/>
                          <a:cs typeface="Times New Roman"/>
                        </a:rPr>
                        <a:t>PC</a:t>
                      </a:r>
                      <a:endParaRPr sz="14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6" name="object 16"/>
          <p:cNvSpPr/>
          <p:nvPr/>
        </p:nvSpPr>
        <p:spPr>
          <a:xfrm>
            <a:off x="8904225" y="3547871"/>
            <a:ext cx="906780" cy="365760"/>
          </a:xfrm>
          <a:custGeom>
            <a:avLst/>
            <a:gdLst/>
            <a:ahLst/>
            <a:cxnLst/>
            <a:rect l="l" t="t" r="r" b="b"/>
            <a:pathLst>
              <a:path w="680084" h="365760">
                <a:moveTo>
                  <a:pt x="128016" y="124968"/>
                </a:moveTo>
                <a:lnTo>
                  <a:pt x="121767" y="112776"/>
                </a:lnTo>
                <a:lnTo>
                  <a:pt x="64008" y="0"/>
                </a:lnTo>
                <a:lnTo>
                  <a:pt x="0" y="124968"/>
                </a:lnTo>
                <a:lnTo>
                  <a:pt x="54864" y="124968"/>
                </a:lnTo>
                <a:lnTo>
                  <a:pt x="54864" y="365760"/>
                </a:lnTo>
                <a:lnTo>
                  <a:pt x="73152" y="365760"/>
                </a:lnTo>
                <a:lnTo>
                  <a:pt x="73152" y="124968"/>
                </a:lnTo>
                <a:lnTo>
                  <a:pt x="128016" y="124968"/>
                </a:lnTo>
                <a:close/>
              </a:path>
              <a:path w="680084" h="365760">
                <a:moveTo>
                  <a:pt x="679704" y="237744"/>
                </a:moveTo>
                <a:lnTo>
                  <a:pt x="624840" y="237744"/>
                </a:lnTo>
                <a:lnTo>
                  <a:pt x="624840" y="0"/>
                </a:lnTo>
                <a:lnTo>
                  <a:pt x="606552" y="0"/>
                </a:lnTo>
                <a:lnTo>
                  <a:pt x="606552" y="237744"/>
                </a:lnTo>
                <a:lnTo>
                  <a:pt x="551688" y="237744"/>
                </a:lnTo>
                <a:lnTo>
                  <a:pt x="615696" y="365760"/>
                </a:lnTo>
                <a:lnTo>
                  <a:pt x="673608" y="249936"/>
                </a:lnTo>
                <a:lnTo>
                  <a:pt x="679704" y="237744"/>
                </a:lnTo>
                <a:close/>
              </a:path>
            </a:pathLst>
          </a:custGeom>
          <a:solidFill>
            <a:srgbClr val="000000"/>
          </a:solidFill>
        </p:spPr>
        <p:txBody>
          <a:bodyPr wrap="square" lIns="0" tIns="0" rIns="0" bIns="0" rtlCol="0"/>
          <a:lstStyle/>
          <a:p>
            <a:endParaRPr/>
          </a:p>
        </p:txBody>
      </p:sp>
      <p:sp>
        <p:nvSpPr>
          <p:cNvPr id="17" name="object 17"/>
          <p:cNvSpPr/>
          <p:nvPr/>
        </p:nvSpPr>
        <p:spPr>
          <a:xfrm>
            <a:off x="10127489" y="2676143"/>
            <a:ext cx="175260" cy="0"/>
          </a:xfrm>
          <a:custGeom>
            <a:avLst/>
            <a:gdLst/>
            <a:ahLst/>
            <a:cxnLst/>
            <a:rect l="l" t="t" r="r" b="b"/>
            <a:pathLst>
              <a:path w="131445">
                <a:moveTo>
                  <a:pt x="0" y="0"/>
                </a:moveTo>
                <a:lnTo>
                  <a:pt x="131064" y="0"/>
                </a:lnTo>
              </a:path>
            </a:pathLst>
          </a:custGeom>
          <a:ln w="18286">
            <a:solidFill>
              <a:srgbClr val="000000"/>
            </a:solidFill>
          </a:ln>
        </p:spPr>
        <p:txBody>
          <a:bodyPr wrap="square" lIns="0" tIns="0" rIns="0" bIns="0" rtlCol="0"/>
          <a:lstStyle/>
          <a:p>
            <a:endParaRPr/>
          </a:p>
        </p:txBody>
      </p:sp>
      <p:sp>
        <p:nvSpPr>
          <p:cNvPr id="18" name="object 18"/>
          <p:cNvSpPr txBox="1"/>
          <p:nvPr/>
        </p:nvSpPr>
        <p:spPr>
          <a:xfrm>
            <a:off x="10306305" y="3913631"/>
            <a:ext cx="1579033" cy="472565"/>
          </a:xfrm>
          <a:prstGeom prst="rect">
            <a:avLst/>
          </a:prstGeom>
          <a:ln w="9142">
            <a:solidFill>
              <a:srgbClr val="000000"/>
            </a:solidFill>
          </a:ln>
        </p:spPr>
        <p:txBody>
          <a:bodyPr vert="horz" wrap="square" lIns="0" tIns="41275" rIns="0" bIns="0" rtlCol="0">
            <a:spAutoFit/>
          </a:bodyPr>
          <a:lstStyle/>
          <a:p>
            <a:pPr marL="288925" marR="295275" indent="127635">
              <a:lnSpc>
                <a:spcPct val="100000"/>
              </a:lnSpc>
              <a:spcBef>
                <a:spcPts val="325"/>
              </a:spcBef>
            </a:pPr>
            <a:r>
              <a:rPr sz="1400" spc="-5" dirty="0">
                <a:latin typeface="Times New Roman"/>
                <a:cs typeface="Times New Roman"/>
              </a:rPr>
              <a:t>Data </a:t>
            </a:r>
            <a:r>
              <a:rPr sz="1400" dirty="0">
                <a:latin typeface="Times New Roman"/>
                <a:cs typeface="Times New Roman"/>
              </a:rPr>
              <a:t> </a:t>
            </a:r>
            <a:r>
              <a:rPr sz="1400" spc="-40" dirty="0">
                <a:latin typeface="Times New Roman"/>
                <a:cs typeface="Times New Roman"/>
              </a:rPr>
              <a:t>m</a:t>
            </a:r>
            <a:r>
              <a:rPr sz="1400" spc="45" dirty="0">
                <a:latin typeface="Times New Roman"/>
                <a:cs typeface="Times New Roman"/>
              </a:rPr>
              <a:t>e</a:t>
            </a:r>
            <a:r>
              <a:rPr sz="1400" spc="-40" dirty="0">
                <a:latin typeface="Times New Roman"/>
                <a:cs typeface="Times New Roman"/>
              </a:rPr>
              <a:t>m</a:t>
            </a:r>
            <a:r>
              <a:rPr sz="1400" spc="-5" dirty="0">
                <a:latin typeface="Times New Roman"/>
                <a:cs typeface="Times New Roman"/>
              </a:rPr>
              <a:t>o</a:t>
            </a:r>
            <a:r>
              <a:rPr sz="1400" spc="10" dirty="0">
                <a:latin typeface="Times New Roman"/>
                <a:cs typeface="Times New Roman"/>
              </a:rPr>
              <a:t>r</a:t>
            </a:r>
            <a:r>
              <a:rPr sz="1400" spc="-5" dirty="0">
                <a:latin typeface="Times New Roman"/>
                <a:cs typeface="Times New Roman"/>
              </a:rPr>
              <a:t>y</a:t>
            </a:r>
            <a:endParaRPr sz="1400">
              <a:latin typeface="Times New Roman"/>
              <a:cs typeface="Times New Roman"/>
            </a:endParaRPr>
          </a:p>
        </p:txBody>
      </p:sp>
      <p:sp>
        <p:nvSpPr>
          <p:cNvPr id="19" name="object 19"/>
          <p:cNvSpPr/>
          <p:nvPr/>
        </p:nvSpPr>
        <p:spPr>
          <a:xfrm>
            <a:off x="11098784" y="3681983"/>
            <a:ext cx="0" cy="241300"/>
          </a:xfrm>
          <a:custGeom>
            <a:avLst/>
            <a:gdLst/>
            <a:ahLst/>
            <a:cxnLst/>
            <a:rect l="l" t="t" r="r" b="b"/>
            <a:pathLst>
              <a:path h="241300">
                <a:moveTo>
                  <a:pt x="0" y="0"/>
                </a:moveTo>
                <a:lnTo>
                  <a:pt x="0" y="240791"/>
                </a:lnTo>
              </a:path>
            </a:pathLst>
          </a:custGeom>
          <a:ln w="18286">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616348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45243" y="484124"/>
            <a:ext cx="8895927" cy="695325"/>
          </a:xfrm>
          <a:prstGeom prst="rect">
            <a:avLst/>
          </a:prstGeom>
        </p:spPr>
        <p:txBody>
          <a:bodyPr vert="horz" wrap="square" lIns="0" tIns="11430" rIns="0" bIns="0" rtlCol="0">
            <a:spAutoFit/>
          </a:bodyPr>
          <a:lstStyle/>
          <a:p>
            <a:pPr marL="12700">
              <a:lnSpc>
                <a:spcPct val="100000"/>
              </a:lnSpc>
              <a:spcBef>
                <a:spcPts val="90"/>
              </a:spcBef>
            </a:pPr>
            <a:r>
              <a:rPr sz="4400" b="1" spc="-5" dirty="0">
                <a:solidFill>
                  <a:srgbClr val="FF0000"/>
                </a:solidFill>
                <a:latin typeface="Arial MT"/>
                <a:cs typeface="Arial MT"/>
              </a:rPr>
              <a:t>Single-purpose</a:t>
            </a:r>
            <a:r>
              <a:rPr sz="4400" b="1" spc="-45" dirty="0">
                <a:solidFill>
                  <a:srgbClr val="FF0000"/>
                </a:solidFill>
                <a:latin typeface="Arial MT"/>
                <a:cs typeface="Arial MT"/>
              </a:rPr>
              <a:t> </a:t>
            </a:r>
            <a:r>
              <a:rPr sz="4400" b="1" spc="-5" dirty="0">
                <a:solidFill>
                  <a:srgbClr val="FF0000"/>
                </a:solidFill>
                <a:latin typeface="Arial MT"/>
                <a:cs typeface="Arial MT"/>
              </a:rPr>
              <a:t>processors</a:t>
            </a:r>
            <a:endParaRPr sz="4400" b="1" dirty="0">
              <a:solidFill>
                <a:srgbClr val="FF0000"/>
              </a:solidFill>
              <a:latin typeface="Arial MT"/>
              <a:cs typeface="Arial MT"/>
            </a:endParaRPr>
          </a:p>
        </p:txBody>
      </p:sp>
      <p:sp>
        <p:nvSpPr>
          <p:cNvPr id="3" name="object 3"/>
          <p:cNvSpPr txBox="1"/>
          <p:nvPr/>
        </p:nvSpPr>
        <p:spPr>
          <a:xfrm>
            <a:off x="714588" y="1627123"/>
            <a:ext cx="6984153" cy="1605568"/>
          </a:xfrm>
          <a:prstGeom prst="rect">
            <a:avLst/>
          </a:prstGeom>
        </p:spPr>
        <p:txBody>
          <a:bodyPr vert="horz" wrap="square" lIns="0" tIns="12700" rIns="0" bIns="0" rtlCol="0">
            <a:spAutoFit/>
          </a:bodyPr>
          <a:lstStyle/>
          <a:p>
            <a:pPr marL="356870" marR="252095" indent="-344805">
              <a:lnSpc>
                <a:spcPct val="100000"/>
              </a:lnSpc>
              <a:spcBef>
                <a:spcPts val="100"/>
              </a:spcBef>
              <a:buChar char="•"/>
              <a:tabLst>
                <a:tab pos="356870" algn="l"/>
                <a:tab pos="357505" algn="l"/>
              </a:tabLst>
            </a:pPr>
            <a:r>
              <a:rPr sz="2400" spc="-5" dirty="0">
                <a:latin typeface="Arial MT"/>
                <a:cs typeface="Arial MT"/>
              </a:rPr>
              <a:t>Digital</a:t>
            </a:r>
            <a:r>
              <a:rPr sz="2400" dirty="0">
                <a:latin typeface="Arial MT"/>
                <a:cs typeface="Arial MT"/>
              </a:rPr>
              <a:t> </a:t>
            </a:r>
            <a:r>
              <a:rPr sz="2400" spc="-5" dirty="0">
                <a:latin typeface="Arial MT"/>
                <a:cs typeface="Arial MT"/>
              </a:rPr>
              <a:t>circuit</a:t>
            </a:r>
            <a:r>
              <a:rPr sz="2400" dirty="0">
                <a:latin typeface="Arial MT"/>
                <a:cs typeface="Arial MT"/>
              </a:rPr>
              <a:t> </a:t>
            </a:r>
            <a:r>
              <a:rPr sz="2400" spc="-5" dirty="0">
                <a:latin typeface="Arial MT"/>
                <a:cs typeface="Arial MT"/>
              </a:rPr>
              <a:t>designed</a:t>
            </a:r>
            <a:r>
              <a:rPr sz="2400" spc="5" dirty="0">
                <a:latin typeface="Arial MT"/>
                <a:cs typeface="Arial MT"/>
              </a:rPr>
              <a:t> </a:t>
            </a:r>
            <a:r>
              <a:rPr sz="2400" spc="-10" dirty="0">
                <a:latin typeface="Arial MT"/>
                <a:cs typeface="Arial MT"/>
              </a:rPr>
              <a:t>to</a:t>
            </a:r>
            <a:r>
              <a:rPr sz="2400" spc="5" dirty="0">
                <a:latin typeface="Arial MT"/>
                <a:cs typeface="Arial MT"/>
              </a:rPr>
              <a:t> </a:t>
            </a:r>
            <a:r>
              <a:rPr sz="2400" b="1" spc="-5" dirty="0">
                <a:solidFill>
                  <a:srgbClr val="0070C0"/>
                </a:solidFill>
                <a:latin typeface="Arial MT"/>
                <a:cs typeface="Arial MT"/>
              </a:rPr>
              <a:t>execute</a:t>
            </a:r>
            <a:r>
              <a:rPr sz="2400" b="1" dirty="0">
                <a:solidFill>
                  <a:srgbClr val="0070C0"/>
                </a:solidFill>
                <a:latin typeface="Arial MT"/>
                <a:cs typeface="Arial MT"/>
              </a:rPr>
              <a:t> </a:t>
            </a:r>
            <a:r>
              <a:rPr sz="2400" b="1" spc="-5" dirty="0">
                <a:solidFill>
                  <a:srgbClr val="0070C0"/>
                </a:solidFill>
                <a:latin typeface="Arial MT"/>
                <a:cs typeface="Arial MT"/>
              </a:rPr>
              <a:t>exactly</a:t>
            </a:r>
            <a:r>
              <a:rPr sz="2400" b="1" spc="-10" dirty="0">
                <a:solidFill>
                  <a:srgbClr val="0070C0"/>
                </a:solidFill>
                <a:latin typeface="Arial MT"/>
                <a:cs typeface="Arial MT"/>
              </a:rPr>
              <a:t> </a:t>
            </a:r>
            <a:r>
              <a:rPr sz="2400" b="1" spc="-5" dirty="0">
                <a:solidFill>
                  <a:srgbClr val="0070C0"/>
                </a:solidFill>
                <a:latin typeface="Arial MT"/>
                <a:cs typeface="Arial MT"/>
              </a:rPr>
              <a:t>one </a:t>
            </a:r>
            <a:r>
              <a:rPr sz="2400" b="1" spc="-484" dirty="0">
                <a:solidFill>
                  <a:srgbClr val="0070C0"/>
                </a:solidFill>
                <a:latin typeface="Arial MT"/>
                <a:cs typeface="Arial MT"/>
              </a:rPr>
              <a:t> </a:t>
            </a:r>
            <a:r>
              <a:rPr sz="2400" b="1" spc="-5" dirty="0">
                <a:solidFill>
                  <a:srgbClr val="0070C0"/>
                </a:solidFill>
                <a:latin typeface="Arial MT"/>
                <a:cs typeface="Arial MT"/>
              </a:rPr>
              <a:t>program</a:t>
            </a:r>
            <a:r>
              <a:rPr lang="en-US" sz="2400" b="1" spc="-5" dirty="0">
                <a:solidFill>
                  <a:srgbClr val="0070C0"/>
                </a:solidFill>
                <a:latin typeface="Arial MT"/>
                <a:cs typeface="Arial MT"/>
              </a:rPr>
              <a:t>.</a:t>
            </a:r>
            <a:endParaRPr sz="2400" b="1" dirty="0">
              <a:solidFill>
                <a:srgbClr val="0070C0"/>
              </a:solidFill>
              <a:latin typeface="Arial MT"/>
              <a:cs typeface="Arial MT"/>
            </a:endParaRPr>
          </a:p>
          <a:p>
            <a:pPr marL="469900">
              <a:lnSpc>
                <a:spcPct val="100000"/>
              </a:lnSpc>
              <a:spcBef>
                <a:spcPts val="455"/>
              </a:spcBef>
              <a:tabLst>
                <a:tab pos="756285" algn="l"/>
              </a:tabLst>
            </a:pPr>
            <a:r>
              <a:rPr sz="2400" dirty="0">
                <a:latin typeface="Arial MT"/>
                <a:cs typeface="Arial MT"/>
              </a:rPr>
              <a:t>–	</a:t>
            </a:r>
            <a:r>
              <a:rPr sz="2400" spc="-5" dirty="0">
                <a:latin typeface="Arial MT"/>
                <a:cs typeface="Arial MT"/>
              </a:rPr>
              <a:t>a.k.a. coprocessor,</a:t>
            </a:r>
            <a:r>
              <a:rPr sz="2400" dirty="0">
                <a:latin typeface="Arial MT"/>
                <a:cs typeface="Arial MT"/>
              </a:rPr>
              <a:t> </a:t>
            </a:r>
            <a:r>
              <a:rPr sz="2400" spc="-5" dirty="0">
                <a:latin typeface="Arial MT"/>
                <a:cs typeface="Arial MT"/>
              </a:rPr>
              <a:t>accelerator</a:t>
            </a:r>
            <a:r>
              <a:rPr sz="2400" dirty="0">
                <a:latin typeface="Arial MT"/>
                <a:cs typeface="Arial MT"/>
              </a:rPr>
              <a:t> or </a:t>
            </a:r>
            <a:r>
              <a:rPr sz="2400" spc="-5" dirty="0">
                <a:latin typeface="Arial MT"/>
                <a:cs typeface="Arial MT"/>
              </a:rPr>
              <a:t>peripheral</a:t>
            </a:r>
            <a:r>
              <a:rPr lang="en-US" sz="2400" spc="-5" dirty="0">
                <a:latin typeface="Arial MT"/>
                <a:cs typeface="Arial MT"/>
              </a:rPr>
              <a:t>.</a:t>
            </a:r>
            <a:endParaRPr sz="2400" dirty="0">
              <a:latin typeface="Arial MT"/>
              <a:cs typeface="Arial MT"/>
            </a:endParaRPr>
          </a:p>
          <a:p>
            <a:pPr marL="12065">
              <a:lnSpc>
                <a:spcPct val="100000"/>
              </a:lnSpc>
              <a:spcBef>
                <a:spcPts val="430"/>
              </a:spcBef>
              <a:tabLst>
                <a:tab pos="356870" algn="l"/>
                <a:tab pos="357505" algn="l"/>
              </a:tabLst>
            </a:pPr>
            <a:r>
              <a:rPr sz="2400" b="1" spc="-5" dirty="0">
                <a:solidFill>
                  <a:srgbClr val="FF0000"/>
                </a:solidFill>
                <a:latin typeface="Arial MT"/>
                <a:cs typeface="Arial MT"/>
              </a:rPr>
              <a:t>Features</a:t>
            </a:r>
            <a:endParaRPr sz="2400" b="1" dirty="0">
              <a:solidFill>
                <a:srgbClr val="FF0000"/>
              </a:solidFill>
              <a:latin typeface="Arial MT"/>
              <a:cs typeface="Arial MT"/>
            </a:endParaRPr>
          </a:p>
        </p:txBody>
      </p:sp>
      <p:sp>
        <p:nvSpPr>
          <p:cNvPr id="4" name="object 4"/>
          <p:cNvSpPr txBox="1"/>
          <p:nvPr/>
        </p:nvSpPr>
        <p:spPr>
          <a:xfrm>
            <a:off x="1324187" y="3282187"/>
            <a:ext cx="5948680" cy="1184940"/>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 pos="299720" algn="l"/>
              </a:tabLst>
            </a:pPr>
            <a:r>
              <a:rPr sz="2400" dirty="0">
                <a:latin typeface="Arial MT"/>
                <a:cs typeface="Arial MT"/>
              </a:rPr>
              <a:t>Contains</a:t>
            </a:r>
            <a:r>
              <a:rPr sz="2400" spc="-25" dirty="0">
                <a:latin typeface="Arial MT"/>
                <a:cs typeface="Arial MT"/>
              </a:rPr>
              <a:t> </a:t>
            </a:r>
            <a:r>
              <a:rPr sz="2400" dirty="0">
                <a:latin typeface="Arial MT"/>
                <a:cs typeface="Arial MT"/>
              </a:rPr>
              <a:t>only</a:t>
            </a:r>
            <a:r>
              <a:rPr sz="2400" spc="-25" dirty="0">
                <a:latin typeface="Arial MT"/>
                <a:cs typeface="Arial MT"/>
              </a:rPr>
              <a:t> </a:t>
            </a:r>
            <a:r>
              <a:rPr sz="2400" spc="-10" dirty="0">
                <a:latin typeface="Arial MT"/>
                <a:cs typeface="Arial MT"/>
              </a:rPr>
              <a:t>the</a:t>
            </a:r>
            <a:r>
              <a:rPr sz="2400" spc="-5" dirty="0">
                <a:latin typeface="Arial MT"/>
                <a:cs typeface="Arial MT"/>
              </a:rPr>
              <a:t> components</a:t>
            </a:r>
            <a:r>
              <a:rPr sz="2400" spc="-25" dirty="0">
                <a:latin typeface="Arial MT"/>
                <a:cs typeface="Arial MT"/>
              </a:rPr>
              <a:t> </a:t>
            </a:r>
            <a:r>
              <a:rPr sz="2400" dirty="0">
                <a:latin typeface="Arial MT"/>
                <a:cs typeface="Arial MT"/>
              </a:rPr>
              <a:t>needed</a:t>
            </a:r>
            <a:r>
              <a:rPr sz="2400" spc="-10" dirty="0">
                <a:latin typeface="Arial MT"/>
                <a:cs typeface="Arial MT"/>
              </a:rPr>
              <a:t> to </a:t>
            </a:r>
            <a:r>
              <a:rPr sz="2400" spc="-484" dirty="0">
                <a:latin typeface="Arial MT"/>
                <a:cs typeface="Arial MT"/>
              </a:rPr>
              <a:t> </a:t>
            </a:r>
            <a:r>
              <a:rPr sz="2400" spc="-5" dirty="0">
                <a:latin typeface="Arial MT"/>
                <a:cs typeface="Arial MT"/>
              </a:rPr>
              <a:t>execute</a:t>
            </a:r>
            <a:r>
              <a:rPr sz="2400" dirty="0">
                <a:latin typeface="Arial MT"/>
                <a:cs typeface="Arial MT"/>
              </a:rPr>
              <a:t> a</a:t>
            </a:r>
            <a:r>
              <a:rPr sz="2400" spc="-15" dirty="0">
                <a:latin typeface="Arial MT"/>
                <a:cs typeface="Arial MT"/>
              </a:rPr>
              <a:t> </a:t>
            </a:r>
            <a:r>
              <a:rPr sz="2400" dirty="0">
                <a:latin typeface="Arial MT"/>
                <a:cs typeface="Arial MT"/>
              </a:rPr>
              <a:t>single</a:t>
            </a:r>
            <a:r>
              <a:rPr sz="2400" spc="-15" dirty="0">
                <a:latin typeface="Arial MT"/>
                <a:cs typeface="Arial MT"/>
              </a:rPr>
              <a:t> </a:t>
            </a:r>
            <a:r>
              <a:rPr sz="2400" spc="-5" dirty="0">
                <a:latin typeface="Arial MT"/>
                <a:cs typeface="Arial MT"/>
              </a:rPr>
              <a:t>program</a:t>
            </a:r>
            <a:r>
              <a:rPr lang="en-US" sz="2400" spc="-5" dirty="0">
                <a:latin typeface="Arial MT"/>
                <a:cs typeface="Arial MT"/>
              </a:rPr>
              <a:t>.</a:t>
            </a:r>
            <a:endParaRPr sz="2400" dirty="0">
              <a:latin typeface="Arial MT"/>
              <a:cs typeface="Arial MT"/>
            </a:endParaRPr>
          </a:p>
          <a:p>
            <a:pPr marL="299085" indent="-287020">
              <a:lnSpc>
                <a:spcPct val="100000"/>
              </a:lnSpc>
              <a:spcBef>
                <a:spcPts val="455"/>
              </a:spcBef>
              <a:buChar char="–"/>
              <a:tabLst>
                <a:tab pos="299085" algn="l"/>
                <a:tab pos="299720" algn="l"/>
              </a:tabLst>
            </a:pPr>
            <a:r>
              <a:rPr sz="2400" spc="-5" dirty="0">
                <a:latin typeface="Arial MT"/>
                <a:cs typeface="Arial MT"/>
              </a:rPr>
              <a:t>No</a:t>
            </a:r>
            <a:r>
              <a:rPr sz="2400" spc="-15" dirty="0">
                <a:latin typeface="Arial MT"/>
                <a:cs typeface="Arial MT"/>
              </a:rPr>
              <a:t> </a:t>
            </a:r>
            <a:r>
              <a:rPr sz="2400" spc="-5" dirty="0">
                <a:latin typeface="Arial MT"/>
                <a:cs typeface="Arial MT"/>
              </a:rPr>
              <a:t>program</a:t>
            </a:r>
            <a:r>
              <a:rPr sz="2400" spc="-30" dirty="0">
                <a:latin typeface="Arial MT"/>
                <a:cs typeface="Arial MT"/>
              </a:rPr>
              <a:t> </a:t>
            </a:r>
            <a:r>
              <a:rPr sz="2400" dirty="0">
                <a:latin typeface="Arial MT"/>
                <a:cs typeface="Arial MT"/>
              </a:rPr>
              <a:t>memory</a:t>
            </a:r>
            <a:r>
              <a:rPr lang="en-US" sz="2400" dirty="0">
                <a:latin typeface="Arial MT"/>
                <a:cs typeface="Arial MT"/>
              </a:rPr>
              <a:t>.</a:t>
            </a:r>
            <a:endParaRPr sz="2400" dirty="0">
              <a:latin typeface="Arial MT"/>
              <a:cs typeface="Arial MT"/>
            </a:endParaRPr>
          </a:p>
        </p:txBody>
      </p:sp>
      <p:sp>
        <p:nvSpPr>
          <p:cNvPr id="5" name="object 5"/>
          <p:cNvSpPr txBox="1"/>
          <p:nvPr/>
        </p:nvSpPr>
        <p:spPr>
          <a:xfrm>
            <a:off x="714587" y="4571491"/>
            <a:ext cx="1595967" cy="382156"/>
          </a:xfrm>
          <a:prstGeom prst="rect">
            <a:avLst/>
          </a:prstGeom>
        </p:spPr>
        <p:txBody>
          <a:bodyPr vert="horz" wrap="square" lIns="0" tIns="12700" rIns="0" bIns="0" rtlCol="0">
            <a:spAutoFit/>
          </a:bodyPr>
          <a:lstStyle/>
          <a:p>
            <a:pPr marL="12065">
              <a:lnSpc>
                <a:spcPct val="100000"/>
              </a:lnSpc>
              <a:spcBef>
                <a:spcPts val="100"/>
              </a:spcBef>
              <a:tabLst>
                <a:tab pos="356870" algn="l"/>
                <a:tab pos="357505" algn="l"/>
              </a:tabLst>
            </a:pPr>
            <a:r>
              <a:rPr sz="2400" b="1" dirty="0">
                <a:solidFill>
                  <a:srgbClr val="FF0000"/>
                </a:solidFill>
                <a:latin typeface="Arial MT"/>
                <a:cs typeface="Arial MT"/>
              </a:rPr>
              <a:t>B</a:t>
            </a:r>
            <a:r>
              <a:rPr sz="2400" b="1" spc="5" dirty="0">
                <a:solidFill>
                  <a:srgbClr val="FF0000"/>
                </a:solidFill>
                <a:latin typeface="Arial MT"/>
                <a:cs typeface="Arial MT"/>
              </a:rPr>
              <a:t>ene</a:t>
            </a:r>
            <a:r>
              <a:rPr sz="2400" b="1" dirty="0">
                <a:solidFill>
                  <a:srgbClr val="FF0000"/>
                </a:solidFill>
                <a:latin typeface="Arial MT"/>
                <a:cs typeface="Arial MT"/>
              </a:rPr>
              <a:t>f</a:t>
            </a:r>
            <a:r>
              <a:rPr sz="2400" b="1" spc="-15" dirty="0">
                <a:solidFill>
                  <a:srgbClr val="FF0000"/>
                </a:solidFill>
                <a:latin typeface="Arial MT"/>
                <a:cs typeface="Arial MT"/>
              </a:rPr>
              <a:t>i</a:t>
            </a:r>
            <a:r>
              <a:rPr sz="2400" b="1" dirty="0">
                <a:solidFill>
                  <a:srgbClr val="FF0000"/>
                </a:solidFill>
                <a:latin typeface="Arial MT"/>
                <a:cs typeface="Arial MT"/>
              </a:rPr>
              <a:t>ts</a:t>
            </a:r>
          </a:p>
        </p:txBody>
      </p:sp>
      <p:sp>
        <p:nvSpPr>
          <p:cNvPr id="6" name="object 6"/>
          <p:cNvSpPr txBox="1"/>
          <p:nvPr/>
        </p:nvSpPr>
        <p:spPr>
          <a:xfrm>
            <a:off x="1324187" y="4952492"/>
            <a:ext cx="1885527" cy="1294585"/>
          </a:xfrm>
          <a:prstGeom prst="rect">
            <a:avLst/>
          </a:prstGeom>
        </p:spPr>
        <p:txBody>
          <a:bodyPr vert="horz" wrap="square" lIns="0" tIns="70485" rIns="0" bIns="0" rtlCol="0">
            <a:spAutoFit/>
          </a:bodyPr>
          <a:lstStyle/>
          <a:p>
            <a:pPr marL="299085" indent="-287020">
              <a:lnSpc>
                <a:spcPct val="100000"/>
              </a:lnSpc>
              <a:spcBef>
                <a:spcPts val="555"/>
              </a:spcBef>
              <a:buChar char="–"/>
              <a:tabLst>
                <a:tab pos="299085" algn="l"/>
                <a:tab pos="299720" algn="l"/>
              </a:tabLst>
            </a:pPr>
            <a:r>
              <a:rPr sz="2400" dirty="0">
                <a:latin typeface="Arial MT"/>
                <a:cs typeface="Arial MT"/>
              </a:rPr>
              <a:t>Fast</a:t>
            </a:r>
            <a:r>
              <a:rPr lang="en-US" sz="2400" dirty="0">
                <a:latin typeface="Arial MT"/>
                <a:cs typeface="Arial MT"/>
              </a:rPr>
              <a:t>.</a:t>
            </a:r>
            <a:endParaRPr sz="2400" dirty="0">
              <a:latin typeface="Arial MT"/>
              <a:cs typeface="Arial MT"/>
            </a:endParaRPr>
          </a:p>
          <a:p>
            <a:pPr marL="299085" indent="-287020">
              <a:lnSpc>
                <a:spcPct val="100000"/>
              </a:lnSpc>
              <a:spcBef>
                <a:spcPts val="455"/>
              </a:spcBef>
              <a:buChar char="–"/>
              <a:tabLst>
                <a:tab pos="299085" algn="l"/>
                <a:tab pos="299720" algn="l"/>
              </a:tabLst>
            </a:pPr>
            <a:r>
              <a:rPr sz="2400" dirty="0">
                <a:latin typeface="Arial MT"/>
                <a:cs typeface="Arial MT"/>
              </a:rPr>
              <a:t>Low</a:t>
            </a:r>
            <a:r>
              <a:rPr sz="2400" spc="-95" dirty="0">
                <a:latin typeface="Arial MT"/>
                <a:cs typeface="Arial MT"/>
              </a:rPr>
              <a:t> </a:t>
            </a:r>
            <a:r>
              <a:rPr sz="2400" spc="-5" dirty="0">
                <a:latin typeface="Arial MT"/>
                <a:cs typeface="Arial MT"/>
              </a:rPr>
              <a:t>power</a:t>
            </a:r>
            <a:r>
              <a:rPr lang="en-US" sz="2400" spc="-5" dirty="0">
                <a:latin typeface="Arial MT"/>
                <a:cs typeface="Arial MT"/>
              </a:rPr>
              <a:t>.</a:t>
            </a:r>
            <a:endParaRPr sz="2400" dirty="0">
              <a:latin typeface="Arial MT"/>
              <a:cs typeface="Arial MT"/>
            </a:endParaRPr>
          </a:p>
          <a:p>
            <a:pPr marL="299085" indent="-287020">
              <a:lnSpc>
                <a:spcPct val="100000"/>
              </a:lnSpc>
              <a:spcBef>
                <a:spcPts val="434"/>
              </a:spcBef>
              <a:buChar char="–"/>
              <a:tabLst>
                <a:tab pos="299085" algn="l"/>
                <a:tab pos="299720" algn="l"/>
              </a:tabLst>
            </a:pPr>
            <a:r>
              <a:rPr sz="2400" dirty="0">
                <a:latin typeface="Arial MT"/>
                <a:cs typeface="Arial MT"/>
              </a:rPr>
              <a:t>Small</a:t>
            </a:r>
            <a:r>
              <a:rPr sz="2400" spc="-55" dirty="0">
                <a:latin typeface="Arial MT"/>
                <a:cs typeface="Arial MT"/>
              </a:rPr>
              <a:t> </a:t>
            </a:r>
            <a:r>
              <a:rPr sz="2400" dirty="0">
                <a:latin typeface="Arial MT"/>
                <a:cs typeface="Arial MT"/>
              </a:rPr>
              <a:t>size</a:t>
            </a:r>
            <a:r>
              <a:rPr lang="en-US" sz="2400" dirty="0">
                <a:latin typeface="Arial MT"/>
                <a:cs typeface="Arial MT"/>
              </a:rPr>
              <a:t>.</a:t>
            </a:r>
            <a:endParaRPr sz="2400" dirty="0">
              <a:latin typeface="Arial MT"/>
              <a:cs typeface="Arial MT"/>
            </a:endParaRPr>
          </a:p>
        </p:txBody>
      </p:sp>
      <p:sp>
        <p:nvSpPr>
          <p:cNvPr id="7" name="object 7"/>
          <p:cNvSpPr/>
          <p:nvPr/>
        </p:nvSpPr>
        <p:spPr>
          <a:xfrm>
            <a:off x="10355072" y="1752599"/>
            <a:ext cx="1524000" cy="1600200"/>
          </a:xfrm>
          <a:custGeom>
            <a:avLst/>
            <a:gdLst/>
            <a:ahLst/>
            <a:cxnLst/>
            <a:rect l="l" t="t" r="r" b="b"/>
            <a:pathLst>
              <a:path w="1143000" h="1600200">
                <a:moveTo>
                  <a:pt x="0" y="0"/>
                </a:moveTo>
                <a:lnTo>
                  <a:pt x="0" y="1600200"/>
                </a:lnTo>
                <a:lnTo>
                  <a:pt x="1143000" y="1600200"/>
                </a:lnTo>
                <a:lnTo>
                  <a:pt x="1143000" y="0"/>
                </a:lnTo>
                <a:lnTo>
                  <a:pt x="0" y="0"/>
                </a:lnTo>
                <a:close/>
              </a:path>
            </a:pathLst>
          </a:custGeom>
          <a:ln w="9142">
            <a:solidFill>
              <a:srgbClr val="000000"/>
            </a:solidFill>
          </a:ln>
        </p:spPr>
        <p:txBody>
          <a:bodyPr wrap="square" lIns="0" tIns="0" rIns="0" bIns="0" rtlCol="0"/>
          <a:lstStyle/>
          <a:p>
            <a:endParaRPr/>
          </a:p>
        </p:txBody>
      </p:sp>
      <p:sp>
        <p:nvSpPr>
          <p:cNvPr id="8" name="object 8"/>
          <p:cNvSpPr txBox="1"/>
          <p:nvPr/>
        </p:nvSpPr>
        <p:spPr>
          <a:xfrm>
            <a:off x="10671387" y="1782572"/>
            <a:ext cx="891540" cy="226985"/>
          </a:xfrm>
          <a:prstGeom prst="rect">
            <a:avLst/>
          </a:prstGeom>
        </p:spPr>
        <p:txBody>
          <a:bodyPr vert="horz" wrap="square" lIns="0" tIns="11430" rIns="0" bIns="0" rtlCol="0">
            <a:spAutoFit/>
          </a:bodyPr>
          <a:lstStyle/>
          <a:p>
            <a:pPr marL="12700">
              <a:lnSpc>
                <a:spcPct val="100000"/>
              </a:lnSpc>
              <a:spcBef>
                <a:spcPts val="90"/>
              </a:spcBef>
            </a:pPr>
            <a:r>
              <a:rPr sz="1400" spc="-10" dirty="0">
                <a:latin typeface="Times New Roman"/>
                <a:cs typeface="Times New Roman"/>
              </a:rPr>
              <a:t>D</a:t>
            </a:r>
            <a:r>
              <a:rPr sz="1400" dirty="0">
                <a:latin typeface="Times New Roman"/>
                <a:cs typeface="Times New Roman"/>
              </a:rPr>
              <a:t>a</a:t>
            </a:r>
            <a:r>
              <a:rPr sz="1400" spc="-10" dirty="0">
                <a:latin typeface="Times New Roman"/>
                <a:cs typeface="Times New Roman"/>
              </a:rPr>
              <a:t>t</a:t>
            </a:r>
            <a:r>
              <a:rPr sz="1400" dirty="0">
                <a:latin typeface="Times New Roman"/>
                <a:cs typeface="Times New Roman"/>
              </a:rPr>
              <a:t>a</a:t>
            </a:r>
            <a:r>
              <a:rPr sz="1400" spc="-5" dirty="0">
                <a:latin typeface="Times New Roman"/>
                <a:cs typeface="Times New Roman"/>
              </a:rPr>
              <a:t>p</a:t>
            </a:r>
            <a:r>
              <a:rPr sz="1400" dirty="0">
                <a:latin typeface="Times New Roman"/>
                <a:cs typeface="Times New Roman"/>
              </a:rPr>
              <a:t>a</a:t>
            </a:r>
            <a:r>
              <a:rPr sz="1400" spc="15" dirty="0">
                <a:latin typeface="Times New Roman"/>
                <a:cs typeface="Times New Roman"/>
              </a:rPr>
              <a:t>t</a:t>
            </a:r>
            <a:r>
              <a:rPr sz="1400" spc="-5" dirty="0">
                <a:latin typeface="Times New Roman"/>
                <a:cs typeface="Times New Roman"/>
              </a:rPr>
              <a:t>h</a:t>
            </a:r>
            <a:endParaRPr sz="1400">
              <a:latin typeface="Times New Roman"/>
              <a:cs typeface="Times New Roman"/>
            </a:endParaRPr>
          </a:p>
        </p:txBody>
      </p:sp>
      <p:grpSp>
        <p:nvGrpSpPr>
          <p:cNvPr id="9" name="object 9"/>
          <p:cNvGrpSpPr/>
          <p:nvPr/>
        </p:nvGrpSpPr>
        <p:grpSpPr>
          <a:xfrm>
            <a:off x="8629650" y="1753934"/>
            <a:ext cx="1758527" cy="1607185"/>
            <a:chOff x="6472237" y="1753933"/>
            <a:chExt cx="1318895" cy="1607185"/>
          </a:xfrm>
        </p:grpSpPr>
        <p:sp>
          <p:nvSpPr>
            <p:cNvPr id="10" name="object 10"/>
            <p:cNvSpPr/>
            <p:nvPr/>
          </p:nvSpPr>
          <p:spPr>
            <a:xfrm>
              <a:off x="7616952" y="2414015"/>
              <a:ext cx="165100" cy="0"/>
            </a:xfrm>
            <a:custGeom>
              <a:avLst/>
              <a:gdLst/>
              <a:ahLst/>
              <a:cxnLst/>
              <a:rect l="l" t="t" r="r" b="b"/>
              <a:pathLst>
                <a:path w="165100">
                  <a:moveTo>
                    <a:pt x="0" y="0"/>
                  </a:moveTo>
                  <a:lnTo>
                    <a:pt x="164591" y="0"/>
                  </a:lnTo>
                </a:path>
              </a:pathLst>
            </a:custGeom>
            <a:ln w="18286">
              <a:solidFill>
                <a:srgbClr val="000000"/>
              </a:solidFill>
            </a:ln>
          </p:spPr>
          <p:txBody>
            <a:bodyPr wrap="square" lIns="0" tIns="0" rIns="0" bIns="0" rtlCol="0"/>
            <a:lstStyle/>
            <a:p>
              <a:endParaRPr/>
            </a:p>
          </p:txBody>
        </p:sp>
        <p:sp>
          <p:nvSpPr>
            <p:cNvPr id="11" name="object 11"/>
            <p:cNvSpPr/>
            <p:nvPr/>
          </p:nvSpPr>
          <p:spPr>
            <a:xfrm>
              <a:off x="6477000" y="1758695"/>
              <a:ext cx="1143000" cy="1597660"/>
            </a:xfrm>
            <a:custGeom>
              <a:avLst/>
              <a:gdLst/>
              <a:ahLst/>
              <a:cxnLst/>
              <a:rect l="l" t="t" r="r" b="b"/>
              <a:pathLst>
                <a:path w="1143000" h="1597660">
                  <a:moveTo>
                    <a:pt x="0" y="0"/>
                  </a:moveTo>
                  <a:lnTo>
                    <a:pt x="0" y="1597152"/>
                  </a:lnTo>
                  <a:lnTo>
                    <a:pt x="1143000" y="1597152"/>
                  </a:lnTo>
                  <a:lnTo>
                    <a:pt x="1143000" y="0"/>
                  </a:lnTo>
                  <a:lnTo>
                    <a:pt x="0" y="0"/>
                  </a:lnTo>
                  <a:close/>
                </a:path>
              </a:pathLst>
            </a:custGeom>
            <a:ln w="9142">
              <a:solidFill>
                <a:srgbClr val="000000"/>
              </a:solidFill>
            </a:ln>
          </p:spPr>
          <p:txBody>
            <a:bodyPr wrap="square" lIns="0" tIns="0" rIns="0" bIns="0" rtlCol="0"/>
            <a:lstStyle/>
            <a:p>
              <a:endParaRPr/>
            </a:p>
          </p:txBody>
        </p:sp>
      </p:grpSp>
      <p:sp>
        <p:nvSpPr>
          <p:cNvPr id="12" name="object 12"/>
          <p:cNvSpPr txBox="1"/>
          <p:nvPr/>
        </p:nvSpPr>
        <p:spPr>
          <a:xfrm>
            <a:off x="8895419" y="1791716"/>
            <a:ext cx="1006687" cy="226985"/>
          </a:xfrm>
          <a:prstGeom prst="rect">
            <a:avLst/>
          </a:prstGeom>
        </p:spPr>
        <p:txBody>
          <a:bodyPr vert="horz" wrap="square" lIns="0" tIns="11430" rIns="0" bIns="0" rtlCol="0">
            <a:spAutoFit/>
          </a:bodyPr>
          <a:lstStyle/>
          <a:p>
            <a:pPr marL="12700">
              <a:lnSpc>
                <a:spcPct val="100000"/>
              </a:lnSpc>
              <a:spcBef>
                <a:spcPts val="90"/>
              </a:spcBef>
            </a:pPr>
            <a:r>
              <a:rPr sz="1400" spc="-5" dirty="0">
                <a:latin typeface="Times New Roman"/>
                <a:cs typeface="Times New Roman"/>
              </a:rPr>
              <a:t>Con</a:t>
            </a:r>
            <a:r>
              <a:rPr sz="1400" spc="-10" dirty="0">
                <a:latin typeface="Times New Roman"/>
                <a:cs typeface="Times New Roman"/>
              </a:rPr>
              <a:t>t</a:t>
            </a:r>
            <a:r>
              <a:rPr sz="1400" spc="-15" dirty="0">
                <a:latin typeface="Times New Roman"/>
                <a:cs typeface="Times New Roman"/>
              </a:rPr>
              <a:t>r</a:t>
            </a:r>
            <a:r>
              <a:rPr sz="1400" spc="15" dirty="0">
                <a:latin typeface="Times New Roman"/>
                <a:cs typeface="Times New Roman"/>
              </a:rPr>
              <a:t>o</a:t>
            </a:r>
            <a:r>
              <a:rPr sz="1400" spc="-10" dirty="0">
                <a:latin typeface="Times New Roman"/>
                <a:cs typeface="Times New Roman"/>
              </a:rPr>
              <a:t>l</a:t>
            </a:r>
            <a:r>
              <a:rPr sz="1400" spc="-35" dirty="0">
                <a:latin typeface="Times New Roman"/>
                <a:cs typeface="Times New Roman"/>
              </a:rPr>
              <a:t>l</a:t>
            </a:r>
            <a:r>
              <a:rPr sz="1400" spc="20" dirty="0">
                <a:latin typeface="Times New Roman"/>
                <a:cs typeface="Times New Roman"/>
              </a:rPr>
              <a:t>e</a:t>
            </a:r>
            <a:r>
              <a:rPr sz="1400" spc="-5" dirty="0">
                <a:latin typeface="Times New Roman"/>
                <a:cs typeface="Times New Roman"/>
              </a:rPr>
              <a:t>r</a:t>
            </a:r>
            <a:endParaRPr sz="1400">
              <a:latin typeface="Times New Roman"/>
              <a:cs typeface="Times New Roman"/>
            </a:endParaRPr>
          </a:p>
        </p:txBody>
      </p:sp>
      <p:graphicFrame>
        <p:nvGraphicFramePr>
          <p:cNvPr id="13" name="object 13"/>
          <p:cNvGraphicFramePr>
            <a:graphicFrameLocks noGrp="1"/>
          </p:cNvGraphicFramePr>
          <p:nvPr/>
        </p:nvGraphicFramePr>
        <p:xfrm>
          <a:off x="8857489" y="2113788"/>
          <a:ext cx="1096433" cy="1106424"/>
        </p:xfrm>
        <a:graphic>
          <a:graphicData uri="http://schemas.openxmlformats.org/drawingml/2006/table">
            <a:tbl>
              <a:tblPr firstRow="1" bandRow="1">
                <a:tableStyleId>{2D5ABB26-0587-4C30-8999-92F81FD0307C}</a:tableStyleId>
              </a:tblPr>
              <a:tblGrid>
                <a:gridCol w="550333">
                  <a:extLst>
                    <a:ext uri="{9D8B030D-6E8A-4147-A177-3AD203B41FA5}">
                      <a16:colId xmlns:a16="http://schemas.microsoft.com/office/drawing/2014/main" val="20000"/>
                    </a:ext>
                  </a:extLst>
                </a:gridCol>
                <a:gridCol w="546100">
                  <a:extLst>
                    <a:ext uri="{9D8B030D-6E8A-4147-A177-3AD203B41FA5}">
                      <a16:colId xmlns:a16="http://schemas.microsoft.com/office/drawing/2014/main" val="20001"/>
                    </a:ext>
                  </a:extLst>
                </a:gridCol>
              </a:tblGrid>
              <a:tr h="457200">
                <a:tc gridSpan="2">
                  <a:txBody>
                    <a:bodyPr/>
                    <a:lstStyle/>
                    <a:p>
                      <a:pPr marL="234315" marR="128905" indent="-91440">
                        <a:lnSpc>
                          <a:spcPts val="1660"/>
                        </a:lnSpc>
                        <a:spcBef>
                          <a:spcPts val="60"/>
                        </a:spcBef>
                      </a:pPr>
                      <a:r>
                        <a:rPr sz="1400" spc="5" dirty="0">
                          <a:latin typeface="Times New Roman"/>
                          <a:cs typeface="Times New Roman"/>
                        </a:rPr>
                        <a:t>C</a:t>
                      </a:r>
                      <a:r>
                        <a:rPr sz="1400" dirty="0">
                          <a:latin typeface="Times New Roman"/>
                          <a:cs typeface="Times New Roman"/>
                        </a:rPr>
                        <a:t>on</a:t>
                      </a:r>
                      <a:r>
                        <a:rPr sz="1400" spc="-5" dirty="0">
                          <a:latin typeface="Times New Roman"/>
                          <a:cs typeface="Times New Roman"/>
                        </a:rPr>
                        <a:t>t</a:t>
                      </a:r>
                      <a:r>
                        <a:rPr sz="1400" spc="-10" dirty="0">
                          <a:latin typeface="Times New Roman"/>
                          <a:cs typeface="Times New Roman"/>
                        </a:rPr>
                        <a:t>r</a:t>
                      </a:r>
                      <a:r>
                        <a:rPr sz="1400" spc="20" dirty="0">
                          <a:latin typeface="Times New Roman"/>
                          <a:cs typeface="Times New Roman"/>
                        </a:rPr>
                        <a:t>o</a:t>
                      </a:r>
                      <a:r>
                        <a:rPr sz="1400" dirty="0">
                          <a:latin typeface="Times New Roman"/>
                          <a:cs typeface="Times New Roman"/>
                        </a:rPr>
                        <a:t>l  </a:t>
                      </a:r>
                      <a:r>
                        <a:rPr sz="1400" spc="-10" dirty="0">
                          <a:latin typeface="Times New Roman"/>
                          <a:cs typeface="Times New Roman"/>
                        </a:rPr>
                        <a:t>logic</a:t>
                      </a:r>
                      <a:endParaRPr sz="1400">
                        <a:latin typeface="Times New Roman"/>
                        <a:cs typeface="Times New Roman"/>
                      </a:endParaRPr>
                    </a:p>
                  </a:txBody>
                  <a:tcPr marL="0" marR="0" marT="76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92024">
                <a:tc>
                  <a:txBody>
                    <a:bodyPr/>
                    <a:lstStyle/>
                    <a:p>
                      <a:pPr>
                        <a:lnSpc>
                          <a:spcPct val="100000"/>
                        </a:lnSpc>
                      </a:pPr>
                      <a:endParaRPr sz="1100">
                        <a:latin typeface="Times New Roman"/>
                        <a:cs typeface="Times New Roman"/>
                      </a:endParaRPr>
                    </a:p>
                  </a:txBody>
                  <a:tcPr marL="0" marR="0" marT="0" marB="0">
                    <a:lnR w="2857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28575">
                      <a:solidFill>
                        <a:srgbClr val="000000"/>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57200">
                <a:tc gridSpan="2">
                  <a:txBody>
                    <a:bodyPr/>
                    <a:lstStyle/>
                    <a:p>
                      <a:pPr marL="146050" marR="137160" indent="88265">
                        <a:lnSpc>
                          <a:spcPts val="1660"/>
                        </a:lnSpc>
                        <a:spcBef>
                          <a:spcPts val="60"/>
                        </a:spcBef>
                      </a:pPr>
                      <a:r>
                        <a:rPr sz="1400" spc="-10" dirty="0">
                          <a:latin typeface="Times New Roman"/>
                          <a:cs typeface="Times New Roman"/>
                        </a:rPr>
                        <a:t>State </a:t>
                      </a:r>
                      <a:r>
                        <a:rPr sz="1400" spc="-5" dirty="0">
                          <a:latin typeface="Times New Roman"/>
                          <a:cs typeface="Times New Roman"/>
                        </a:rPr>
                        <a:t> </a:t>
                      </a:r>
                      <a:r>
                        <a:rPr sz="1400" spc="-10" dirty="0">
                          <a:latin typeface="Times New Roman"/>
                          <a:cs typeface="Times New Roman"/>
                        </a:rPr>
                        <a:t>r</a:t>
                      </a:r>
                      <a:r>
                        <a:rPr sz="1400" spc="5" dirty="0">
                          <a:latin typeface="Times New Roman"/>
                          <a:cs typeface="Times New Roman"/>
                        </a:rPr>
                        <a:t>e</a:t>
                      </a:r>
                      <a:r>
                        <a:rPr sz="1400" dirty="0">
                          <a:latin typeface="Times New Roman"/>
                          <a:cs typeface="Times New Roman"/>
                        </a:rPr>
                        <a:t>g</a:t>
                      </a:r>
                      <a:r>
                        <a:rPr sz="1400" spc="-5" dirty="0">
                          <a:latin typeface="Times New Roman"/>
                          <a:cs typeface="Times New Roman"/>
                        </a:rPr>
                        <a:t>i</a:t>
                      </a:r>
                      <a:r>
                        <a:rPr sz="1400" spc="5" dirty="0">
                          <a:latin typeface="Times New Roman"/>
                          <a:cs typeface="Times New Roman"/>
                        </a:rPr>
                        <a:t>s</a:t>
                      </a:r>
                      <a:r>
                        <a:rPr sz="1400" spc="-5" dirty="0">
                          <a:latin typeface="Times New Roman"/>
                          <a:cs typeface="Times New Roman"/>
                        </a:rPr>
                        <a:t>t</a:t>
                      </a:r>
                      <a:r>
                        <a:rPr sz="1400" spc="5" dirty="0">
                          <a:latin typeface="Times New Roman"/>
                          <a:cs typeface="Times New Roman"/>
                        </a:rPr>
                        <a:t>e</a:t>
                      </a:r>
                      <a:r>
                        <a:rPr sz="1400" dirty="0">
                          <a:latin typeface="Times New Roman"/>
                          <a:cs typeface="Times New Roman"/>
                        </a:rPr>
                        <a:t>r</a:t>
                      </a:r>
                      <a:endParaRPr sz="1400">
                        <a:latin typeface="Times New Roman"/>
                        <a:cs typeface="Times New Roman"/>
                      </a:endParaRPr>
                    </a:p>
                  </a:txBody>
                  <a:tcPr marL="0" marR="0" marT="76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4" name="object 14"/>
          <p:cNvSpPr txBox="1"/>
          <p:nvPr/>
        </p:nvSpPr>
        <p:spPr>
          <a:xfrm>
            <a:off x="10377424" y="3602735"/>
            <a:ext cx="1500293" cy="475771"/>
          </a:xfrm>
          <a:prstGeom prst="rect">
            <a:avLst/>
          </a:prstGeom>
          <a:ln w="9142">
            <a:solidFill>
              <a:srgbClr val="000000"/>
            </a:solidFill>
          </a:ln>
        </p:spPr>
        <p:txBody>
          <a:bodyPr vert="horz" wrap="square" lIns="0" tIns="44450" rIns="0" bIns="0" rtlCol="0">
            <a:spAutoFit/>
          </a:bodyPr>
          <a:lstStyle/>
          <a:p>
            <a:pPr marL="275590" marR="249554" indent="124460">
              <a:lnSpc>
                <a:spcPct val="100000"/>
              </a:lnSpc>
              <a:spcBef>
                <a:spcPts val="350"/>
              </a:spcBef>
            </a:pPr>
            <a:r>
              <a:rPr sz="1400" spc="-5" dirty="0">
                <a:latin typeface="Times New Roman"/>
                <a:cs typeface="Times New Roman"/>
              </a:rPr>
              <a:t>Data </a:t>
            </a:r>
            <a:r>
              <a:rPr sz="1400" dirty="0">
                <a:latin typeface="Times New Roman"/>
                <a:cs typeface="Times New Roman"/>
              </a:rPr>
              <a:t> </a:t>
            </a:r>
            <a:r>
              <a:rPr sz="1400" spc="-40" dirty="0">
                <a:latin typeface="Times New Roman"/>
                <a:cs typeface="Times New Roman"/>
              </a:rPr>
              <a:t>m</a:t>
            </a:r>
            <a:r>
              <a:rPr sz="1400" spc="45" dirty="0">
                <a:latin typeface="Times New Roman"/>
                <a:cs typeface="Times New Roman"/>
              </a:rPr>
              <a:t>e</a:t>
            </a:r>
            <a:r>
              <a:rPr sz="1400" spc="-40" dirty="0">
                <a:latin typeface="Times New Roman"/>
                <a:cs typeface="Times New Roman"/>
              </a:rPr>
              <a:t>m</a:t>
            </a:r>
            <a:r>
              <a:rPr sz="1400" spc="-5" dirty="0">
                <a:latin typeface="Times New Roman"/>
                <a:cs typeface="Times New Roman"/>
              </a:rPr>
              <a:t>o</a:t>
            </a:r>
            <a:r>
              <a:rPr sz="1400" spc="10" dirty="0">
                <a:latin typeface="Times New Roman"/>
                <a:cs typeface="Times New Roman"/>
              </a:rPr>
              <a:t>r</a:t>
            </a:r>
            <a:r>
              <a:rPr sz="1400" spc="-5" dirty="0">
                <a:latin typeface="Times New Roman"/>
                <a:cs typeface="Times New Roman"/>
              </a:rPr>
              <a:t>y</a:t>
            </a:r>
            <a:endParaRPr sz="1400">
              <a:latin typeface="Times New Roman"/>
              <a:cs typeface="Times New Roman"/>
            </a:endParaRPr>
          </a:p>
        </p:txBody>
      </p:sp>
      <p:sp>
        <p:nvSpPr>
          <p:cNvPr id="15" name="object 15"/>
          <p:cNvSpPr/>
          <p:nvPr/>
        </p:nvSpPr>
        <p:spPr>
          <a:xfrm>
            <a:off x="11123168" y="3358895"/>
            <a:ext cx="0" cy="247015"/>
          </a:xfrm>
          <a:custGeom>
            <a:avLst/>
            <a:gdLst/>
            <a:ahLst/>
            <a:cxnLst/>
            <a:rect l="l" t="t" r="r" b="b"/>
            <a:pathLst>
              <a:path h="247014">
                <a:moveTo>
                  <a:pt x="0" y="0"/>
                </a:moveTo>
                <a:lnTo>
                  <a:pt x="0" y="246887"/>
                </a:lnTo>
              </a:path>
            </a:pathLst>
          </a:custGeom>
          <a:ln w="18286">
            <a:solidFill>
              <a:srgbClr val="000000"/>
            </a:solidFill>
          </a:ln>
        </p:spPr>
        <p:txBody>
          <a:bodyPr wrap="square" lIns="0" tIns="0" rIns="0" bIns="0" rtlCol="0"/>
          <a:lstStyle/>
          <a:p>
            <a:endParaRPr/>
          </a:p>
        </p:txBody>
      </p:sp>
      <p:sp>
        <p:nvSpPr>
          <p:cNvPr id="16" name="object 16"/>
          <p:cNvSpPr txBox="1"/>
          <p:nvPr/>
        </p:nvSpPr>
        <p:spPr>
          <a:xfrm>
            <a:off x="10728960" y="2118359"/>
            <a:ext cx="735753" cy="218008"/>
          </a:xfrm>
          <a:prstGeom prst="rect">
            <a:avLst/>
          </a:prstGeom>
          <a:ln w="9142">
            <a:solidFill>
              <a:srgbClr val="000000"/>
            </a:solidFill>
          </a:ln>
        </p:spPr>
        <p:txBody>
          <a:bodyPr vert="horz" wrap="square" lIns="0" tIns="0" rIns="0" bIns="0" rtlCol="0">
            <a:spAutoFit/>
          </a:bodyPr>
          <a:lstStyle/>
          <a:p>
            <a:pPr marL="78740">
              <a:lnSpc>
                <a:spcPts val="1670"/>
              </a:lnSpc>
            </a:pPr>
            <a:r>
              <a:rPr sz="1400" spc="-5" dirty="0">
                <a:latin typeface="Times New Roman"/>
                <a:cs typeface="Times New Roman"/>
              </a:rPr>
              <a:t>index</a:t>
            </a:r>
            <a:endParaRPr sz="1400">
              <a:latin typeface="Times New Roman"/>
              <a:cs typeface="Times New Roman"/>
            </a:endParaRPr>
          </a:p>
        </p:txBody>
      </p:sp>
      <p:sp>
        <p:nvSpPr>
          <p:cNvPr id="19" name="object 19"/>
          <p:cNvSpPr txBox="1">
            <a:spLocks noGrp="1"/>
          </p:cNvSpPr>
          <p:nvPr>
            <p:ph type="sldNum" sz="quarter" idx="4294967295"/>
          </p:nvPr>
        </p:nvSpPr>
        <p:spPr>
          <a:xfrm>
            <a:off x="11149585" y="6289021"/>
            <a:ext cx="363220" cy="205184"/>
          </a:xfrm>
          <a:prstGeom prst="rect">
            <a:avLst/>
          </a:prstGeom>
        </p:spPr>
        <p:txBody>
          <a:bodyPr vert="horz" wrap="square" lIns="0" tIns="0" rIns="0" bIns="0" rtlCol="0">
            <a:spAutoFit/>
          </a:bodyPr>
          <a:lstStyle/>
          <a:p>
            <a:pPr marL="38100">
              <a:lnSpc>
                <a:spcPts val="1639"/>
              </a:lnSpc>
            </a:pPr>
            <a:fld id="{81D60167-4931-47E6-BA6A-407CBD079E47}" type="slidenum">
              <a:rPr spc="-5" dirty="0"/>
              <a:t>19</a:t>
            </a:fld>
            <a:endParaRPr spc="-5" dirty="0"/>
          </a:p>
        </p:txBody>
      </p:sp>
      <p:sp>
        <p:nvSpPr>
          <p:cNvPr id="17" name="object 17"/>
          <p:cNvSpPr txBox="1"/>
          <p:nvPr/>
        </p:nvSpPr>
        <p:spPr>
          <a:xfrm>
            <a:off x="10737088" y="2535935"/>
            <a:ext cx="728133" cy="243656"/>
          </a:xfrm>
          <a:prstGeom prst="rect">
            <a:avLst/>
          </a:prstGeom>
          <a:ln w="9142">
            <a:solidFill>
              <a:srgbClr val="000000"/>
            </a:solidFill>
          </a:ln>
        </p:spPr>
        <p:txBody>
          <a:bodyPr vert="horz" wrap="square" lIns="0" tIns="0" rIns="0" bIns="0" rtlCol="0">
            <a:spAutoFit/>
          </a:bodyPr>
          <a:lstStyle/>
          <a:p>
            <a:pPr marL="91440">
              <a:lnSpc>
                <a:spcPts val="1905"/>
              </a:lnSpc>
            </a:pPr>
            <a:r>
              <a:rPr sz="1600" dirty="0">
                <a:latin typeface="Times New Roman"/>
                <a:cs typeface="Times New Roman"/>
              </a:rPr>
              <a:t>total</a:t>
            </a:r>
            <a:endParaRPr sz="1600">
              <a:latin typeface="Times New Roman"/>
              <a:cs typeface="Times New Roman"/>
            </a:endParaRPr>
          </a:p>
        </p:txBody>
      </p:sp>
      <p:sp>
        <p:nvSpPr>
          <p:cNvPr id="18" name="object 18"/>
          <p:cNvSpPr txBox="1"/>
          <p:nvPr/>
        </p:nvSpPr>
        <p:spPr>
          <a:xfrm>
            <a:off x="10737088" y="2950463"/>
            <a:ext cx="728133" cy="218008"/>
          </a:xfrm>
          <a:prstGeom prst="rect">
            <a:avLst/>
          </a:prstGeom>
          <a:ln w="9142">
            <a:solidFill>
              <a:srgbClr val="000000"/>
            </a:solidFill>
          </a:ln>
        </p:spPr>
        <p:txBody>
          <a:bodyPr vert="horz" wrap="square" lIns="0" tIns="0" rIns="0" bIns="0" rtlCol="0">
            <a:spAutoFit/>
          </a:bodyPr>
          <a:lstStyle/>
          <a:p>
            <a:pPr algn="ctr">
              <a:lnSpc>
                <a:spcPts val="1670"/>
              </a:lnSpc>
            </a:pPr>
            <a:r>
              <a:rPr sz="1400" spc="-5" dirty="0">
                <a:latin typeface="Times New Roman"/>
                <a:cs typeface="Times New Roman"/>
              </a:rPr>
              <a:t>+</a:t>
            </a:r>
            <a:endParaRPr sz="1400">
              <a:latin typeface="Times New Roman"/>
              <a:cs typeface="Times New Roman"/>
            </a:endParaRPr>
          </a:p>
        </p:txBody>
      </p:sp>
    </p:spTree>
    <p:extLst>
      <p:ext uri="{BB962C8B-B14F-4D97-AF65-F5344CB8AC3E}">
        <p14:creationId xmlns:p14="http://schemas.microsoft.com/office/powerpoint/2010/main" val="406974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45" y="443345"/>
            <a:ext cx="9417963" cy="5293757"/>
          </a:xfrm>
          <a:prstGeom prst="rect">
            <a:avLst/>
          </a:prstGeom>
          <a:noFill/>
        </p:spPr>
        <p:txBody>
          <a:bodyPr wrap="none" rtlCol="0">
            <a:spAutoFit/>
          </a:bodyPr>
          <a:lstStyle/>
          <a:p>
            <a:r>
              <a:rPr lang="en-US" sz="3200" b="1" dirty="0">
                <a:solidFill>
                  <a:srgbClr val="FF0000"/>
                </a:solidFill>
              </a:rPr>
              <a:t>Teaching Scheme: </a:t>
            </a:r>
            <a:r>
              <a:rPr lang="en-US" sz="3200" b="1" dirty="0"/>
              <a:t>	TH: - 4 Hours/Week 			</a:t>
            </a:r>
          </a:p>
          <a:p>
            <a:r>
              <a:rPr lang="en-US" sz="3200" b="1" dirty="0"/>
              <a:t>				LAB: - 2Hours/Week</a:t>
            </a:r>
            <a:endParaRPr lang="en-US" sz="3200" dirty="0"/>
          </a:p>
          <a:p>
            <a:r>
              <a:rPr lang="en-US" sz="3200" dirty="0"/>
              <a:t> </a:t>
            </a:r>
          </a:p>
          <a:p>
            <a:r>
              <a:rPr lang="en-US" sz="3200" b="1" dirty="0">
                <a:solidFill>
                  <a:srgbClr val="FF0000"/>
                </a:solidFill>
              </a:rPr>
              <a:t>Credits</a:t>
            </a:r>
            <a:r>
              <a:rPr lang="en-US" sz="3200" b="1" dirty="0"/>
              <a:t> 			TH:4 LAB:1</a:t>
            </a:r>
          </a:p>
          <a:p>
            <a:endParaRPr lang="en-US" sz="3200" dirty="0"/>
          </a:p>
          <a:p>
            <a:r>
              <a:rPr lang="en-US" sz="3200" b="1" dirty="0">
                <a:solidFill>
                  <a:srgbClr val="FF0000"/>
                </a:solidFill>
              </a:rPr>
              <a:t>Examination Scheme:</a:t>
            </a:r>
            <a:endParaRPr lang="en-US" sz="3200" dirty="0">
              <a:solidFill>
                <a:srgbClr val="FF0000"/>
              </a:solidFill>
            </a:endParaRPr>
          </a:p>
          <a:p>
            <a:r>
              <a:rPr lang="en-US" sz="3200" b="1" dirty="0"/>
              <a:t>				In Sem. Evaluation :15 Marks </a:t>
            </a:r>
            <a:endParaRPr lang="en-US" sz="3200" dirty="0"/>
          </a:p>
          <a:p>
            <a:r>
              <a:rPr lang="en-US" sz="3200" b="1" dirty="0"/>
              <a:t>				Mid Sem. Exam : 25 Marks</a:t>
            </a:r>
            <a:endParaRPr lang="en-US" sz="3200" dirty="0"/>
          </a:p>
          <a:p>
            <a:r>
              <a:rPr lang="en-US" sz="3200" b="1" dirty="0"/>
              <a:t>				End Sem. Exam : 60 Marks</a:t>
            </a:r>
            <a:endParaRPr lang="en-US" sz="3200" dirty="0"/>
          </a:p>
          <a:p>
            <a:r>
              <a:rPr lang="en-US" sz="3200" b="1" dirty="0"/>
              <a:t>				LAB Evaluation :50 Marks</a:t>
            </a:r>
            <a:endParaRPr lang="en-US" sz="3200" dirty="0"/>
          </a:p>
          <a:p>
            <a:endParaRPr lang="en-US" dirty="0"/>
          </a:p>
        </p:txBody>
      </p:sp>
      <p:sp>
        <p:nvSpPr>
          <p:cNvPr id="4" name="Slide Number Placeholder 3"/>
          <p:cNvSpPr>
            <a:spLocks noGrp="1"/>
          </p:cNvSpPr>
          <p:nvPr>
            <p:ph type="sldNum" sz="quarter" idx="12"/>
          </p:nvPr>
        </p:nvSpPr>
        <p:spPr/>
        <p:txBody>
          <a:bodyPr/>
          <a:lstStyle/>
          <a:p>
            <a:fld id="{3E764922-9B72-40A8-B56D-407CA1AD4A32}" type="slidenum">
              <a:rPr lang="en-US" smtClean="0"/>
              <a:pPr/>
              <a:t>2</a:t>
            </a:fld>
            <a:endParaRPr lang="en-US" dirty="0"/>
          </a:p>
        </p:txBody>
      </p:sp>
    </p:spTree>
    <p:extLst>
      <p:ext uri="{BB962C8B-B14F-4D97-AF65-F5344CB8AC3E}">
        <p14:creationId xmlns:p14="http://schemas.microsoft.com/office/powerpoint/2010/main" val="118974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2491" y="484124"/>
            <a:ext cx="10261600" cy="695325"/>
          </a:xfrm>
          <a:prstGeom prst="rect">
            <a:avLst/>
          </a:prstGeom>
        </p:spPr>
        <p:txBody>
          <a:bodyPr vert="horz" wrap="square" lIns="0" tIns="11430" rIns="0" bIns="0" rtlCol="0">
            <a:spAutoFit/>
          </a:bodyPr>
          <a:lstStyle/>
          <a:p>
            <a:pPr marL="12700">
              <a:lnSpc>
                <a:spcPct val="100000"/>
              </a:lnSpc>
              <a:spcBef>
                <a:spcPts val="90"/>
              </a:spcBef>
            </a:pPr>
            <a:r>
              <a:rPr sz="4400" b="0" spc="-5" dirty="0">
                <a:solidFill>
                  <a:srgbClr val="FF0000"/>
                </a:solidFill>
                <a:latin typeface="Arial MT"/>
                <a:cs typeface="Arial MT"/>
              </a:rPr>
              <a:t>Application-specific</a:t>
            </a:r>
            <a:r>
              <a:rPr sz="4400" b="0" spc="-40" dirty="0">
                <a:solidFill>
                  <a:srgbClr val="FF0000"/>
                </a:solidFill>
                <a:latin typeface="Arial MT"/>
                <a:cs typeface="Arial MT"/>
              </a:rPr>
              <a:t> </a:t>
            </a:r>
            <a:r>
              <a:rPr sz="4400" b="0" spc="-5" dirty="0">
                <a:solidFill>
                  <a:srgbClr val="FF0000"/>
                </a:solidFill>
                <a:latin typeface="Arial MT"/>
                <a:cs typeface="Arial MT"/>
              </a:rPr>
              <a:t>processors</a:t>
            </a:r>
            <a:r>
              <a:rPr lang="en-US" sz="4400" b="0" spc="-5" dirty="0">
                <a:solidFill>
                  <a:srgbClr val="FF0000"/>
                </a:solidFill>
                <a:latin typeface="Arial MT"/>
                <a:cs typeface="Arial MT"/>
              </a:rPr>
              <a:t> </a:t>
            </a:r>
            <a:r>
              <a:rPr lang="en-US" sz="4400" b="0" spc="-5">
                <a:solidFill>
                  <a:srgbClr val="FF0000"/>
                </a:solidFill>
                <a:latin typeface="Arial MT"/>
                <a:cs typeface="Arial MT"/>
              </a:rPr>
              <a:t>(ASP</a:t>
            </a:r>
            <a:r>
              <a:rPr lang="en-US" sz="4400" b="0" spc="-5" dirty="0">
                <a:solidFill>
                  <a:srgbClr val="FF0000"/>
                </a:solidFill>
                <a:latin typeface="Arial MT"/>
                <a:cs typeface="Arial MT"/>
              </a:rPr>
              <a:t>)</a:t>
            </a:r>
            <a:endParaRPr sz="4400" dirty="0">
              <a:solidFill>
                <a:srgbClr val="FF0000"/>
              </a:solidFill>
              <a:latin typeface="Arial MT"/>
              <a:cs typeface="Arial MT"/>
            </a:endParaRPr>
          </a:p>
        </p:txBody>
      </p:sp>
      <p:sp>
        <p:nvSpPr>
          <p:cNvPr id="3" name="object 3"/>
          <p:cNvSpPr txBox="1"/>
          <p:nvPr/>
        </p:nvSpPr>
        <p:spPr>
          <a:xfrm>
            <a:off x="714587" y="1407667"/>
            <a:ext cx="7007860" cy="4892365"/>
          </a:xfrm>
          <a:prstGeom prst="rect">
            <a:avLst/>
          </a:prstGeom>
        </p:spPr>
        <p:txBody>
          <a:bodyPr vert="horz" wrap="square" lIns="0" tIns="11430" rIns="0" bIns="0" rtlCol="0">
            <a:spAutoFit/>
          </a:bodyPr>
          <a:lstStyle/>
          <a:p>
            <a:pPr marL="356870" marR="306070" indent="-344805">
              <a:lnSpc>
                <a:spcPct val="100000"/>
              </a:lnSpc>
              <a:spcBef>
                <a:spcPts val="90"/>
              </a:spcBef>
              <a:buChar char="•"/>
              <a:tabLst>
                <a:tab pos="356870" algn="l"/>
                <a:tab pos="357505" algn="l"/>
              </a:tabLst>
            </a:pPr>
            <a:r>
              <a:rPr sz="2400" spc="-5" dirty="0">
                <a:latin typeface="Arial MT"/>
                <a:cs typeface="Arial MT"/>
              </a:rPr>
              <a:t>Programmable</a:t>
            </a:r>
            <a:r>
              <a:rPr sz="2400" spc="-10" dirty="0">
                <a:latin typeface="Arial MT"/>
                <a:cs typeface="Arial MT"/>
              </a:rPr>
              <a:t> </a:t>
            </a:r>
            <a:r>
              <a:rPr sz="2400" spc="-5" dirty="0">
                <a:latin typeface="Arial MT"/>
                <a:cs typeface="Arial MT"/>
              </a:rPr>
              <a:t>processor</a:t>
            </a:r>
            <a:r>
              <a:rPr sz="2400" spc="5" dirty="0">
                <a:latin typeface="Arial MT"/>
                <a:cs typeface="Arial MT"/>
              </a:rPr>
              <a:t> </a:t>
            </a:r>
            <a:r>
              <a:rPr sz="2400" spc="-10" dirty="0">
                <a:latin typeface="Arial MT"/>
                <a:cs typeface="Arial MT"/>
              </a:rPr>
              <a:t>optimized</a:t>
            </a:r>
            <a:r>
              <a:rPr sz="2400" spc="-5" dirty="0">
                <a:latin typeface="Arial MT"/>
                <a:cs typeface="Arial MT"/>
              </a:rPr>
              <a:t> </a:t>
            </a:r>
            <a:r>
              <a:rPr sz="2400" dirty="0">
                <a:latin typeface="Arial MT"/>
                <a:cs typeface="Arial MT"/>
              </a:rPr>
              <a:t>for</a:t>
            </a:r>
            <a:r>
              <a:rPr sz="2400" spc="5" dirty="0">
                <a:latin typeface="Arial MT"/>
                <a:cs typeface="Arial MT"/>
              </a:rPr>
              <a:t> </a:t>
            </a:r>
            <a:r>
              <a:rPr sz="2400" spc="-5" dirty="0">
                <a:latin typeface="Arial MT"/>
                <a:cs typeface="Arial MT"/>
              </a:rPr>
              <a:t>a </a:t>
            </a:r>
            <a:r>
              <a:rPr sz="2400" spc="-540" dirty="0">
                <a:latin typeface="Arial MT"/>
                <a:cs typeface="Arial MT"/>
              </a:rPr>
              <a:t> </a:t>
            </a:r>
            <a:r>
              <a:rPr sz="2400" b="1" spc="-5" dirty="0">
                <a:solidFill>
                  <a:srgbClr val="0070C0"/>
                </a:solidFill>
                <a:latin typeface="Arial MT"/>
                <a:cs typeface="Arial MT"/>
              </a:rPr>
              <a:t>particular class</a:t>
            </a:r>
            <a:r>
              <a:rPr sz="2400" b="1" dirty="0">
                <a:solidFill>
                  <a:srgbClr val="0070C0"/>
                </a:solidFill>
                <a:latin typeface="Arial MT"/>
                <a:cs typeface="Arial MT"/>
              </a:rPr>
              <a:t> </a:t>
            </a:r>
            <a:r>
              <a:rPr sz="2400" b="1" spc="-10" dirty="0">
                <a:solidFill>
                  <a:srgbClr val="0070C0"/>
                </a:solidFill>
                <a:latin typeface="Arial MT"/>
                <a:cs typeface="Arial MT"/>
              </a:rPr>
              <a:t>of</a:t>
            </a:r>
            <a:r>
              <a:rPr sz="2400" b="1" spc="15" dirty="0">
                <a:solidFill>
                  <a:srgbClr val="0070C0"/>
                </a:solidFill>
                <a:latin typeface="Arial MT"/>
                <a:cs typeface="Arial MT"/>
              </a:rPr>
              <a:t> </a:t>
            </a:r>
            <a:r>
              <a:rPr sz="2400" b="1" spc="-5" dirty="0">
                <a:solidFill>
                  <a:srgbClr val="0070C0"/>
                </a:solidFill>
                <a:latin typeface="Arial MT"/>
                <a:cs typeface="Arial MT"/>
              </a:rPr>
              <a:t>applications</a:t>
            </a:r>
            <a:r>
              <a:rPr sz="2400" b="1" dirty="0">
                <a:solidFill>
                  <a:srgbClr val="0070C0"/>
                </a:solidFill>
                <a:latin typeface="Arial MT"/>
                <a:cs typeface="Arial MT"/>
              </a:rPr>
              <a:t> </a:t>
            </a:r>
            <a:r>
              <a:rPr sz="2400" spc="-5" dirty="0">
                <a:latin typeface="Arial MT"/>
                <a:cs typeface="Arial MT"/>
              </a:rPr>
              <a:t>having </a:t>
            </a:r>
            <a:r>
              <a:rPr sz="2400" dirty="0">
                <a:latin typeface="Arial MT"/>
                <a:cs typeface="Arial MT"/>
              </a:rPr>
              <a:t> common</a:t>
            </a:r>
            <a:r>
              <a:rPr sz="2400" spc="-10" dirty="0">
                <a:latin typeface="Arial MT"/>
                <a:cs typeface="Arial MT"/>
              </a:rPr>
              <a:t> </a:t>
            </a:r>
            <a:r>
              <a:rPr sz="2400" spc="-5" dirty="0">
                <a:latin typeface="Arial MT"/>
                <a:cs typeface="Arial MT"/>
              </a:rPr>
              <a:t>characteristics</a:t>
            </a:r>
            <a:endParaRPr sz="2400" dirty="0">
              <a:latin typeface="Arial MT"/>
              <a:cs typeface="Arial MT"/>
            </a:endParaRPr>
          </a:p>
          <a:p>
            <a:pPr marL="756285" marR="104139" lvl="1" indent="-287020">
              <a:lnSpc>
                <a:spcPct val="100000"/>
              </a:lnSpc>
              <a:spcBef>
                <a:spcPts val="480"/>
              </a:spcBef>
              <a:buChar char="–"/>
              <a:tabLst>
                <a:tab pos="756285" algn="l"/>
                <a:tab pos="756920" algn="l"/>
              </a:tabLst>
            </a:pPr>
            <a:r>
              <a:rPr sz="2400" spc="-5" dirty="0">
                <a:latin typeface="Arial MT"/>
                <a:cs typeface="Arial MT"/>
              </a:rPr>
              <a:t>Compromise </a:t>
            </a:r>
            <a:r>
              <a:rPr sz="2400" spc="-10" dirty="0">
                <a:latin typeface="Arial MT"/>
                <a:cs typeface="Arial MT"/>
              </a:rPr>
              <a:t>between </a:t>
            </a:r>
            <a:r>
              <a:rPr sz="2400" spc="-5" dirty="0">
                <a:latin typeface="Arial MT"/>
                <a:cs typeface="Arial MT"/>
              </a:rPr>
              <a:t>general-purpose </a:t>
            </a:r>
            <a:r>
              <a:rPr sz="2400" spc="-545" dirty="0">
                <a:latin typeface="Arial MT"/>
                <a:cs typeface="Arial MT"/>
              </a:rPr>
              <a:t> </a:t>
            </a:r>
            <a:r>
              <a:rPr sz="2400" spc="-10" dirty="0">
                <a:latin typeface="Arial MT"/>
                <a:cs typeface="Arial MT"/>
              </a:rPr>
              <a:t>and </a:t>
            </a:r>
            <a:r>
              <a:rPr sz="2400" spc="-5" dirty="0">
                <a:latin typeface="Arial MT"/>
                <a:cs typeface="Arial MT"/>
              </a:rPr>
              <a:t>single-purpose processors</a:t>
            </a:r>
            <a:endParaRPr sz="2400" dirty="0">
              <a:latin typeface="Arial MT"/>
              <a:cs typeface="Arial MT"/>
            </a:endParaRPr>
          </a:p>
          <a:p>
            <a:pPr marL="12065">
              <a:lnSpc>
                <a:spcPct val="100000"/>
              </a:lnSpc>
              <a:spcBef>
                <a:spcPts val="480"/>
              </a:spcBef>
              <a:tabLst>
                <a:tab pos="356870" algn="l"/>
                <a:tab pos="357505" algn="l"/>
              </a:tabLst>
            </a:pPr>
            <a:r>
              <a:rPr sz="2400" b="1" spc="-10" dirty="0">
                <a:solidFill>
                  <a:srgbClr val="FF0000"/>
                </a:solidFill>
                <a:latin typeface="Arial MT"/>
                <a:cs typeface="Arial MT"/>
              </a:rPr>
              <a:t>Features</a:t>
            </a:r>
            <a:endParaRPr sz="2400" b="1" dirty="0">
              <a:solidFill>
                <a:srgbClr val="FF0000"/>
              </a:solidFill>
              <a:latin typeface="Arial MT"/>
              <a:cs typeface="Arial MT"/>
            </a:endParaRPr>
          </a:p>
          <a:p>
            <a:pPr marL="756285" lvl="1" indent="-287020">
              <a:lnSpc>
                <a:spcPct val="100000"/>
              </a:lnSpc>
              <a:spcBef>
                <a:spcPts val="455"/>
              </a:spcBef>
              <a:buChar char="–"/>
              <a:tabLst>
                <a:tab pos="756285" algn="l"/>
                <a:tab pos="756920" algn="l"/>
              </a:tabLst>
            </a:pPr>
            <a:r>
              <a:rPr sz="2400" spc="-10" dirty="0">
                <a:latin typeface="Arial MT"/>
                <a:cs typeface="Arial MT"/>
              </a:rPr>
              <a:t>Program </a:t>
            </a:r>
            <a:r>
              <a:rPr sz="2400" dirty="0">
                <a:latin typeface="Arial MT"/>
                <a:cs typeface="Arial MT"/>
              </a:rPr>
              <a:t>memory</a:t>
            </a:r>
          </a:p>
          <a:p>
            <a:pPr marL="756285" lvl="1" indent="-287020">
              <a:lnSpc>
                <a:spcPct val="100000"/>
              </a:lnSpc>
              <a:spcBef>
                <a:spcPts val="480"/>
              </a:spcBef>
              <a:buChar char="–"/>
              <a:tabLst>
                <a:tab pos="756285" algn="l"/>
                <a:tab pos="756920" algn="l"/>
              </a:tabLst>
            </a:pPr>
            <a:r>
              <a:rPr sz="2400" spc="-5" dirty="0">
                <a:latin typeface="Arial MT"/>
                <a:cs typeface="Arial MT"/>
              </a:rPr>
              <a:t>Optimized</a:t>
            </a:r>
            <a:r>
              <a:rPr sz="2400" spc="-35" dirty="0">
                <a:latin typeface="Arial MT"/>
                <a:cs typeface="Arial MT"/>
              </a:rPr>
              <a:t> </a:t>
            </a:r>
            <a:r>
              <a:rPr sz="2400" spc="-5" dirty="0">
                <a:latin typeface="Arial MT"/>
                <a:cs typeface="Arial MT"/>
              </a:rPr>
              <a:t>datapath</a:t>
            </a:r>
            <a:endParaRPr sz="2400" dirty="0">
              <a:latin typeface="Arial MT"/>
              <a:cs typeface="Arial MT"/>
            </a:endParaRPr>
          </a:p>
          <a:p>
            <a:pPr marL="756285" lvl="1" indent="-287020">
              <a:lnSpc>
                <a:spcPct val="100000"/>
              </a:lnSpc>
              <a:spcBef>
                <a:spcPts val="480"/>
              </a:spcBef>
              <a:buChar char="–"/>
              <a:tabLst>
                <a:tab pos="756285" algn="l"/>
                <a:tab pos="756920" algn="l"/>
              </a:tabLst>
            </a:pPr>
            <a:r>
              <a:rPr sz="2400" spc="-5" dirty="0">
                <a:latin typeface="Arial MT"/>
                <a:cs typeface="Arial MT"/>
              </a:rPr>
              <a:t>Special</a:t>
            </a:r>
            <a:r>
              <a:rPr sz="2400" spc="-40" dirty="0">
                <a:latin typeface="Arial MT"/>
                <a:cs typeface="Arial MT"/>
              </a:rPr>
              <a:t> </a:t>
            </a:r>
            <a:r>
              <a:rPr sz="2400" dirty="0">
                <a:latin typeface="Arial MT"/>
                <a:cs typeface="Arial MT"/>
              </a:rPr>
              <a:t>functional</a:t>
            </a:r>
            <a:r>
              <a:rPr sz="2400" spc="-40" dirty="0">
                <a:latin typeface="Arial MT"/>
                <a:cs typeface="Arial MT"/>
              </a:rPr>
              <a:t> </a:t>
            </a:r>
            <a:r>
              <a:rPr sz="2400" spc="-5" dirty="0">
                <a:latin typeface="Arial MT"/>
                <a:cs typeface="Arial MT"/>
              </a:rPr>
              <a:t>units</a:t>
            </a:r>
            <a:endParaRPr sz="2400" dirty="0">
              <a:latin typeface="Arial MT"/>
              <a:cs typeface="Arial MT"/>
            </a:endParaRPr>
          </a:p>
          <a:p>
            <a:pPr marL="12065">
              <a:lnSpc>
                <a:spcPct val="100000"/>
              </a:lnSpc>
              <a:spcBef>
                <a:spcPts val="480"/>
              </a:spcBef>
              <a:tabLst>
                <a:tab pos="356870" algn="l"/>
                <a:tab pos="357505" algn="l"/>
              </a:tabLst>
            </a:pPr>
            <a:r>
              <a:rPr sz="2400" b="1" spc="-5" dirty="0">
                <a:solidFill>
                  <a:srgbClr val="FF0000"/>
                </a:solidFill>
                <a:latin typeface="Arial MT"/>
                <a:cs typeface="Arial MT"/>
              </a:rPr>
              <a:t>Benefits</a:t>
            </a:r>
            <a:endParaRPr sz="2400" b="1" dirty="0">
              <a:solidFill>
                <a:srgbClr val="FF0000"/>
              </a:solidFill>
              <a:latin typeface="Arial MT"/>
              <a:cs typeface="Arial MT"/>
            </a:endParaRPr>
          </a:p>
          <a:p>
            <a:pPr marL="756285" marR="5080" lvl="1" indent="-287020">
              <a:lnSpc>
                <a:spcPct val="100000"/>
              </a:lnSpc>
              <a:spcBef>
                <a:spcPts val="480"/>
              </a:spcBef>
              <a:buChar char="–"/>
              <a:tabLst>
                <a:tab pos="756285" algn="l"/>
                <a:tab pos="756920" algn="l"/>
              </a:tabLst>
            </a:pPr>
            <a:r>
              <a:rPr sz="2400" dirty="0">
                <a:latin typeface="Arial MT"/>
                <a:cs typeface="Arial MT"/>
              </a:rPr>
              <a:t>Some </a:t>
            </a:r>
            <a:r>
              <a:rPr sz="2400" spc="-5" dirty="0">
                <a:latin typeface="Arial MT"/>
                <a:cs typeface="Arial MT"/>
              </a:rPr>
              <a:t>flexibility, </a:t>
            </a:r>
            <a:r>
              <a:rPr sz="2400" dirty="0">
                <a:latin typeface="Arial MT"/>
                <a:cs typeface="Arial MT"/>
              </a:rPr>
              <a:t>good </a:t>
            </a:r>
            <a:r>
              <a:rPr sz="2400" spc="-5" dirty="0">
                <a:latin typeface="Arial MT"/>
                <a:cs typeface="Arial MT"/>
              </a:rPr>
              <a:t>performance, </a:t>
            </a:r>
            <a:r>
              <a:rPr sz="2400" spc="-10" dirty="0">
                <a:latin typeface="Arial MT"/>
                <a:cs typeface="Arial MT"/>
              </a:rPr>
              <a:t>size </a:t>
            </a:r>
            <a:r>
              <a:rPr sz="2400" spc="-545" dirty="0">
                <a:latin typeface="Arial MT"/>
                <a:cs typeface="Arial MT"/>
              </a:rPr>
              <a:t> </a:t>
            </a:r>
            <a:r>
              <a:rPr sz="2400" spc="-10" dirty="0">
                <a:latin typeface="Arial MT"/>
                <a:cs typeface="Arial MT"/>
              </a:rPr>
              <a:t>and </a:t>
            </a:r>
            <a:r>
              <a:rPr sz="2400" spc="-5" dirty="0">
                <a:latin typeface="Arial MT"/>
                <a:cs typeface="Arial MT"/>
              </a:rPr>
              <a:t>power</a:t>
            </a:r>
            <a:endParaRPr sz="2400" dirty="0">
              <a:latin typeface="Arial MT"/>
              <a:cs typeface="Arial MT"/>
            </a:endParaRPr>
          </a:p>
        </p:txBody>
      </p:sp>
      <p:graphicFrame>
        <p:nvGraphicFramePr>
          <p:cNvPr id="4" name="object 4"/>
          <p:cNvGraphicFramePr>
            <a:graphicFrameLocks noGrp="1"/>
          </p:cNvGraphicFramePr>
          <p:nvPr/>
        </p:nvGraphicFramePr>
        <p:xfrm>
          <a:off x="10458704" y="1973581"/>
          <a:ext cx="1219200" cy="1222247"/>
        </p:xfrm>
        <a:graphic>
          <a:graphicData uri="http://schemas.openxmlformats.org/drawingml/2006/table">
            <a:tbl>
              <a:tblPr firstRow="1" bandRow="1">
                <a:tableStyleId>{2D5ABB26-0587-4C30-8999-92F81FD0307C}</a:tableStyleId>
              </a:tblPr>
              <a:tblGrid>
                <a:gridCol w="595207">
                  <a:extLst>
                    <a:ext uri="{9D8B030D-6E8A-4147-A177-3AD203B41FA5}">
                      <a16:colId xmlns:a16="http://schemas.microsoft.com/office/drawing/2014/main" val="20000"/>
                    </a:ext>
                  </a:extLst>
                </a:gridCol>
                <a:gridCol w="623993">
                  <a:extLst>
                    <a:ext uri="{9D8B030D-6E8A-4147-A177-3AD203B41FA5}">
                      <a16:colId xmlns:a16="http://schemas.microsoft.com/office/drawing/2014/main" val="20001"/>
                    </a:ext>
                  </a:extLst>
                </a:gridCol>
              </a:tblGrid>
              <a:tr h="460247">
                <a:tc gridSpan="2">
                  <a:txBody>
                    <a:bodyPr/>
                    <a:lstStyle/>
                    <a:p>
                      <a:pPr marL="138430">
                        <a:lnSpc>
                          <a:spcPct val="100000"/>
                        </a:lnSpc>
                        <a:spcBef>
                          <a:spcPts val="710"/>
                        </a:spcBef>
                      </a:pPr>
                      <a:r>
                        <a:rPr sz="1400" spc="-5" dirty="0">
                          <a:latin typeface="Times New Roman"/>
                          <a:cs typeface="Times New Roman"/>
                        </a:rPr>
                        <a:t>Registers</a:t>
                      </a:r>
                      <a:endParaRPr sz="1400" dirty="0">
                        <a:latin typeface="Times New Roman"/>
                        <a:cs typeface="Times New Roman"/>
                      </a:endParaRPr>
                    </a:p>
                  </a:txBody>
                  <a:tcPr marL="0" marR="0" marT="9017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8600">
                <a:tc>
                  <a:txBody>
                    <a:bodyPr/>
                    <a:lstStyle/>
                    <a:p>
                      <a:pPr>
                        <a:lnSpc>
                          <a:spcPct val="100000"/>
                        </a:lnSpc>
                      </a:pPr>
                      <a:endParaRPr sz="1300">
                        <a:latin typeface="Times New Roman"/>
                        <a:cs typeface="Times New Roman"/>
                      </a:endParaRPr>
                    </a:p>
                  </a:txBody>
                  <a:tcPr marL="0" marR="0" marT="0" marB="0">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533400">
                <a:tc gridSpan="2">
                  <a:txBody>
                    <a:bodyPr/>
                    <a:lstStyle/>
                    <a:p>
                      <a:pPr marL="266700" marR="179070" indent="-94615">
                        <a:lnSpc>
                          <a:spcPts val="1660"/>
                        </a:lnSpc>
                        <a:spcBef>
                          <a:spcPts val="780"/>
                        </a:spcBef>
                      </a:pPr>
                      <a:r>
                        <a:rPr sz="1400" spc="5" dirty="0">
                          <a:latin typeface="Times New Roman"/>
                          <a:cs typeface="Times New Roman"/>
                        </a:rPr>
                        <a:t>C</a:t>
                      </a:r>
                      <a:r>
                        <a:rPr sz="1400" spc="-25" dirty="0">
                          <a:latin typeface="Times New Roman"/>
                          <a:cs typeface="Times New Roman"/>
                        </a:rPr>
                        <a:t>u</a:t>
                      </a:r>
                      <a:r>
                        <a:rPr sz="1400" spc="5" dirty="0">
                          <a:latin typeface="Times New Roman"/>
                          <a:cs typeface="Times New Roman"/>
                        </a:rPr>
                        <a:t>s</a:t>
                      </a:r>
                      <a:r>
                        <a:rPr sz="1400" spc="-5" dirty="0">
                          <a:latin typeface="Times New Roman"/>
                          <a:cs typeface="Times New Roman"/>
                        </a:rPr>
                        <a:t>t</a:t>
                      </a:r>
                      <a:r>
                        <a:rPr sz="1400" spc="45" dirty="0">
                          <a:latin typeface="Times New Roman"/>
                          <a:cs typeface="Times New Roman"/>
                        </a:rPr>
                        <a:t>o</a:t>
                      </a:r>
                      <a:r>
                        <a:rPr sz="1400" dirty="0">
                          <a:latin typeface="Times New Roman"/>
                          <a:cs typeface="Times New Roman"/>
                        </a:rPr>
                        <a:t>m  </a:t>
                      </a:r>
                      <a:r>
                        <a:rPr sz="1400" spc="-10" dirty="0">
                          <a:latin typeface="Times New Roman"/>
                          <a:cs typeface="Times New Roman"/>
                        </a:rPr>
                        <a:t>ALU</a:t>
                      </a:r>
                      <a:endParaRPr sz="1400" dirty="0">
                        <a:latin typeface="Times New Roman"/>
                        <a:cs typeface="Times New Roman"/>
                      </a:endParaRPr>
                    </a:p>
                  </a:txBody>
                  <a:tcPr marL="0" marR="0" marT="990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5" name="object 5"/>
          <p:cNvSpPr/>
          <p:nvPr/>
        </p:nvSpPr>
        <p:spPr>
          <a:xfrm>
            <a:off x="10302240" y="1600199"/>
            <a:ext cx="1584960" cy="1676400"/>
          </a:xfrm>
          <a:custGeom>
            <a:avLst/>
            <a:gdLst/>
            <a:ahLst/>
            <a:cxnLst/>
            <a:rect l="l" t="t" r="r" b="b"/>
            <a:pathLst>
              <a:path w="1188720" h="1676400">
                <a:moveTo>
                  <a:pt x="0" y="0"/>
                </a:moveTo>
                <a:lnTo>
                  <a:pt x="0" y="1676400"/>
                </a:lnTo>
                <a:lnTo>
                  <a:pt x="1188720" y="1676400"/>
                </a:lnTo>
                <a:lnTo>
                  <a:pt x="1188720" y="0"/>
                </a:lnTo>
                <a:lnTo>
                  <a:pt x="0" y="0"/>
                </a:lnTo>
                <a:close/>
              </a:path>
            </a:pathLst>
          </a:custGeom>
          <a:ln w="9142">
            <a:solidFill>
              <a:srgbClr val="000000"/>
            </a:solidFill>
          </a:ln>
        </p:spPr>
        <p:txBody>
          <a:bodyPr wrap="square" lIns="0" tIns="0" rIns="0" bIns="0" rtlCol="0"/>
          <a:lstStyle/>
          <a:p>
            <a:endParaRPr/>
          </a:p>
        </p:txBody>
      </p:sp>
      <p:sp>
        <p:nvSpPr>
          <p:cNvPr id="6" name="object 6"/>
          <p:cNvSpPr txBox="1"/>
          <p:nvPr/>
        </p:nvSpPr>
        <p:spPr>
          <a:xfrm>
            <a:off x="10651067" y="1630172"/>
            <a:ext cx="891540" cy="226985"/>
          </a:xfrm>
          <a:prstGeom prst="rect">
            <a:avLst/>
          </a:prstGeom>
        </p:spPr>
        <p:txBody>
          <a:bodyPr vert="horz" wrap="square" lIns="0" tIns="11430" rIns="0" bIns="0" rtlCol="0">
            <a:spAutoFit/>
          </a:bodyPr>
          <a:lstStyle/>
          <a:p>
            <a:pPr marL="12700">
              <a:lnSpc>
                <a:spcPct val="100000"/>
              </a:lnSpc>
              <a:spcBef>
                <a:spcPts val="90"/>
              </a:spcBef>
            </a:pPr>
            <a:r>
              <a:rPr sz="1400" spc="-10" dirty="0">
                <a:latin typeface="Times New Roman"/>
                <a:cs typeface="Times New Roman"/>
              </a:rPr>
              <a:t>D</a:t>
            </a:r>
            <a:r>
              <a:rPr sz="1400" dirty="0">
                <a:latin typeface="Times New Roman"/>
                <a:cs typeface="Times New Roman"/>
              </a:rPr>
              <a:t>a</a:t>
            </a:r>
            <a:r>
              <a:rPr sz="1400" spc="-10" dirty="0">
                <a:latin typeface="Times New Roman"/>
                <a:cs typeface="Times New Roman"/>
              </a:rPr>
              <a:t>t</a:t>
            </a:r>
            <a:r>
              <a:rPr sz="1400" dirty="0">
                <a:latin typeface="Times New Roman"/>
                <a:cs typeface="Times New Roman"/>
              </a:rPr>
              <a:t>a</a:t>
            </a:r>
            <a:r>
              <a:rPr sz="1400" spc="-5" dirty="0">
                <a:latin typeface="Times New Roman"/>
                <a:cs typeface="Times New Roman"/>
              </a:rPr>
              <a:t>p</a:t>
            </a:r>
            <a:r>
              <a:rPr sz="1400" dirty="0">
                <a:latin typeface="Times New Roman"/>
                <a:cs typeface="Times New Roman"/>
              </a:rPr>
              <a:t>a</a:t>
            </a:r>
            <a:r>
              <a:rPr sz="1400" spc="15" dirty="0">
                <a:latin typeface="Times New Roman"/>
                <a:cs typeface="Times New Roman"/>
              </a:rPr>
              <a:t>t</a:t>
            </a:r>
            <a:r>
              <a:rPr sz="1400" spc="-5" dirty="0">
                <a:latin typeface="Times New Roman"/>
                <a:cs typeface="Times New Roman"/>
              </a:rPr>
              <a:t>h</a:t>
            </a:r>
            <a:endParaRPr sz="1400">
              <a:latin typeface="Times New Roman"/>
              <a:cs typeface="Times New Roman"/>
            </a:endParaRPr>
          </a:p>
        </p:txBody>
      </p:sp>
      <p:sp>
        <p:nvSpPr>
          <p:cNvPr id="7" name="object 7"/>
          <p:cNvSpPr/>
          <p:nvPr/>
        </p:nvSpPr>
        <p:spPr>
          <a:xfrm>
            <a:off x="8522207" y="1600200"/>
            <a:ext cx="1584960" cy="1969135"/>
          </a:xfrm>
          <a:custGeom>
            <a:avLst/>
            <a:gdLst/>
            <a:ahLst/>
            <a:cxnLst/>
            <a:rect l="l" t="t" r="r" b="b"/>
            <a:pathLst>
              <a:path w="1188720" h="1969135">
                <a:moveTo>
                  <a:pt x="0" y="0"/>
                </a:moveTo>
                <a:lnTo>
                  <a:pt x="0" y="1969008"/>
                </a:lnTo>
                <a:lnTo>
                  <a:pt x="1188720" y="1969008"/>
                </a:lnTo>
                <a:lnTo>
                  <a:pt x="1188720" y="0"/>
                </a:lnTo>
                <a:lnTo>
                  <a:pt x="0" y="0"/>
                </a:lnTo>
                <a:close/>
              </a:path>
            </a:pathLst>
          </a:custGeom>
          <a:ln w="9142">
            <a:solidFill>
              <a:srgbClr val="000000"/>
            </a:solidFill>
          </a:ln>
        </p:spPr>
        <p:txBody>
          <a:bodyPr wrap="square" lIns="0" tIns="0" rIns="0" bIns="0" rtlCol="0"/>
          <a:lstStyle/>
          <a:p>
            <a:endParaRPr/>
          </a:p>
        </p:txBody>
      </p:sp>
      <p:sp>
        <p:nvSpPr>
          <p:cNvPr id="8" name="object 8"/>
          <p:cNvSpPr txBox="1"/>
          <p:nvPr/>
        </p:nvSpPr>
        <p:spPr>
          <a:xfrm>
            <a:off x="8814139" y="1630172"/>
            <a:ext cx="1006687" cy="226985"/>
          </a:xfrm>
          <a:prstGeom prst="rect">
            <a:avLst/>
          </a:prstGeom>
        </p:spPr>
        <p:txBody>
          <a:bodyPr vert="horz" wrap="square" lIns="0" tIns="11430" rIns="0" bIns="0" rtlCol="0">
            <a:spAutoFit/>
          </a:bodyPr>
          <a:lstStyle/>
          <a:p>
            <a:pPr marL="12700">
              <a:lnSpc>
                <a:spcPct val="100000"/>
              </a:lnSpc>
              <a:spcBef>
                <a:spcPts val="90"/>
              </a:spcBef>
            </a:pPr>
            <a:r>
              <a:rPr sz="1400" spc="-5" dirty="0">
                <a:latin typeface="Times New Roman"/>
                <a:cs typeface="Times New Roman"/>
              </a:rPr>
              <a:t>Con</a:t>
            </a:r>
            <a:r>
              <a:rPr sz="1400" spc="-10" dirty="0">
                <a:latin typeface="Times New Roman"/>
                <a:cs typeface="Times New Roman"/>
              </a:rPr>
              <a:t>t</a:t>
            </a:r>
            <a:r>
              <a:rPr sz="1400" spc="-15" dirty="0">
                <a:latin typeface="Times New Roman"/>
                <a:cs typeface="Times New Roman"/>
              </a:rPr>
              <a:t>r</a:t>
            </a:r>
            <a:r>
              <a:rPr sz="1400" spc="15" dirty="0">
                <a:latin typeface="Times New Roman"/>
                <a:cs typeface="Times New Roman"/>
              </a:rPr>
              <a:t>o</a:t>
            </a:r>
            <a:r>
              <a:rPr sz="1400" spc="-10" dirty="0">
                <a:latin typeface="Times New Roman"/>
                <a:cs typeface="Times New Roman"/>
              </a:rPr>
              <a:t>l</a:t>
            </a:r>
            <a:r>
              <a:rPr sz="1400" spc="-35" dirty="0">
                <a:latin typeface="Times New Roman"/>
                <a:cs typeface="Times New Roman"/>
              </a:rPr>
              <a:t>l</a:t>
            </a:r>
            <a:r>
              <a:rPr sz="1400" spc="20" dirty="0">
                <a:latin typeface="Times New Roman"/>
                <a:cs typeface="Times New Roman"/>
              </a:rPr>
              <a:t>e</a:t>
            </a:r>
            <a:r>
              <a:rPr sz="1400" spc="-5" dirty="0">
                <a:latin typeface="Times New Roman"/>
                <a:cs typeface="Times New Roman"/>
              </a:rPr>
              <a:t>r</a:t>
            </a:r>
            <a:endParaRPr sz="1400">
              <a:latin typeface="Times New Roman"/>
              <a:cs typeface="Times New Roman"/>
            </a:endParaRPr>
          </a:p>
        </p:txBody>
      </p:sp>
      <p:sp>
        <p:nvSpPr>
          <p:cNvPr id="9" name="object 9"/>
          <p:cNvSpPr txBox="1"/>
          <p:nvPr/>
        </p:nvSpPr>
        <p:spPr>
          <a:xfrm>
            <a:off x="8534400" y="3788664"/>
            <a:ext cx="1564640" cy="1381789"/>
          </a:xfrm>
          <a:prstGeom prst="rect">
            <a:avLst/>
          </a:prstGeom>
          <a:ln w="9142">
            <a:solidFill>
              <a:srgbClr val="000000"/>
            </a:solidFill>
          </a:ln>
        </p:spPr>
        <p:txBody>
          <a:bodyPr vert="horz" wrap="square" lIns="0" tIns="1905" rIns="0" bIns="0" rtlCol="0">
            <a:spAutoFit/>
          </a:bodyPr>
          <a:lstStyle/>
          <a:p>
            <a:pPr marL="288925" marR="262890" algn="ctr">
              <a:lnSpc>
                <a:spcPts val="1660"/>
              </a:lnSpc>
              <a:spcBef>
                <a:spcPts val="15"/>
              </a:spcBef>
            </a:pPr>
            <a:r>
              <a:rPr sz="1400" spc="-15" dirty="0">
                <a:latin typeface="Times New Roman"/>
                <a:cs typeface="Times New Roman"/>
              </a:rPr>
              <a:t>Pr</a:t>
            </a:r>
            <a:r>
              <a:rPr sz="1400" spc="15" dirty="0">
                <a:latin typeface="Times New Roman"/>
                <a:cs typeface="Times New Roman"/>
              </a:rPr>
              <a:t>o</a:t>
            </a:r>
            <a:r>
              <a:rPr sz="1400" spc="-30" dirty="0">
                <a:latin typeface="Times New Roman"/>
                <a:cs typeface="Times New Roman"/>
              </a:rPr>
              <a:t>g</a:t>
            </a:r>
            <a:r>
              <a:rPr sz="1400" spc="-15" dirty="0">
                <a:latin typeface="Times New Roman"/>
                <a:cs typeface="Times New Roman"/>
              </a:rPr>
              <a:t>r</a:t>
            </a:r>
            <a:r>
              <a:rPr sz="1400" spc="45" dirty="0">
                <a:latin typeface="Times New Roman"/>
                <a:cs typeface="Times New Roman"/>
              </a:rPr>
              <a:t>a</a:t>
            </a:r>
            <a:r>
              <a:rPr sz="1400" spc="-5" dirty="0">
                <a:latin typeface="Times New Roman"/>
                <a:cs typeface="Times New Roman"/>
              </a:rPr>
              <a:t>m  memory</a:t>
            </a:r>
            <a:endParaRPr sz="1400" dirty="0">
              <a:latin typeface="Times New Roman"/>
              <a:cs typeface="Times New Roman"/>
            </a:endParaRPr>
          </a:p>
          <a:p>
            <a:pPr>
              <a:lnSpc>
                <a:spcPct val="100000"/>
              </a:lnSpc>
              <a:spcBef>
                <a:spcPts val="5"/>
              </a:spcBef>
            </a:pPr>
            <a:endParaRPr sz="1350" dirty="0">
              <a:latin typeface="Times New Roman"/>
              <a:cs typeface="Times New Roman"/>
            </a:endParaRPr>
          </a:p>
          <a:p>
            <a:pPr marL="127635" marR="102235" algn="ctr">
              <a:lnSpc>
                <a:spcPct val="100000"/>
              </a:lnSpc>
            </a:pPr>
            <a:r>
              <a:rPr sz="1200" spc="-30" dirty="0">
                <a:latin typeface="Times New Roman"/>
                <a:cs typeface="Times New Roman"/>
              </a:rPr>
              <a:t>A</a:t>
            </a:r>
            <a:r>
              <a:rPr sz="1200" spc="-15" dirty="0">
                <a:latin typeface="Times New Roman"/>
                <a:cs typeface="Times New Roman"/>
              </a:rPr>
              <a:t>s</a:t>
            </a:r>
            <a:r>
              <a:rPr sz="1200" spc="10" dirty="0">
                <a:latin typeface="Times New Roman"/>
                <a:cs typeface="Times New Roman"/>
              </a:rPr>
              <a:t>s</a:t>
            </a:r>
            <a:r>
              <a:rPr sz="1200" spc="15" dirty="0">
                <a:latin typeface="Times New Roman"/>
                <a:cs typeface="Times New Roman"/>
              </a:rPr>
              <a:t>e</a:t>
            </a:r>
            <a:r>
              <a:rPr sz="1200" spc="-25" dirty="0">
                <a:latin typeface="Times New Roman"/>
                <a:cs typeface="Times New Roman"/>
              </a:rPr>
              <a:t>m</a:t>
            </a:r>
            <a:r>
              <a:rPr sz="1200" spc="20" dirty="0">
                <a:latin typeface="Times New Roman"/>
                <a:cs typeface="Times New Roman"/>
              </a:rPr>
              <a:t>b</a:t>
            </a:r>
            <a:r>
              <a:rPr sz="1200" dirty="0">
                <a:latin typeface="Times New Roman"/>
                <a:cs typeface="Times New Roman"/>
              </a:rPr>
              <a:t>ly</a:t>
            </a:r>
            <a:r>
              <a:rPr sz="1200" spc="-15" dirty="0">
                <a:latin typeface="Times New Roman"/>
                <a:cs typeface="Times New Roman"/>
              </a:rPr>
              <a:t> </a:t>
            </a:r>
            <a:r>
              <a:rPr sz="1200" spc="-5" dirty="0">
                <a:latin typeface="Times New Roman"/>
                <a:cs typeface="Times New Roman"/>
              </a:rPr>
              <a:t>c</a:t>
            </a:r>
            <a:r>
              <a:rPr sz="1200" spc="20" dirty="0">
                <a:latin typeface="Times New Roman"/>
                <a:cs typeface="Times New Roman"/>
              </a:rPr>
              <a:t>o</a:t>
            </a:r>
            <a:r>
              <a:rPr sz="1200" dirty="0">
                <a:latin typeface="Times New Roman"/>
                <a:cs typeface="Times New Roman"/>
              </a:rPr>
              <a:t>de  </a:t>
            </a:r>
            <a:r>
              <a:rPr sz="1200" spc="-5" dirty="0">
                <a:latin typeface="Times New Roman"/>
                <a:cs typeface="Times New Roman"/>
              </a:rPr>
              <a:t>for:</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73355">
              <a:lnSpc>
                <a:spcPts val="1430"/>
              </a:lnSpc>
            </a:pPr>
            <a:r>
              <a:rPr sz="1200" spc="5" dirty="0">
                <a:latin typeface="Times New Roman"/>
                <a:cs typeface="Times New Roman"/>
              </a:rPr>
              <a:t>total</a:t>
            </a:r>
            <a:r>
              <a:rPr sz="1200" spc="-75" dirty="0">
                <a:latin typeface="Times New Roman"/>
                <a:cs typeface="Times New Roman"/>
              </a:rPr>
              <a:t> </a:t>
            </a:r>
            <a:r>
              <a:rPr sz="1200" dirty="0">
                <a:latin typeface="Times New Roman"/>
                <a:cs typeface="Times New Roman"/>
              </a:rPr>
              <a:t>=</a:t>
            </a:r>
            <a:r>
              <a:rPr sz="1200" spc="-40" dirty="0">
                <a:latin typeface="Times New Roman"/>
                <a:cs typeface="Times New Roman"/>
              </a:rPr>
              <a:t> </a:t>
            </a:r>
            <a:r>
              <a:rPr sz="1200" dirty="0">
                <a:latin typeface="Times New Roman"/>
                <a:cs typeface="Times New Roman"/>
              </a:rPr>
              <a:t>0</a:t>
            </a:r>
          </a:p>
          <a:p>
            <a:pPr marL="176530">
              <a:lnSpc>
                <a:spcPts val="1430"/>
              </a:lnSpc>
            </a:pPr>
            <a:r>
              <a:rPr sz="1200" spc="-10" dirty="0">
                <a:latin typeface="Times New Roman"/>
                <a:cs typeface="Times New Roman"/>
              </a:rPr>
              <a:t>for</a:t>
            </a:r>
            <a:r>
              <a:rPr sz="1200" spc="-5" dirty="0">
                <a:latin typeface="Times New Roman"/>
                <a:cs typeface="Times New Roman"/>
              </a:rPr>
              <a:t> </a:t>
            </a:r>
            <a:r>
              <a:rPr sz="1200" dirty="0">
                <a:latin typeface="Times New Roman"/>
                <a:cs typeface="Times New Roman"/>
              </a:rPr>
              <a:t>i</a:t>
            </a:r>
            <a:r>
              <a:rPr sz="1200" spc="-50" dirty="0">
                <a:latin typeface="Times New Roman"/>
                <a:cs typeface="Times New Roman"/>
              </a:rPr>
              <a:t> </a:t>
            </a:r>
            <a:r>
              <a:rPr sz="1200" spc="-5" dirty="0">
                <a:latin typeface="Times New Roman"/>
                <a:cs typeface="Times New Roman"/>
              </a:rPr>
              <a:t>=1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a:t>
            </a:r>
          </a:p>
        </p:txBody>
      </p:sp>
      <p:graphicFrame>
        <p:nvGraphicFramePr>
          <p:cNvPr id="10" name="object 10"/>
          <p:cNvGraphicFramePr>
            <a:graphicFrameLocks noGrp="1"/>
          </p:cNvGraphicFramePr>
          <p:nvPr/>
        </p:nvGraphicFramePr>
        <p:xfrm>
          <a:off x="8703057" y="1973580"/>
          <a:ext cx="1246291" cy="1441702"/>
        </p:xfrm>
        <a:graphic>
          <a:graphicData uri="http://schemas.openxmlformats.org/drawingml/2006/table">
            <a:tbl>
              <a:tblPr firstRow="1" bandRow="1">
                <a:tableStyleId>{2D5ABB26-0587-4C30-8999-92F81FD0307C}</a:tableStyleId>
              </a:tblPr>
              <a:tblGrid>
                <a:gridCol w="262467">
                  <a:extLst>
                    <a:ext uri="{9D8B030D-6E8A-4147-A177-3AD203B41FA5}">
                      <a16:colId xmlns:a16="http://schemas.microsoft.com/office/drawing/2014/main" val="20000"/>
                    </a:ext>
                  </a:extLst>
                </a:gridCol>
                <a:gridCol w="231987">
                  <a:extLst>
                    <a:ext uri="{9D8B030D-6E8A-4147-A177-3AD203B41FA5}">
                      <a16:colId xmlns:a16="http://schemas.microsoft.com/office/drawing/2014/main" val="20001"/>
                    </a:ext>
                  </a:extLst>
                </a:gridCol>
                <a:gridCol w="264159">
                  <a:extLst>
                    <a:ext uri="{9D8B030D-6E8A-4147-A177-3AD203B41FA5}">
                      <a16:colId xmlns:a16="http://schemas.microsoft.com/office/drawing/2014/main" val="20002"/>
                    </a:ext>
                  </a:extLst>
                </a:gridCol>
                <a:gridCol w="243839">
                  <a:extLst>
                    <a:ext uri="{9D8B030D-6E8A-4147-A177-3AD203B41FA5}">
                      <a16:colId xmlns:a16="http://schemas.microsoft.com/office/drawing/2014/main" val="20003"/>
                    </a:ext>
                  </a:extLst>
                </a:gridCol>
                <a:gridCol w="243839">
                  <a:extLst>
                    <a:ext uri="{9D8B030D-6E8A-4147-A177-3AD203B41FA5}">
                      <a16:colId xmlns:a16="http://schemas.microsoft.com/office/drawing/2014/main" val="20004"/>
                    </a:ext>
                  </a:extLst>
                </a:gridCol>
              </a:tblGrid>
              <a:tr h="1018031">
                <a:tc gridSpan="5">
                  <a:txBody>
                    <a:bodyPr/>
                    <a:lstStyle/>
                    <a:p>
                      <a:pPr marL="138430" marR="133350" indent="3175" algn="ctr">
                        <a:lnSpc>
                          <a:spcPct val="99500"/>
                        </a:lnSpc>
                        <a:spcBef>
                          <a:spcPts val="360"/>
                        </a:spcBef>
                      </a:pPr>
                      <a:r>
                        <a:rPr sz="1400" spc="-5" dirty="0">
                          <a:latin typeface="Times New Roman"/>
                          <a:cs typeface="Times New Roman"/>
                        </a:rPr>
                        <a:t>Control </a:t>
                      </a:r>
                      <a:r>
                        <a:rPr sz="1400" dirty="0">
                          <a:latin typeface="Times New Roman"/>
                          <a:cs typeface="Times New Roman"/>
                        </a:rPr>
                        <a:t> </a:t>
                      </a:r>
                      <a:r>
                        <a:rPr sz="1400" spc="-10" dirty="0">
                          <a:latin typeface="Times New Roman"/>
                          <a:cs typeface="Times New Roman"/>
                        </a:rPr>
                        <a:t>logic</a:t>
                      </a:r>
                      <a:r>
                        <a:rPr sz="1400" spc="-55" dirty="0">
                          <a:latin typeface="Times New Roman"/>
                          <a:cs typeface="Times New Roman"/>
                        </a:rPr>
                        <a:t> </a:t>
                      </a:r>
                      <a:r>
                        <a:rPr sz="1400" spc="-5" dirty="0">
                          <a:latin typeface="Times New Roman"/>
                          <a:cs typeface="Times New Roman"/>
                        </a:rPr>
                        <a:t>and </a:t>
                      </a:r>
                      <a:r>
                        <a:rPr sz="1400" spc="-335" dirty="0">
                          <a:latin typeface="Times New Roman"/>
                          <a:cs typeface="Times New Roman"/>
                        </a:rPr>
                        <a:t> </a:t>
                      </a:r>
                      <a:r>
                        <a:rPr sz="1400" spc="-10" dirty="0">
                          <a:latin typeface="Times New Roman"/>
                          <a:cs typeface="Times New Roman"/>
                        </a:rPr>
                        <a:t>State </a:t>
                      </a:r>
                      <a:r>
                        <a:rPr sz="1400" spc="-5" dirty="0">
                          <a:latin typeface="Times New Roman"/>
                          <a:cs typeface="Times New Roman"/>
                        </a:rPr>
                        <a:t> register</a:t>
                      </a:r>
                      <a:endParaRPr sz="1400" dirty="0">
                        <a:latin typeface="Times New Roman"/>
                        <a:cs typeface="Times New Roman"/>
                      </a:endParaRPr>
                    </a:p>
                  </a:txBody>
                  <a:tcPr marL="0" marR="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351">
                <a:tc>
                  <a:txBody>
                    <a:bodyPr/>
                    <a:lstStyle/>
                    <a:p>
                      <a:pPr>
                        <a:lnSpc>
                          <a:spcPct val="100000"/>
                        </a:lnSpc>
                      </a:pPr>
                      <a:endParaRPr sz="800">
                        <a:latin typeface="Times New Roman"/>
                        <a:cs typeface="Times New Roman"/>
                      </a:endParaRPr>
                    </a:p>
                  </a:txBody>
                  <a:tcPr marL="0" marR="0" marT="0" marB="0">
                    <a:lnR w="19050">
                      <a:solidFill>
                        <a:srgbClr val="000000"/>
                      </a:solidFill>
                      <a:prstDash val="solid"/>
                    </a:lnR>
                    <a:lnT w="9525">
                      <a:solidFill>
                        <a:srgbClr val="000000"/>
                      </a:solidFill>
                      <a:prstDash val="solid"/>
                    </a:lnT>
                    <a:lnB w="9525">
                      <a:solidFill>
                        <a:srgbClr val="000000"/>
                      </a:solidFill>
                      <a:prstDash val="solid"/>
                    </a:lnB>
                  </a:tcPr>
                </a:tc>
                <a:tc gridSpan="3">
                  <a:txBody>
                    <a:bodyPr/>
                    <a:lstStyle/>
                    <a:p>
                      <a:pPr>
                        <a:lnSpc>
                          <a:spcPct val="100000"/>
                        </a:lnSpc>
                      </a:pPr>
                      <a:endParaRPr sz="800">
                        <a:latin typeface="Times New Roman"/>
                        <a:cs typeface="Times New Roman"/>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lnL w="19050">
                      <a:solidFill>
                        <a:srgbClr val="000000"/>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74320">
                <a:tc gridSpan="2">
                  <a:txBody>
                    <a:bodyPr/>
                    <a:lstStyle/>
                    <a:p>
                      <a:pPr marL="99060">
                        <a:lnSpc>
                          <a:spcPts val="1650"/>
                        </a:lnSpc>
                      </a:pPr>
                      <a:r>
                        <a:rPr sz="1400" spc="-10" dirty="0">
                          <a:latin typeface="Times New Roman"/>
                          <a:cs typeface="Times New Roman"/>
                        </a:rPr>
                        <a:t>IR</a:t>
                      </a: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a:lnSpc>
                          <a:spcPct val="100000"/>
                        </a:lnSpc>
                      </a:pPr>
                      <a:endParaRPr sz="1700">
                        <a:latin typeface="Times New Roman"/>
                        <a:cs typeface="Times New Roman"/>
                      </a:endParaRPr>
                    </a:p>
                  </a:txBody>
                  <a:tcPr marL="0" marR="0" marT="0" marB="0">
                    <a:lnL w="9525">
                      <a:solidFill>
                        <a:srgbClr val="000000"/>
                      </a:solidFill>
                      <a:prstDash val="solid"/>
                    </a:lnL>
                    <a:lnR w="9525">
                      <a:solidFill>
                        <a:srgbClr val="000000"/>
                      </a:solidFill>
                      <a:prstDash val="solid"/>
                    </a:lnR>
                  </a:tcPr>
                </a:tc>
                <a:tc gridSpan="2">
                  <a:txBody>
                    <a:bodyPr/>
                    <a:lstStyle/>
                    <a:p>
                      <a:pPr marL="76200">
                        <a:lnSpc>
                          <a:spcPts val="1650"/>
                        </a:lnSpc>
                      </a:pPr>
                      <a:r>
                        <a:rPr sz="1400" spc="-10" dirty="0">
                          <a:latin typeface="Times New Roman"/>
                          <a:cs typeface="Times New Roman"/>
                        </a:rPr>
                        <a:t>PC</a:t>
                      </a: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1" name="object 11"/>
          <p:cNvSpPr/>
          <p:nvPr/>
        </p:nvSpPr>
        <p:spPr>
          <a:xfrm>
            <a:off x="8896096" y="3422903"/>
            <a:ext cx="902547" cy="365760"/>
          </a:xfrm>
          <a:custGeom>
            <a:avLst/>
            <a:gdLst/>
            <a:ahLst/>
            <a:cxnLst/>
            <a:rect l="l" t="t" r="r" b="b"/>
            <a:pathLst>
              <a:path w="676909" h="365760">
                <a:moveTo>
                  <a:pt x="124968" y="128016"/>
                </a:moveTo>
                <a:lnTo>
                  <a:pt x="117348" y="112776"/>
                </a:lnTo>
                <a:lnTo>
                  <a:pt x="60960" y="0"/>
                </a:lnTo>
                <a:lnTo>
                  <a:pt x="0" y="128016"/>
                </a:lnTo>
                <a:lnTo>
                  <a:pt x="51816" y="128016"/>
                </a:lnTo>
                <a:lnTo>
                  <a:pt x="51816" y="365760"/>
                </a:lnTo>
                <a:lnTo>
                  <a:pt x="70104" y="365760"/>
                </a:lnTo>
                <a:lnTo>
                  <a:pt x="70104" y="128016"/>
                </a:lnTo>
                <a:lnTo>
                  <a:pt x="124968" y="128016"/>
                </a:lnTo>
                <a:close/>
              </a:path>
              <a:path w="676909" h="365760">
                <a:moveTo>
                  <a:pt x="676656" y="240792"/>
                </a:moveTo>
                <a:lnTo>
                  <a:pt x="624840" y="240792"/>
                </a:lnTo>
                <a:lnTo>
                  <a:pt x="624840" y="0"/>
                </a:lnTo>
                <a:lnTo>
                  <a:pt x="603504" y="0"/>
                </a:lnTo>
                <a:lnTo>
                  <a:pt x="603504" y="240792"/>
                </a:lnTo>
                <a:lnTo>
                  <a:pt x="551688" y="240792"/>
                </a:lnTo>
                <a:lnTo>
                  <a:pt x="615696" y="365760"/>
                </a:lnTo>
                <a:lnTo>
                  <a:pt x="670699" y="252984"/>
                </a:lnTo>
                <a:lnTo>
                  <a:pt x="676656" y="240792"/>
                </a:lnTo>
                <a:close/>
              </a:path>
            </a:pathLst>
          </a:custGeom>
          <a:solidFill>
            <a:srgbClr val="000000"/>
          </a:solidFill>
        </p:spPr>
        <p:txBody>
          <a:bodyPr wrap="square" lIns="0" tIns="0" rIns="0" bIns="0" rtlCol="0"/>
          <a:lstStyle/>
          <a:p>
            <a:endParaRPr/>
          </a:p>
        </p:txBody>
      </p:sp>
      <p:sp>
        <p:nvSpPr>
          <p:cNvPr id="12" name="object 12"/>
          <p:cNvSpPr/>
          <p:nvPr/>
        </p:nvSpPr>
        <p:spPr>
          <a:xfrm>
            <a:off x="10115295" y="2551175"/>
            <a:ext cx="179493" cy="0"/>
          </a:xfrm>
          <a:custGeom>
            <a:avLst/>
            <a:gdLst/>
            <a:ahLst/>
            <a:cxnLst/>
            <a:rect l="l" t="t" r="r" b="b"/>
            <a:pathLst>
              <a:path w="134620">
                <a:moveTo>
                  <a:pt x="0" y="0"/>
                </a:moveTo>
                <a:lnTo>
                  <a:pt x="134111" y="0"/>
                </a:lnTo>
              </a:path>
            </a:pathLst>
          </a:custGeom>
          <a:ln w="18286">
            <a:solidFill>
              <a:srgbClr val="000000"/>
            </a:solidFill>
          </a:ln>
        </p:spPr>
        <p:txBody>
          <a:bodyPr wrap="square" lIns="0" tIns="0" rIns="0" bIns="0" rtlCol="0"/>
          <a:lstStyle/>
          <a:p>
            <a:endParaRPr/>
          </a:p>
        </p:txBody>
      </p:sp>
      <p:sp>
        <p:nvSpPr>
          <p:cNvPr id="13" name="object 13"/>
          <p:cNvSpPr txBox="1"/>
          <p:nvPr/>
        </p:nvSpPr>
        <p:spPr>
          <a:xfrm>
            <a:off x="10281920" y="3505199"/>
            <a:ext cx="1574800" cy="472565"/>
          </a:xfrm>
          <a:prstGeom prst="rect">
            <a:avLst/>
          </a:prstGeom>
          <a:ln w="9142">
            <a:solidFill>
              <a:srgbClr val="000000"/>
            </a:solidFill>
          </a:ln>
        </p:spPr>
        <p:txBody>
          <a:bodyPr vert="horz" wrap="square" lIns="0" tIns="41275" rIns="0" bIns="0" rtlCol="0">
            <a:spAutoFit/>
          </a:bodyPr>
          <a:lstStyle/>
          <a:p>
            <a:pPr marL="276860" marR="304800" indent="127635">
              <a:lnSpc>
                <a:spcPct val="100000"/>
              </a:lnSpc>
              <a:spcBef>
                <a:spcPts val="325"/>
              </a:spcBef>
            </a:pPr>
            <a:r>
              <a:rPr sz="1400" spc="-5" dirty="0">
                <a:latin typeface="Times New Roman"/>
                <a:cs typeface="Times New Roman"/>
              </a:rPr>
              <a:t>Data </a:t>
            </a:r>
            <a:r>
              <a:rPr sz="1400" dirty="0">
                <a:latin typeface="Times New Roman"/>
                <a:cs typeface="Times New Roman"/>
              </a:rPr>
              <a:t> </a:t>
            </a:r>
            <a:r>
              <a:rPr sz="1400" spc="-40" dirty="0">
                <a:latin typeface="Times New Roman"/>
                <a:cs typeface="Times New Roman"/>
              </a:rPr>
              <a:t>m</a:t>
            </a:r>
            <a:r>
              <a:rPr sz="1400" spc="45" dirty="0">
                <a:latin typeface="Times New Roman"/>
                <a:cs typeface="Times New Roman"/>
              </a:rPr>
              <a:t>e</a:t>
            </a:r>
            <a:r>
              <a:rPr sz="1400" spc="-40" dirty="0">
                <a:latin typeface="Times New Roman"/>
                <a:cs typeface="Times New Roman"/>
              </a:rPr>
              <a:t>m</a:t>
            </a:r>
            <a:r>
              <a:rPr sz="1400" spc="-5" dirty="0">
                <a:latin typeface="Times New Roman"/>
                <a:cs typeface="Times New Roman"/>
              </a:rPr>
              <a:t>o</a:t>
            </a:r>
            <a:r>
              <a:rPr sz="1400" spc="10" dirty="0">
                <a:latin typeface="Times New Roman"/>
                <a:cs typeface="Times New Roman"/>
              </a:rPr>
              <a:t>r</a:t>
            </a:r>
            <a:r>
              <a:rPr sz="1400" spc="-5" dirty="0">
                <a:latin typeface="Times New Roman"/>
                <a:cs typeface="Times New Roman"/>
              </a:rPr>
              <a:t>y</a:t>
            </a:r>
            <a:endParaRPr sz="1400">
              <a:latin typeface="Times New Roman"/>
              <a:cs typeface="Times New Roman"/>
            </a:endParaRPr>
          </a:p>
        </p:txBody>
      </p:sp>
      <p:sp>
        <p:nvSpPr>
          <p:cNvPr id="14" name="object 14"/>
          <p:cNvSpPr/>
          <p:nvPr/>
        </p:nvSpPr>
        <p:spPr>
          <a:xfrm>
            <a:off x="11054080" y="3273551"/>
            <a:ext cx="4233" cy="241300"/>
          </a:xfrm>
          <a:custGeom>
            <a:avLst/>
            <a:gdLst/>
            <a:ahLst/>
            <a:cxnLst/>
            <a:rect l="l" t="t" r="r" b="b"/>
            <a:pathLst>
              <a:path w="3175" h="241300">
                <a:moveTo>
                  <a:pt x="3048" y="0"/>
                </a:moveTo>
                <a:lnTo>
                  <a:pt x="0" y="240791"/>
                </a:lnTo>
              </a:path>
            </a:pathLst>
          </a:custGeom>
          <a:ln w="18286">
            <a:solidFill>
              <a:srgbClr val="000000"/>
            </a:solidFill>
          </a:ln>
        </p:spPr>
        <p:txBody>
          <a:bodyPr wrap="square" lIns="0" tIns="0" rIns="0" bIns="0" rtlCol="0"/>
          <a:lstStyle/>
          <a:p>
            <a:endParaRPr/>
          </a:p>
        </p:txBody>
      </p:sp>
      <p:sp>
        <p:nvSpPr>
          <p:cNvPr id="15" name="object 15"/>
          <p:cNvSpPr txBox="1">
            <a:spLocks noGrp="1"/>
          </p:cNvSpPr>
          <p:nvPr>
            <p:ph type="sldNum" sz="quarter" idx="4294967295"/>
          </p:nvPr>
        </p:nvSpPr>
        <p:spPr>
          <a:xfrm>
            <a:off x="11149585" y="6289021"/>
            <a:ext cx="363220" cy="205184"/>
          </a:xfrm>
          <a:prstGeom prst="rect">
            <a:avLst/>
          </a:prstGeom>
        </p:spPr>
        <p:txBody>
          <a:bodyPr vert="horz" wrap="square" lIns="0" tIns="0" rIns="0" bIns="0" rtlCol="0">
            <a:spAutoFit/>
          </a:bodyPr>
          <a:lstStyle/>
          <a:p>
            <a:pPr marL="38100">
              <a:lnSpc>
                <a:spcPts val="1639"/>
              </a:lnSpc>
            </a:pPr>
            <a:fld id="{81D60167-4931-47E6-BA6A-407CBD079E47}" type="slidenum">
              <a:rPr spc="-5" dirty="0"/>
              <a:t>20</a:t>
            </a:fld>
            <a:endParaRPr spc="-5" dirty="0"/>
          </a:p>
        </p:txBody>
      </p:sp>
    </p:spTree>
    <p:extLst>
      <p:ext uri="{BB962C8B-B14F-4D97-AF65-F5344CB8AC3E}">
        <p14:creationId xmlns:p14="http://schemas.microsoft.com/office/powerpoint/2010/main" val="4184260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53175" y="2568984"/>
            <a:ext cx="1973943" cy="2215991"/>
          </a:xfrm>
          <a:prstGeom prst="rect">
            <a:avLst/>
          </a:prstGeom>
          <a:noFill/>
        </p:spPr>
        <p:txBody>
          <a:bodyPr wrap="square" rtlCol="0">
            <a:spAutoFit/>
          </a:bodyPr>
          <a:lstStyle/>
          <a:p>
            <a:pPr algn="ctr"/>
            <a:r>
              <a:rPr lang="en-US" sz="2000" b="1" dirty="0">
                <a:solidFill>
                  <a:srgbClr val="FF0000"/>
                </a:solidFill>
              </a:rPr>
              <a:t>Embedded Systems</a:t>
            </a:r>
          </a:p>
          <a:p>
            <a:pPr algn="ctr"/>
            <a:r>
              <a:rPr lang="en-US" sz="2000" b="1" dirty="0">
                <a:solidFill>
                  <a:srgbClr val="FF0000"/>
                </a:solidFill>
              </a:rPr>
              <a:t> Vs </a:t>
            </a:r>
          </a:p>
          <a:p>
            <a:pPr algn="ctr"/>
            <a:r>
              <a:rPr lang="en-US" sz="2000" b="1" dirty="0">
                <a:solidFill>
                  <a:srgbClr val="FF0000"/>
                </a:solidFill>
              </a:rPr>
              <a:t>General Computing Systems</a:t>
            </a:r>
          </a:p>
          <a:p>
            <a:endParaRPr lang="en-US" dirty="0"/>
          </a:p>
        </p:txBody>
      </p:sp>
      <p:pic>
        <p:nvPicPr>
          <p:cNvPr id="3" name="Picture 2"/>
          <p:cNvPicPr>
            <a:picLocks noChangeAspect="1"/>
          </p:cNvPicPr>
          <p:nvPr/>
        </p:nvPicPr>
        <p:blipFill>
          <a:blip r:embed="rId2"/>
          <a:stretch>
            <a:fillRect/>
          </a:stretch>
        </p:blipFill>
        <p:spPr>
          <a:xfrm>
            <a:off x="370984" y="214868"/>
            <a:ext cx="10053175" cy="6492461"/>
          </a:xfrm>
          <a:prstGeom prst="rect">
            <a:avLst/>
          </a:prstGeom>
        </p:spPr>
      </p:pic>
      <p:sp>
        <p:nvSpPr>
          <p:cNvPr id="5" name="Slide Number Placeholder 4"/>
          <p:cNvSpPr>
            <a:spLocks noGrp="1"/>
          </p:cNvSpPr>
          <p:nvPr>
            <p:ph type="sldNum" sz="quarter" idx="12"/>
          </p:nvPr>
        </p:nvSpPr>
        <p:spPr/>
        <p:txBody>
          <a:bodyPr/>
          <a:lstStyle/>
          <a:p>
            <a:fld id="{3E764922-9B72-40A8-B56D-407CA1AD4A32}" type="slidenum">
              <a:rPr lang="en-US" smtClean="0"/>
              <a:pPr/>
              <a:t>21</a:t>
            </a:fld>
            <a:endParaRPr lang="en-US"/>
          </a:p>
        </p:txBody>
      </p:sp>
    </p:spTree>
    <p:extLst>
      <p:ext uri="{BB962C8B-B14F-4D97-AF65-F5344CB8AC3E}">
        <p14:creationId xmlns:p14="http://schemas.microsoft.com/office/powerpoint/2010/main" val="88839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27" y="421527"/>
            <a:ext cx="10515600" cy="4524315"/>
          </a:xfrm>
          <a:prstGeom prst="rect">
            <a:avLst/>
          </a:prstGeom>
        </p:spPr>
        <p:txBody>
          <a:bodyPr wrap="square">
            <a:spAutoFit/>
          </a:bodyPr>
          <a:lstStyle/>
          <a:p>
            <a:pPr algn="ctr"/>
            <a:r>
              <a:rPr lang="en-US" sz="3200" b="1" dirty="0">
                <a:solidFill>
                  <a:srgbClr val="FF0000"/>
                </a:solidFill>
                <a:latin typeface="Times New Roman" panose="02020603050405020304" pitchFamily="18" charset="0"/>
              </a:rPr>
              <a:t>Classification of Embedded Systems:</a:t>
            </a:r>
          </a:p>
          <a:p>
            <a:endParaRPr lang="en-US" sz="3200" b="1" dirty="0">
              <a:solidFill>
                <a:srgbClr val="001F5F"/>
              </a:solidFill>
              <a:latin typeface="Times New Roman" panose="02020603050405020304" pitchFamily="18" charset="0"/>
            </a:endParaRPr>
          </a:p>
          <a:p>
            <a:pPr marL="457200" indent="-457200">
              <a:buFont typeface="Arial" pitchFamily="34" charset="0"/>
              <a:buChar char="•"/>
            </a:pPr>
            <a:r>
              <a:rPr lang="en-US" sz="3200" b="1" dirty="0">
                <a:solidFill>
                  <a:srgbClr val="001F5F"/>
                </a:solidFill>
                <a:latin typeface="Times New Roman" panose="02020603050405020304" pitchFamily="18" charset="0"/>
              </a:rPr>
              <a:t> Based on Generation</a:t>
            </a:r>
          </a:p>
          <a:p>
            <a:pPr marL="285750" indent="-285750">
              <a:buFont typeface="Arial" panose="020B0604020202020204" pitchFamily="34" charset="0"/>
              <a:buChar char="•"/>
            </a:pPr>
            <a:endParaRPr lang="en-US" sz="3200" dirty="0">
              <a:solidFill>
                <a:srgbClr val="001F5F"/>
              </a:solidFill>
              <a:latin typeface="Wingdings-Regular"/>
            </a:endParaRPr>
          </a:p>
          <a:p>
            <a:pPr marL="285750" indent="-285750">
              <a:buFont typeface="Arial" panose="020B0604020202020204" pitchFamily="34" charset="0"/>
              <a:buChar char="•"/>
            </a:pPr>
            <a:r>
              <a:rPr lang="en-US" sz="3200" b="1" dirty="0">
                <a:solidFill>
                  <a:srgbClr val="001F5F"/>
                </a:solidFill>
                <a:latin typeface="Times New Roman" panose="02020603050405020304" pitchFamily="18" charset="0"/>
              </a:rPr>
              <a:t>Based on Complexity &amp; Performance Requirements</a:t>
            </a:r>
          </a:p>
          <a:p>
            <a:pPr marL="285750" indent="-285750">
              <a:buFont typeface="Arial" panose="020B0604020202020204" pitchFamily="34" charset="0"/>
              <a:buChar char="•"/>
            </a:pPr>
            <a:endParaRPr lang="en-US" sz="3200" dirty="0">
              <a:solidFill>
                <a:srgbClr val="001F5F"/>
              </a:solidFill>
              <a:latin typeface="Wingdings-Regular"/>
            </a:endParaRPr>
          </a:p>
          <a:p>
            <a:pPr marL="285750" indent="-285750">
              <a:buFont typeface="Arial" panose="020B0604020202020204" pitchFamily="34" charset="0"/>
              <a:buChar char="•"/>
            </a:pPr>
            <a:r>
              <a:rPr lang="en-US" sz="3200" b="1" dirty="0">
                <a:solidFill>
                  <a:srgbClr val="001F5F"/>
                </a:solidFill>
                <a:latin typeface="Times New Roman" panose="02020603050405020304" pitchFamily="18" charset="0"/>
              </a:rPr>
              <a:t>Based on deterministic behavior</a:t>
            </a:r>
          </a:p>
          <a:p>
            <a:pPr marL="285750" indent="-285750">
              <a:buFont typeface="Arial" panose="020B0604020202020204" pitchFamily="34" charset="0"/>
              <a:buChar char="•"/>
            </a:pPr>
            <a:endParaRPr lang="en-US" sz="3200" dirty="0">
              <a:solidFill>
                <a:srgbClr val="001F5F"/>
              </a:solidFill>
              <a:latin typeface="Wingdings-Regular"/>
            </a:endParaRPr>
          </a:p>
          <a:p>
            <a:pPr marL="285750" indent="-285750">
              <a:buFont typeface="Arial" panose="020B0604020202020204" pitchFamily="34" charset="0"/>
              <a:buChar char="•"/>
            </a:pPr>
            <a:r>
              <a:rPr lang="en-US" sz="3200" b="1" dirty="0">
                <a:solidFill>
                  <a:srgbClr val="001F5F"/>
                </a:solidFill>
                <a:latin typeface="Times New Roman" panose="02020603050405020304" pitchFamily="18" charset="0"/>
              </a:rPr>
              <a:t>Based on Triggering</a:t>
            </a:r>
            <a:endParaRPr lang="en-US" sz="3200" dirty="0"/>
          </a:p>
        </p:txBody>
      </p:sp>
      <p:sp>
        <p:nvSpPr>
          <p:cNvPr id="4" name="Slide Number Placeholder 3"/>
          <p:cNvSpPr>
            <a:spLocks noGrp="1"/>
          </p:cNvSpPr>
          <p:nvPr>
            <p:ph type="sldNum" sz="quarter" idx="12"/>
          </p:nvPr>
        </p:nvSpPr>
        <p:spPr/>
        <p:txBody>
          <a:bodyPr/>
          <a:lstStyle/>
          <a:p>
            <a:fld id="{3E764922-9B72-40A8-B56D-407CA1AD4A32}" type="slidenum">
              <a:rPr lang="en-US" smtClean="0"/>
              <a:pPr/>
              <a:t>22</a:t>
            </a:fld>
            <a:endParaRPr lang="en-US"/>
          </a:p>
        </p:txBody>
      </p:sp>
    </p:spTree>
    <p:extLst>
      <p:ext uri="{BB962C8B-B14F-4D97-AF65-F5344CB8AC3E}">
        <p14:creationId xmlns:p14="http://schemas.microsoft.com/office/powerpoint/2010/main" val="1150787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371" y="207009"/>
            <a:ext cx="11379199" cy="6186309"/>
          </a:xfrm>
          <a:prstGeom prst="rect">
            <a:avLst/>
          </a:prstGeom>
        </p:spPr>
        <p:txBody>
          <a:bodyPr wrap="square">
            <a:spAutoFit/>
          </a:bodyPr>
          <a:lstStyle/>
          <a:p>
            <a:pPr marL="342900" indent="-342900" algn="ctr">
              <a:buAutoNum type="arabicPeriod"/>
            </a:pPr>
            <a:r>
              <a:rPr lang="en-US" b="1" dirty="0">
                <a:solidFill>
                  <a:srgbClr val="FF0000"/>
                </a:solidFill>
              </a:rPr>
              <a:t>Embedded Systems - Classification based on Generation</a:t>
            </a:r>
          </a:p>
          <a:p>
            <a:pPr marL="342900" indent="-342900" algn="ctr">
              <a:buAutoNum type="arabicPeriod"/>
            </a:pPr>
            <a:endParaRPr lang="en-US" b="1" dirty="0">
              <a:solidFill>
                <a:srgbClr val="FF0000"/>
              </a:solidFill>
              <a:latin typeface="Times New Roman" panose="02020603050405020304" pitchFamily="18" charset="0"/>
            </a:endParaRPr>
          </a:p>
          <a:p>
            <a:r>
              <a:rPr lang="en-US" sz="2000" b="1" dirty="0">
                <a:solidFill>
                  <a:srgbClr val="FF0000"/>
                </a:solidFill>
                <a:latin typeface="Times New Roman" panose="02020603050405020304" pitchFamily="18" charset="0"/>
              </a:rPr>
              <a:t>First Generation: </a:t>
            </a:r>
            <a:r>
              <a:rPr lang="en-US" sz="2000" dirty="0">
                <a:latin typeface="Times New Roman" panose="02020603050405020304" pitchFamily="18" charset="0"/>
              </a:rPr>
              <a:t>The early embedded systems built around 8-bit microprocessors  8085 and Z80 and 4-bit Microcontrollers</a:t>
            </a:r>
          </a:p>
          <a:p>
            <a:r>
              <a:rPr lang="en-US" sz="2000" b="1" dirty="0">
                <a:solidFill>
                  <a:srgbClr val="0070C0"/>
                </a:solidFill>
                <a:latin typeface="Times New Roman" panose="02020603050405020304" pitchFamily="18" charset="0"/>
              </a:rPr>
              <a:t>e.g. Stepper motor control units, Digital Telephone Keypads etc.</a:t>
            </a:r>
          </a:p>
          <a:p>
            <a:endParaRPr lang="en-US" sz="2000" b="1" dirty="0">
              <a:latin typeface="Times New Roman" panose="02020603050405020304" pitchFamily="18" charset="0"/>
            </a:endParaRPr>
          </a:p>
          <a:p>
            <a:r>
              <a:rPr lang="en-US" sz="2000" b="1" dirty="0">
                <a:solidFill>
                  <a:srgbClr val="FF0000"/>
                </a:solidFill>
                <a:latin typeface="Times New Roman" panose="02020603050405020304" pitchFamily="18" charset="0"/>
              </a:rPr>
              <a:t>Second Generation</a:t>
            </a:r>
            <a:r>
              <a:rPr lang="en-US" sz="2000" dirty="0">
                <a:solidFill>
                  <a:srgbClr val="FF0000"/>
                </a:solidFill>
                <a:latin typeface="Times New Roman" panose="02020603050405020304" pitchFamily="18" charset="0"/>
              </a:rPr>
              <a:t>: </a:t>
            </a:r>
            <a:r>
              <a:rPr lang="en-US" sz="2000" dirty="0">
                <a:latin typeface="Times New Roman" panose="02020603050405020304" pitchFamily="18" charset="0"/>
              </a:rPr>
              <a:t>Embedded Systems built around 16-bit microprocessors and 8 or 16-bit microcontrollers</a:t>
            </a:r>
          </a:p>
          <a:p>
            <a:endParaRPr lang="en-US" sz="2000" dirty="0">
              <a:latin typeface="Times New Roman" panose="02020603050405020304" pitchFamily="18" charset="0"/>
            </a:endParaRPr>
          </a:p>
          <a:p>
            <a:r>
              <a:rPr lang="en-US" sz="2000" b="1" dirty="0" err="1">
                <a:solidFill>
                  <a:srgbClr val="0070C0"/>
                </a:solidFill>
                <a:latin typeface="Times New Roman" panose="02020603050405020304" pitchFamily="18" charset="0"/>
              </a:rPr>
              <a:t>eg</a:t>
            </a:r>
            <a:r>
              <a:rPr lang="en-US" sz="2000" b="1" dirty="0">
                <a:solidFill>
                  <a:srgbClr val="0070C0"/>
                </a:solidFill>
                <a:latin typeface="Times New Roman" panose="02020603050405020304" pitchFamily="18" charset="0"/>
              </a:rPr>
              <a:t>. SCADA, Data Acquisition Systems etc.</a:t>
            </a:r>
          </a:p>
          <a:p>
            <a:endParaRPr lang="en-US" sz="2000" b="1" dirty="0">
              <a:latin typeface="Times New Roman" panose="02020603050405020304" pitchFamily="18" charset="0"/>
            </a:endParaRPr>
          </a:p>
          <a:p>
            <a:r>
              <a:rPr lang="en-US" sz="2000" b="1" dirty="0">
                <a:solidFill>
                  <a:srgbClr val="FF0000"/>
                </a:solidFill>
                <a:latin typeface="Times New Roman" panose="02020603050405020304" pitchFamily="18" charset="0"/>
              </a:rPr>
              <a:t>Third Generation: </a:t>
            </a:r>
            <a:r>
              <a:rPr lang="en-US" sz="2000" dirty="0">
                <a:latin typeface="Times New Roman" panose="02020603050405020304" pitchFamily="18" charset="0"/>
              </a:rPr>
              <a:t>Embedded Systems built around high performance 16/32 bit Microprocessors/controllers, Application Specific Instruction set processors like Digital Signal Processors (DSPs) and Application Specific Integrated Circuits (ASICs). </a:t>
            </a:r>
            <a:r>
              <a:rPr lang="en-US" sz="2000" b="1" dirty="0">
                <a:solidFill>
                  <a:srgbClr val="0070C0"/>
                </a:solidFill>
                <a:latin typeface="Times New Roman" panose="02020603050405020304" pitchFamily="18" charset="0"/>
              </a:rPr>
              <a:t>The instruction set is complex and powerful</a:t>
            </a:r>
            <a:r>
              <a:rPr lang="en-US" sz="2000" dirty="0">
                <a:latin typeface="Times New Roman" panose="02020603050405020304" pitchFamily="18" charset="0"/>
              </a:rPr>
              <a:t>.</a:t>
            </a:r>
          </a:p>
          <a:p>
            <a:endParaRPr lang="en-US" sz="2000" b="1" dirty="0">
              <a:latin typeface="Times New Roman" panose="02020603050405020304" pitchFamily="18" charset="0"/>
            </a:endParaRPr>
          </a:p>
          <a:p>
            <a:r>
              <a:rPr lang="en-US" sz="2000" b="1" dirty="0">
                <a:solidFill>
                  <a:srgbClr val="0070C0"/>
                </a:solidFill>
                <a:latin typeface="Times New Roman" panose="02020603050405020304" pitchFamily="18" charset="0"/>
              </a:rPr>
              <a:t>e.g. Robotics, Industrial process control, Networking etc.</a:t>
            </a:r>
          </a:p>
          <a:p>
            <a:endParaRPr lang="en-US" sz="2000" b="1" dirty="0">
              <a:latin typeface="Times New Roman" panose="02020603050405020304" pitchFamily="18" charset="0"/>
            </a:endParaRPr>
          </a:p>
          <a:p>
            <a:r>
              <a:rPr lang="en-US" sz="2000" b="1" dirty="0">
                <a:solidFill>
                  <a:srgbClr val="FF0000"/>
                </a:solidFill>
                <a:latin typeface="Times New Roman" panose="02020603050405020304" pitchFamily="18" charset="0"/>
              </a:rPr>
              <a:t>Fourth Generation: </a:t>
            </a:r>
            <a:r>
              <a:rPr lang="en-US" sz="2000" dirty="0">
                <a:latin typeface="Times New Roman" panose="02020603050405020304" pitchFamily="18" charset="0"/>
              </a:rPr>
              <a:t>Embedded Systems built around System on Chips (</a:t>
            </a:r>
            <a:r>
              <a:rPr lang="en-US" sz="2000" dirty="0" err="1">
                <a:latin typeface="Times New Roman" panose="02020603050405020304" pitchFamily="18" charset="0"/>
              </a:rPr>
              <a:t>SoC’s</a:t>
            </a:r>
            <a:r>
              <a:rPr lang="en-US" sz="2000" dirty="0">
                <a:latin typeface="Times New Roman" panose="02020603050405020304" pitchFamily="18" charset="0"/>
              </a:rPr>
              <a:t>), Reconfigurable processors and multicore processors. It brings high performance, tight integration and miniaturization (very small using modern technology) into the embedded device market</a:t>
            </a:r>
          </a:p>
          <a:p>
            <a:r>
              <a:rPr lang="fr-FR" sz="2000" b="1" dirty="0" err="1">
                <a:solidFill>
                  <a:srgbClr val="0070C0"/>
                </a:solidFill>
                <a:latin typeface="Times New Roman" panose="02020603050405020304" pitchFamily="18" charset="0"/>
              </a:rPr>
              <a:t>e.g</a:t>
            </a:r>
            <a:r>
              <a:rPr lang="fr-FR" sz="2000" b="1" dirty="0">
                <a:solidFill>
                  <a:srgbClr val="0070C0"/>
                </a:solidFill>
                <a:latin typeface="Times New Roman" panose="02020603050405020304" pitchFamily="18" charset="0"/>
              </a:rPr>
              <a:t>. Smart phone </a:t>
            </a:r>
            <a:r>
              <a:rPr lang="fr-FR" sz="2000" b="1" dirty="0" err="1">
                <a:solidFill>
                  <a:srgbClr val="0070C0"/>
                </a:solidFill>
                <a:latin typeface="Times New Roman" panose="02020603050405020304" pitchFamily="18" charset="0"/>
              </a:rPr>
              <a:t>devices</a:t>
            </a:r>
            <a:r>
              <a:rPr lang="fr-FR" sz="2000" b="1" dirty="0">
                <a:solidFill>
                  <a:srgbClr val="0070C0"/>
                </a:solidFill>
                <a:latin typeface="Times New Roman" panose="02020603050405020304" pitchFamily="18" charset="0"/>
              </a:rPr>
              <a:t> etc.</a:t>
            </a:r>
            <a:endParaRPr lang="en-US" sz="2000" b="1" dirty="0">
              <a:solidFill>
                <a:srgbClr val="0070C0"/>
              </a:solidFill>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E764922-9B72-40A8-B56D-407CA1AD4A32}" type="slidenum">
              <a:rPr lang="en-US" smtClean="0"/>
              <a:pPr/>
              <a:t>23</a:t>
            </a:fld>
            <a:endParaRPr lang="en-US"/>
          </a:p>
        </p:txBody>
      </p:sp>
    </p:spTree>
    <p:extLst>
      <p:ext uri="{BB962C8B-B14F-4D97-AF65-F5344CB8AC3E}">
        <p14:creationId xmlns:p14="http://schemas.microsoft.com/office/powerpoint/2010/main" val="4057299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57" y="317565"/>
            <a:ext cx="11191834" cy="6093976"/>
          </a:xfrm>
          <a:prstGeom prst="rect">
            <a:avLst/>
          </a:prstGeom>
        </p:spPr>
        <p:txBody>
          <a:bodyPr wrap="square">
            <a:spAutoFit/>
          </a:bodyPr>
          <a:lstStyle/>
          <a:p>
            <a:pPr algn="ctr"/>
            <a:r>
              <a:rPr lang="en-US" sz="2400" b="1" dirty="0">
                <a:solidFill>
                  <a:srgbClr val="00B050"/>
                </a:solidFill>
                <a:latin typeface="Times New Roman" panose="02020603050405020304" pitchFamily="18" charset="0"/>
              </a:rPr>
              <a:t>2. Embedded Systems - Classification based on Complexity &amp; Performance</a:t>
            </a:r>
          </a:p>
          <a:p>
            <a:pPr algn="just"/>
            <a:r>
              <a:rPr lang="en-US" sz="2400" b="1" dirty="0">
                <a:solidFill>
                  <a:srgbClr val="FF0000"/>
                </a:solidFill>
                <a:latin typeface="Times New Roman" panose="02020603050405020304" pitchFamily="18" charset="0"/>
              </a:rPr>
              <a:t>Small Scale: </a:t>
            </a:r>
          </a:p>
          <a:p>
            <a:pPr algn="just"/>
            <a:endParaRPr lang="en-US" b="1" dirty="0">
              <a:solidFill>
                <a:srgbClr val="000000"/>
              </a:solidFill>
              <a:latin typeface="Times New Roman" panose="02020603050405020304" pitchFamily="18" charset="0"/>
            </a:endParaRPr>
          </a:p>
          <a:p>
            <a:pPr algn="just"/>
            <a:r>
              <a:rPr lang="en-US" sz="2000" dirty="0">
                <a:solidFill>
                  <a:srgbClr val="000000"/>
                </a:solidFill>
                <a:latin typeface="Times New Roman" panose="02020603050405020304" pitchFamily="18" charset="0"/>
              </a:rPr>
              <a:t>The embedded systems built around </a:t>
            </a:r>
            <a:r>
              <a:rPr lang="en-US" sz="2000" b="1" dirty="0">
                <a:solidFill>
                  <a:srgbClr val="0070C0"/>
                </a:solidFill>
                <a:latin typeface="Times New Roman" panose="02020603050405020304" pitchFamily="18" charset="0"/>
              </a:rPr>
              <a:t>low performance and low cost 8 or 16 bit microprocessors/ microcontrollers</a:t>
            </a:r>
            <a:r>
              <a:rPr lang="en-US" sz="2000" dirty="0">
                <a:solidFill>
                  <a:srgbClr val="000000"/>
                </a:solidFill>
                <a:latin typeface="Times New Roman" panose="02020603050405020304" pitchFamily="18" charset="0"/>
              </a:rPr>
              <a:t>. It is suitable for simple applications and where performance is not time critical.</a:t>
            </a:r>
          </a:p>
          <a:p>
            <a:pPr algn="just"/>
            <a:r>
              <a:rPr lang="en-US" sz="2000" b="1" dirty="0">
                <a:solidFill>
                  <a:srgbClr val="0070C0"/>
                </a:solidFill>
                <a:latin typeface="Times New Roman" panose="02020603050405020304" pitchFamily="18" charset="0"/>
              </a:rPr>
              <a:t> It may or may not contain OS</a:t>
            </a:r>
            <a:r>
              <a:rPr lang="en-US" sz="2000" dirty="0">
                <a:solidFill>
                  <a:srgbClr val="000000"/>
                </a:solidFill>
                <a:latin typeface="Times New Roman" panose="02020603050405020304" pitchFamily="18" charset="0"/>
              </a:rPr>
              <a:t>.</a:t>
            </a:r>
          </a:p>
          <a:p>
            <a:pPr algn="just"/>
            <a:endParaRPr lang="en-US" sz="2000" dirty="0">
              <a:solidFill>
                <a:srgbClr val="0070C0"/>
              </a:solidFill>
              <a:latin typeface="Wingdings-Regular"/>
            </a:endParaRPr>
          </a:p>
          <a:p>
            <a:pPr algn="just"/>
            <a:r>
              <a:rPr lang="en-US" sz="2400" b="1" dirty="0">
                <a:solidFill>
                  <a:srgbClr val="FF0000"/>
                </a:solidFill>
                <a:latin typeface="Times New Roman" panose="02020603050405020304" pitchFamily="18" charset="0"/>
              </a:rPr>
              <a:t>Medium Scale</a:t>
            </a:r>
            <a:r>
              <a:rPr lang="en-US" sz="2400" dirty="0">
                <a:solidFill>
                  <a:srgbClr val="FF0000"/>
                </a:solidFill>
                <a:latin typeface="Times New Roman" panose="02020603050405020304" pitchFamily="18" charset="0"/>
              </a:rPr>
              <a:t>: </a:t>
            </a:r>
          </a:p>
          <a:p>
            <a:pPr algn="just"/>
            <a:endParaRPr lang="en-US" dirty="0">
              <a:solidFill>
                <a:srgbClr val="000000"/>
              </a:solidFill>
              <a:latin typeface="Times New Roman" panose="02020603050405020304" pitchFamily="18" charset="0"/>
            </a:endParaRPr>
          </a:p>
          <a:p>
            <a:pPr algn="just"/>
            <a:r>
              <a:rPr lang="en-US" sz="2000" dirty="0">
                <a:solidFill>
                  <a:srgbClr val="000000"/>
                </a:solidFill>
                <a:latin typeface="Times New Roman" panose="02020603050405020304" pitchFamily="18" charset="0"/>
              </a:rPr>
              <a:t>Embedded Systems built around </a:t>
            </a:r>
            <a:r>
              <a:rPr lang="en-US" sz="2000" b="1" dirty="0">
                <a:solidFill>
                  <a:srgbClr val="0070C0"/>
                </a:solidFill>
                <a:latin typeface="Times New Roman" panose="02020603050405020304" pitchFamily="18" charset="0"/>
              </a:rPr>
              <a:t>low cost 16 or 32 bit microprocessors / microcontrollers or DSPs</a:t>
            </a:r>
            <a:r>
              <a:rPr lang="en-US" sz="2000" dirty="0">
                <a:solidFill>
                  <a:srgbClr val="000000"/>
                </a:solidFill>
                <a:latin typeface="Times New Roman" panose="02020603050405020304" pitchFamily="18" charset="0"/>
              </a:rPr>
              <a:t>. </a:t>
            </a:r>
          </a:p>
          <a:p>
            <a:pPr algn="just"/>
            <a:r>
              <a:rPr lang="en-US" sz="2000" dirty="0">
                <a:solidFill>
                  <a:srgbClr val="000000"/>
                </a:solidFill>
                <a:latin typeface="Times New Roman" panose="02020603050405020304" pitchFamily="18" charset="0"/>
              </a:rPr>
              <a:t>These are slightly complex in hardware and firmware</a:t>
            </a:r>
            <a:r>
              <a:rPr lang="en-US" sz="2000" b="1" dirty="0">
                <a:solidFill>
                  <a:srgbClr val="0070C0"/>
                </a:solidFill>
                <a:latin typeface="Times New Roman" panose="02020603050405020304" pitchFamily="18" charset="0"/>
              </a:rPr>
              <a:t>. It may contain GPOS/RTOS</a:t>
            </a:r>
            <a:r>
              <a:rPr lang="en-US" dirty="0">
                <a:solidFill>
                  <a:srgbClr val="000000"/>
                </a:solidFill>
                <a:latin typeface="Times New Roman" panose="02020603050405020304" pitchFamily="18" charset="0"/>
              </a:rPr>
              <a:t>.</a:t>
            </a:r>
          </a:p>
          <a:p>
            <a:pPr algn="just"/>
            <a:endParaRPr lang="en-US" sz="2000" dirty="0">
              <a:solidFill>
                <a:srgbClr val="6F2FA0"/>
              </a:solidFill>
              <a:latin typeface="Wingdings-Regular"/>
            </a:endParaRPr>
          </a:p>
          <a:p>
            <a:pPr algn="just"/>
            <a:r>
              <a:rPr lang="en-US" sz="2400" b="1" dirty="0">
                <a:solidFill>
                  <a:srgbClr val="FF0000"/>
                </a:solidFill>
                <a:latin typeface="Times New Roman" panose="02020603050405020304" pitchFamily="18" charset="0"/>
              </a:rPr>
              <a:t>Large Scale/Complex: </a:t>
            </a:r>
          </a:p>
          <a:p>
            <a:pPr algn="just"/>
            <a:endParaRPr lang="en-US" b="1" dirty="0">
              <a:solidFill>
                <a:srgbClr val="000000"/>
              </a:solidFill>
              <a:latin typeface="Times New Roman" panose="02020603050405020304" pitchFamily="18" charset="0"/>
            </a:endParaRPr>
          </a:p>
          <a:p>
            <a:pPr algn="just"/>
            <a:r>
              <a:rPr lang="en-US" sz="2000" dirty="0">
                <a:solidFill>
                  <a:srgbClr val="000000"/>
                </a:solidFill>
                <a:latin typeface="Times New Roman" panose="02020603050405020304" pitchFamily="18" charset="0"/>
              </a:rPr>
              <a:t>Embedded Systems built around </a:t>
            </a:r>
            <a:r>
              <a:rPr lang="en-US" sz="2000" b="1" dirty="0">
                <a:solidFill>
                  <a:srgbClr val="0070C0"/>
                </a:solidFill>
                <a:latin typeface="Times New Roman" panose="02020603050405020304" pitchFamily="18" charset="0"/>
              </a:rPr>
              <a:t>high performance 32 or 64 bit RISC processors/controllers, </a:t>
            </a:r>
            <a:r>
              <a:rPr lang="en-US" sz="2000" b="1" dirty="0" err="1">
                <a:solidFill>
                  <a:srgbClr val="0070C0"/>
                </a:solidFill>
                <a:latin typeface="Times New Roman" panose="02020603050405020304" pitchFamily="18" charset="0"/>
              </a:rPr>
              <a:t>RSoC</a:t>
            </a:r>
            <a:r>
              <a:rPr lang="en-US" sz="2000" b="1" dirty="0">
                <a:solidFill>
                  <a:srgbClr val="0070C0"/>
                </a:solidFill>
                <a:latin typeface="Times New Roman" panose="02020603050405020304" pitchFamily="18" charset="0"/>
              </a:rPr>
              <a:t> or multi-core processors and PLD (Programmable Logic Device). </a:t>
            </a:r>
          </a:p>
          <a:p>
            <a:pPr algn="just"/>
            <a:r>
              <a:rPr lang="en-US" sz="2000" dirty="0">
                <a:solidFill>
                  <a:srgbClr val="000000"/>
                </a:solidFill>
                <a:latin typeface="Times New Roman" panose="02020603050405020304" pitchFamily="18" charset="0"/>
              </a:rPr>
              <a:t>It requires complex hardware and software. These system may contain multiple processors/controllers and co-units/hardware accelerators</a:t>
            </a:r>
          </a:p>
          <a:p>
            <a:pPr algn="just"/>
            <a:r>
              <a:rPr lang="en-US" sz="2000" dirty="0">
                <a:solidFill>
                  <a:srgbClr val="000000"/>
                </a:solidFill>
                <a:latin typeface="Times New Roman" panose="02020603050405020304" pitchFamily="18" charset="0"/>
              </a:rPr>
              <a:t> It contains RTOS for scheduling, prioritization and management.</a:t>
            </a:r>
            <a:endParaRPr lang="en-US" sz="2000" dirty="0"/>
          </a:p>
        </p:txBody>
      </p:sp>
      <p:sp>
        <p:nvSpPr>
          <p:cNvPr id="4" name="Slide Number Placeholder 3"/>
          <p:cNvSpPr>
            <a:spLocks noGrp="1"/>
          </p:cNvSpPr>
          <p:nvPr>
            <p:ph type="sldNum" sz="quarter" idx="12"/>
          </p:nvPr>
        </p:nvSpPr>
        <p:spPr/>
        <p:txBody>
          <a:bodyPr/>
          <a:lstStyle/>
          <a:p>
            <a:fld id="{3E764922-9B72-40A8-B56D-407CA1AD4A32}" type="slidenum">
              <a:rPr lang="en-US" smtClean="0"/>
              <a:pPr/>
              <a:t>24</a:t>
            </a:fld>
            <a:endParaRPr lang="en-US"/>
          </a:p>
        </p:txBody>
      </p:sp>
    </p:spTree>
    <p:extLst>
      <p:ext uri="{BB962C8B-B14F-4D97-AF65-F5344CB8AC3E}">
        <p14:creationId xmlns:p14="http://schemas.microsoft.com/office/powerpoint/2010/main" val="1762751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8629" y="817418"/>
            <a:ext cx="11013044" cy="4893647"/>
          </a:xfrm>
          <a:prstGeom prst="rect">
            <a:avLst/>
          </a:prstGeom>
        </p:spPr>
        <p:txBody>
          <a:bodyPr wrap="square">
            <a:spAutoFit/>
          </a:bodyPr>
          <a:lstStyle/>
          <a:p>
            <a:r>
              <a:rPr lang="en-US" sz="2400" b="1" dirty="0">
                <a:solidFill>
                  <a:srgbClr val="00B050"/>
                </a:solidFill>
                <a:latin typeface="Times New Roman" panose="02020603050405020304" pitchFamily="18" charset="0"/>
              </a:rPr>
              <a:t>3. Embedded Systems - Classification Based on deterministic behavior</a:t>
            </a:r>
            <a:r>
              <a:rPr lang="en-US" sz="2400" b="1" dirty="0">
                <a:solidFill>
                  <a:srgbClr val="000000"/>
                </a:solidFill>
                <a:latin typeface="Times New Roman" panose="02020603050405020304" pitchFamily="18" charset="0"/>
              </a:rPr>
              <a:t>: </a:t>
            </a:r>
          </a:p>
          <a:p>
            <a:endParaRPr lang="en-US" sz="2400" b="1"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It is applicable for Real Time systems. The application/task execution behavior for an embedded system can be either deterministic or non-deterministic</a:t>
            </a:r>
          </a:p>
          <a:p>
            <a:endParaRPr lang="en-US" sz="2400" dirty="0">
              <a:solidFill>
                <a:srgbClr val="000000"/>
              </a:solidFill>
              <a:latin typeface="Times New Roman" panose="02020603050405020304" pitchFamily="18" charset="0"/>
            </a:endParaRPr>
          </a:p>
          <a:p>
            <a:r>
              <a:rPr lang="en-US" sz="2400" b="1" dirty="0">
                <a:solidFill>
                  <a:srgbClr val="000000"/>
                </a:solidFill>
                <a:latin typeface="Times New Roman" panose="02020603050405020304" pitchFamily="18" charset="0"/>
              </a:rPr>
              <a:t>These are classified in to two types</a:t>
            </a:r>
          </a:p>
          <a:p>
            <a:endParaRPr lang="en-US" sz="2400" b="1" dirty="0">
              <a:solidFill>
                <a:srgbClr val="000000"/>
              </a:solidFill>
              <a:latin typeface="Times New Roman" panose="02020603050405020304" pitchFamily="18" charset="0"/>
            </a:endParaRPr>
          </a:p>
          <a:p>
            <a:pPr marL="457200" indent="-457200">
              <a:buAutoNum type="arabicPeriod"/>
            </a:pPr>
            <a:r>
              <a:rPr lang="en-US" sz="2400" b="1" dirty="0">
                <a:solidFill>
                  <a:srgbClr val="FF0000"/>
                </a:solidFill>
                <a:latin typeface="Times New Roman" panose="02020603050405020304" pitchFamily="18" charset="0"/>
              </a:rPr>
              <a:t>Soft Real time Systems: </a:t>
            </a:r>
          </a:p>
          <a:p>
            <a:pPr marL="457200" indent="-457200"/>
            <a:r>
              <a:rPr lang="en-US" sz="2400" dirty="0">
                <a:solidFill>
                  <a:srgbClr val="000000"/>
                </a:solidFill>
                <a:latin typeface="Times New Roman" panose="02020603050405020304" pitchFamily="18" charset="0"/>
              </a:rPr>
              <a:t> Missing a deadline may not be critical and can be tolerated to a certain degree</a:t>
            </a:r>
          </a:p>
          <a:p>
            <a:endParaRPr lang="en-US" sz="2400" dirty="0">
              <a:solidFill>
                <a:srgbClr val="000000"/>
              </a:solidFill>
              <a:latin typeface="Times New Roman" panose="02020603050405020304" pitchFamily="18" charset="0"/>
            </a:endParaRPr>
          </a:p>
          <a:p>
            <a:r>
              <a:rPr lang="en-US" sz="2400" b="1" dirty="0">
                <a:solidFill>
                  <a:srgbClr val="FF0000"/>
                </a:solidFill>
                <a:latin typeface="Times New Roman" panose="02020603050405020304" pitchFamily="18" charset="0"/>
              </a:rPr>
              <a:t>2. Hard Real time systems: </a:t>
            </a:r>
          </a:p>
          <a:p>
            <a:r>
              <a:rPr lang="en-US" sz="2400" dirty="0">
                <a:solidFill>
                  <a:srgbClr val="000000"/>
                </a:solidFill>
                <a:latin typeface="Times New Roman" panose="02020603050405020304" pitchFamily="18" charset="0"/>
              </a:rPr>
              <a:t>Missing a program/task execution time deadline can have catastrophic consequences (financial, human loss of life, etc.)</a:t>
            </a:r>
            <a:endParaRPr lang="en-US" sz="2400" dirty="0"/>
          </a:p>
        </p:txBody>
      </p:sp>
      <p:sp>
        <p:nvSpPr>
          <p:cNvPr id="4" name="Slide Number Placeholder 3"/>
          <p:cNvSpPr>
            <a:spLocks noGrp="1"/>
          </p:cNvSpPr>
          <p:nvPr>
            <p:ph type="sldNum" sz="quarter" idx="12"/>
          </p:nvPr>
        </p:nvSpPr>
        <p:spPr/>
        <p:txBody>
          <a:bodyPr/>
          <a:lstStyle/>
          <a:p>
            <a:fld id="{3E764922-9B72-40A8-B56D-407CA1AD4A32}" type="slidenum">
              <a:rPr lang="en-US" smtClean="0"/>
              <a:pPr/>
              <a:t>25</a:t>
            </a:fld>
            <a:endParaRPr lang="en-US"/>
          </a:p>
        </p:txBody>
      </p:sp>
    </p:spTree>
    <p:extLst>
      <p:ext uri="{BB962C8B-B14F-4D97-AF65-F5344CB8AC3E}">
        <p14:creationId xmlns:p14="http://schemas.microsoft.com/office/powerpoint/2010/main" val="3961071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658" y="609600"/>
            <a:ext cx="10568378" cy="5262979"/>
          </a:xfrm>
          <a:prstGeom prst="rect">
            <a:avLst/>
          </a:prstGeom>
        </p:spPr>
        <p:txBody>
          <a:bodyPr wrap="square">
            <a:spAutoFit/>
          </a:bodyPr>
          <a:lstStyle/>
          <a:p>
            <a:r>
              <a:rPr lang="en-US" sz="2400" b="1" dirty="0">
                <a:solidFill>
                  <a:srgbClr val="00B050"/>
                </a:solidFill>
                <a:latin typeface="Times New Roman" panose="02020603050405020304" pitchFamily="18" charset="0"/>
              </a:rPr>
              <a:t>4.</a:t>
            </a:r>
            <a:r>
              <a:rPr lang="en-US" sz="2800" b="1" dirty="0">
                <a:solidFill>
                  <a:srgbClr val="00B050"/>
                </a:solidFill>
                <a:latin typeface="Times New Roman" panose="02020603050405020304" pitchFamily="18" charset="0"/>
              </a:rPr>
              <a:t> Embedded Systems - Classification Based on Triggering:</a:t>
            </a:r>
          </a:p>
          <a:p>
            <a:endParaRPr lang="en-US" sz="2800" b="1" dirty="0">
              <a:solidFill>
                <a:srgbClr val="00B050"/>
              </a:solidFill>
              <a:latin typeface="Times New Roman" panose="02020603050405020304" pitchFamily="18" charset="0"/>
            </a:endParaRPr>
          </a:p>
          <a:p>
            <a:r>
              <a:rPr lang="en-US" sz="2800" b="1" dirty="0">
                <a:solidFill>
                  <a:srgbClr val="FF0000"/>
                </a:solidFill>
                <a:latin typeface="Times New Roman" panose="02020603050405020304" pitchFamily="18" charset="0"/>
              </a:rPr>
              <a:t>These are classified into two types</a:t>
            </a:r>
          </a:p>
          <a:p>
            <a:endParaRPr lang="en-US" sz="2800" b="1" dirty="0">
              <a:solidFill>
                <a:srgbClr val="000000"/>
              </a:solidFill>
              <a:latin typeface="Times New Roman" panose="02020603050405020304" pitchFamily="18" charset="0"/>
            </a:endParaRPr>
          </a:p>
          <a:p>
            <a:pPr marL="514350" indent="-514350">
              <a:buAutoNum type="arabicPeriod"/>
            </a:pPr>
            <a:r>
              <a:rPr lang="en-US" sz="2800" b="1" dirty="0">
                <a:solidFill>
                  <a:srgbClr val="FF0000"/>
                </a:solidFill>
                <a:latin typeface="Times New Roman" panose="02020603050405020304" pitchFamily="18" charset="0"/>
              </a:rPr>
              <a:t>Event Triggered : </a:t>
            </a:r>
          </a:p>
          <a:p>
            <a:r>
              <a:rPr lang="en-US" sz="2800" dirty="0">
                <a:solidFill>
                  <a:srgbClr val="000000"/>
                </a:solidFill>
                <a:latin typeface="Times New Roman" panose="02020603050405020304" pitchFamily="18" charset="0"/>
              </a:rPr>
              <a:t>Activities within the system (e.g., task run-times) are dynamic and</a:t>
            </a:r>
          </a:p>
          <a:p>
            <a:r>
              <a:rPr lang="en-US" sz="2800" dirty="0">
                <a:solidFill>
                  <a:srgbClr val="000000"/>
                </a:solidFill>
                <a:latin typeface="Times New Roman" panose="02020603050405020304" pitchFamily="18" charset="0"/>
              </a:rPr>
              <a:t>depend upon occurrence of different events (such as counting persons)</a:t>
            </a:r>
            <a:r>
              <a:rPr lang="en-US" sz="2800" b="1" dirty="0">
                <a:solidFill>
                  <a:srgbClr val="000000"/>
                </a:solidFill>
                <a:latin typeface="Times New Roman" panose="02020603050405020304" pitchFamily="18" charset="0"/>
              </a:rPr>
              <a:t>.</a:t>
            </a:r>
          </a:p>
          <a:p>
            <a:endParaRPr lang="en-US" sz="2800" b="1" dirty="0">
              <a:solidFill>
                <a:srgbClr val="000000"/>
              </a:solidFill>
              <a:latin typeface="Times New Roman" panose="02020603050405020304" pitchFamily="18" charset="0"/>
            </a:endParaRPr>
          </a:p>
          <a:p>
            <a:r>
              <a:rPr lang="en-US" sz="2800" b="1" dirty="0">
                <a:solidFill>
                  <a:srgbClr val="FF0000"/>
                </a:solidFill>
                <a:latin typeface="Times New Roman" panose="02020603050405020304" pitchFamily="18" charset="0"/>
              </a:rPr>
              <a:t>2. Time triggered: </a:t>
            </a:r>
          </a:p>
          <a:p>
            <a:r>
              <a:rPr lang="en-US" sz="2800" dirty="0">
                <a:solidFill>
                  <a:srgbClr val="000000"/>
                </a:solidFill>
                <a:latin typeface="Times New Roman" panose="02020603050405020304" pitchFamily="18" charset="0"/>
              </a:rPr>
              <a:t>Activities within the system follow a statically computed schedule (i.e., they are allocated time slots during which they can take place) and thus by nature are predictable (such as </a:t>
            </a:r>
            <a:r>
              <a:rPr lang="en-US" sz="2800" dirty="0" err="1">
                <a:solidFill>
                  <a:srgbClr val="000000"/>
                </a:solidFill>
                <a:latin typeface="Times New Roman" panose="02020603050405020304" pitchFamily="18" charset="0"/>
              </a:rPr>
              <a:t>trafic</a:t>
            </a:r>
            <a:r>
              <a:rPr lang="en-US" sz="2800" dirty="0">
                <a:solidFill>
                  <a:srgbClr val="000000"/>
                </a:solidFill>
                <a:latin typeface="Times New Roman" panose="02020603050405020304" pitchFamily="18" charset="0"/>
              </a:rPr>
              <a:t> lights).</a:t>
            </a:r>
            <a:endParaRPr lang="en-US" sz="2800" dirty="0"/>
          </a:p>
        </p:txBody>
      </p:sp>
      <p:sp>
        <p:nvSpPr>
          <p:cNvPr id="4" name="Slide Number Placeholder 3"/>
          <p:cNvSpPr>
            <a:spLocks noGrp="1"/>
          </p:cNvSpPr>
          <p:nvPr>
            <p:ph type="sldNum" sz="quarter" idx="12"/>
          </p:nvPr>
        </p:nvSpPr>
        <p:spPr/>
        <p:txBody>
          <a:bodyPr/>
          <a:lstStyle/>
          <a:p>
            <a:fld id="{3E764922-9B72-40A8-B56D-407CA1AD4A32}" type="slidenum">
              <a:rPr lang="en-US" smtClean="0"/>
              <a:pPr/>
              <a:t>26</a:t>
            </a:fld>
            <a:endParaRPr lang="en-US"/>
          </a:p>
        </p:txBody>
      </p:sp>
    </p:spTree>
    <p:extLst>
      <p:ext uri="{BB962C8B-B14F-4D97-AF65-F5344CB8AC3E}">
        <p14:creationId xmlns:p14="http://schemas.microsoft.com/office/powerpoint/2010/main" val="2303957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430" y="357049"/>
            <a:ext cx="5909823" cy="523220"/>
          </a:xfrm>
          <a:prstGeom prst="rect">
            <a:avLst/>
          </a:prstGeom>
        </p:spPr>
        <p:txBody>
          <a:bodyPr wrap="none">
            <a:spAutoFit/>
          </a:bodyPr>
          <a:lstStyle/>
          <a:p>
            <a:r>
              <a:rPr lang="en-US" dirty="0"/>
              <a:t>	</a:t>
            </a:r>
            <a:r>
              <a:rPr lang="en-US" sz="2800" b="1" dirty="0">
                <a:solidFill>
                  <a:srgbClr val="FF0000"/>
                </a:solidFill>
              </a:rPr>
              <a:t>Purpose of Embedded Systems</a:t>
            </a:r>
          </a:p>
        </p:txBody>
      </p:sp>
      <p:sp>
        <p:nvSpPr>
          <p:cNvPr id="3" name="Rectangle 2"/>
          <p:cNvSpPr/>
          <p:nvPr/>
        </p:nvSpPr>
        <p:spPr>
          <a:xfrm>
            <a:off x="853440" y="839581"/>
            <a:ext cx="10631424" cy="5693866"/>
          </a:xfrm>
          <a:prstGeom prst="rect">
            <a:avLst/>
          </a:prstGeom>
        </p:spPr>
        <p:txBody>
          <a:bodyPr wrap="square">
            <a:spAutoFit/>
          </a:bodyPr>
          <a:lstStyle/>
          <a:p>
            <a:r>
              <a:rPr lang="en-US" sz="2600" dirty="0">
                <a:latin typeface="Times New Roman" panose="02020603050405020304" pitchFamily="18" charset="0"/>
              </a:rPr>
              <a:t>Each Embedded Systems is designed to serve the purpose of any one or a combination of the following tasks.</a:t>
            </a:r>
          </a:p>
          <a:p>
            <a:endParaRPr lang="en-US" sz="2600" dirty="0">
              <a:latin typeface="Times New Roman" panose="02020603050405020304" pitchFamily="18" charset="0"/>
            </a:endParaRPr>
          </a:p>
          <a:p>
            <a:r>
              <a:rPr lang="en-US" sz="2600" dirty="0">
                <a:latin typeface="CourierNewPSMT"/>
              </a:rPr>
              <a:t>o </a:t>
            </a:r>
            <a:r>
              <a:rPr lang="en-US" sz="2600" dirty="0">
                <a:latin typeface="Times New Roman" panose="02020603050405020304" pitchFamily="18" charset="0"/>
              </a:rPr>
              <a:t>Data Collection/Storage/Representation</a:t>
            </a:r>
          </a:p>
          <a:p>
            <a:endParaRPr lang="en-US" sz="2600" dirty="0">
              <a:latin typeface="Times New Roman" panose="02020603050405020304" pitchFamily="18" charset="0"/>
            </a:endParaRPr>
          </a:p>
          <a:p>
            <a:r>
              <a:rPr lang="en-US" sz="2600" dirty="0">
                <a:latin typeface="CourierNewPSMT"/>
              </a:rPr>
              <a:t>o </a:t>
            </a:r>
            <a:r>
              <a:rPr lang="en-US" sz="2600" dirty="0">
                <a:latin typeface="Times New Roman" panose="02020603050405020304" pitchFamily="18" charset="0"/>
              </a:rPr>
              <a:t>Data Communication</a:t>
            </a:r>
          </a:p>
          <a:p>
            <a:endParaRPr lang="en-US" sz="2600" dirty="0">
              <a:latin typeface="Times New Roman" panose="02020603050405020304" pitchFamily="18" charset="0"/>
            </a:endParaRPr>
          </a:p>
          <a:p>
            <a:r>
              <a:rPr lang="en-US" sz="2600" dirty="0">
                <a:latin typeface="CourierNewPSMT"/>
              </a:rPr>
              <a:t>o </a:t>
            </a:r>
            <a:r>
              <a:rPr lang="en-US" sz="2600" dirty="0">
                <a:latin typeface="Times New Roman" panose="02020603050405020304" pitchFamily="18" charset="0"/>
              </a:rPr>
              <a:t>Data (Signal) Processing</a:t>
            </a:r>
          </a:p>
          <a:p>
            <a:endParaRPr lang="en-US" sz="2600" dirty="0">
              <a:latin typeface="Times New Roman" panose="02020603050405020304" pitchFamily="18" charset="0"/>
            </a:endParaRPr>
          </a:p>
          <a:p>
            <a:r>
              <a:rPr lang="en-US" sz="2600" dirty="0">
                <a:latin typeface="CourierNewPSMT"/>
              </a:rPr>
              <a:t>o </a:t>
            </a:r>
            <a:r>
              <a:rPr lang="en-US" sz="2600" dirty="0">
                <a:latin typeface="Times New Roman" panose="02020603050405020304" pitchFamily="18" charset="0"/>
              </a:rPr>
              <a:t>Monitoring</a:t>
            </a:r>
          </a:p>
          <a:p>
            <a:endParaRPr lang="en-US" sz="2600" dirty="0">
              <a:latin typeface="Times New Roman" panose="02020603050405020304" pitchFamily="18" charset="0"/>
            </a:endParaRPr>
          </a:p>
          <a:p>
            <a:r>
              <a:rPr lang="en-US" sz="2600" dirty="0">
                <a:latin typeface="CourierNewPSMT"/>
              </a:rPr>
              <a:t>o </a:t>
            </a:r>
            <a:r>
              <a:rPr lang="en-US" sz="2600" dirty="0">
                <a:latin typeface="Times New Roman" panose="02020603050405020304" pitchFamily="18" charset="0"/>
              </a:rPr>
              <a:t>Control</a:t>
            </a:r>
          </a:p>
          <a:p>
            <a:endParaRPr lang="en-US" sz="2600" dirty="0">
              <a:latin typeface="Times New Roman" panose="02020603050405020304" pitchFamily="18" charset="0"/>
            </a:endParaRPr>
          </a:p>
          <a:p>
            <a:r>
              <a:rPr lang="en-US" sz="2600" dirty="0">
                <a:latin typeface="CourierNewPSMT"/>
              </a:rPr>
              <a:t>o </a:t>
            </a:r>
            <a:r>
              <a:rPr lang="en-US" sz="2600" dirty="0">
                <a:latin typeface="Times New Roman" panose="02020603050405020304" pitchFamily="18" charset="0"/>
              </a:rPr>
              <a:t>Application Specific User Interface</a:t>
            </a:r>
            <a:endParaRPr lang="en-US" sz="2600" dirty="0"/>
          </a:p>
        </p:txBody>
      </p:sp>
      <p:sp>
        <p:nvSpPr>
          <p:cNvPr id="5" name="Slide Number Placeholder 4"/>
          <p:cNvSpPr>
            <a:spLocks noGrp="1"/>
          </p:cNvSpPr>
          <p:nvPr>
            <p:ph type="sldNum" sz="quarter" idx="12"/>
          </p:nvPr>
        </p:nvSpPr>
        <p:spPr/>
        <p:txBody>
          <a:bodyPr/>
          <a:lstStyle/>
          <a:p>
            <a:fld id="{3E764922-9B72-40A8-B56D-407CA1AD4A32}" type="slidenum">
              <a:rPr lang="en-US" smtClean="0"/>
              <a:pPr/>
              <a:t>27</a:t>
            </a:fld>
            <a:endParaRPr lang="en-US"/>
          </a:p>
        </p:txBody>
      </p:sp>
    </p:spTree>
    <p:extLst>
      <p:ext uri="{BB962C8B-B14F-4D97-AF65-F5344CB8AC3E}">
        <p14:creationId xmlns:p14="http://schemas.microsoft.com/office/powerpoint/2010/main" val="1187079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9257" y="492314"/>
            <a:ext cx="10660743" cy="6063198"/>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Characteristics and Quality Attributes of Embedded Systems</a:t>
            </a:r>
          </a:p>
          <a:p>
            <a:endParaRPr lang="en-US" sz="2000" b="1" dirty="0">
              <a:solidFill>
                <a:srgbClr val="FF0000"/>
              </a:solidFill>
              <a:latin typeface="Times New Roman" pitchFamily="18" charset="0"/>
              <a:cs typeface="Times New Roman" pitchFamily="18" charset="0"/>
            </a:endParaRPr>
          </a:p>
          <a:p>
            <a:pPr algn="ctr"/>
            <a:r>
              <a:rPr lang="en-US" sz="2800" b="1" dirty="0">
                <a:solidFill>
                  <a:srgbClr val="FF0000"/>
                </a:solidFill>
                <a:latin typeface="Times New Roman" pitchFamily="18" charset="0"/>
                <a:cs typeface="Times New Roman" pitchFamily="18" charset="0"/>
              </a:rPr>
              <a:t>Characteristics of Embedded systems: </a:t>
            </a:r>
          </a:p>
          <a:p>
            <a:r>
              <a:rPr lang="en-US" sz="2400" dirty="0">
                <a:latin typeface="Times New Roman" pitchFamily="18" charset="0"/>
                <a:cs typeface="Times New Roman" pitchFamily="18" charset="0"/>
              </a:rPr>
              <a:t>Embedded systems possess certain specific characteristics and these are unique to each Embedded system.</a:t>
            </a:r>
          </a:p>
          <a:p>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1. Application and domain specific</a:t>
            </a:r>
          </a:p>
          <a:p>
            <a:r>
              <a:rPr lang="en-US" sz="2400" b="1" dirty="0">
                <a:latin typeface="Times New Roman" pitchFamily="18" charset="0"/>
                <a:cs typeface="Times New Roman" pitchFamily="18" charset="0"/>
              </a:rPr>
              <a:t>		2. Reactive and Real Time</a:t>
            </a:r>
          </a:p>
          <a:p>
            <a:r>
              <a:rPr lang="en-US" sz="2400" b="1" dirty="0">
                <a:latin typeface="Times New Roman" pitchFamily="18" charset="0"/>
                <a:cs typeface="Times New Roman" pitchFamily="18" charset="0"/>
              </a:rPr>
              <a:t>3. Operates in harsh environments</a:t>
            </a:r>
          </a:p>
          <a:p>
            <a:r>
              <a:rPr lang="en-US" sz="2400" b="1" dirty="0">
                <a:latin typeface="Times New Roman" pitchFamily="18" charset="0"/>
                <a:cs typeface="Times New Roman" pitchFamily="18" charset="0"/>
              </a:rPr>
              <a:t>		4. Distributed</a:t>
            </a:r>
          </a:p>
          <a:p>
            <a:r>
              <a:rPr lang="en-US" sz="2400" b="1" dirty="0">
                <a:latin typeface="Times New Roman" pitchFamily="18" charset="0"/>
                <a:cs typeface="Times New Roman" pitchFamily="18" charset="0"/>
              </a:rPr>
              <a:t>5. Small Size and weight</a:t>
            </a:r>
          </a:p>
          <a:p>
            <a:r>
              <a:rPr lang="en-US" sz="2400" b="1" dirty="0">
                <a:latin typeface="Times New Roman" pitchFamily="18" charset="0"/>
                <a:cs typeface="Times New Roman" pitchFamily="18" charset="0"/>
              </a:rPr>
              <a:t>		6. Power concerns</a:t>
            </a:r>
          </a:p>
          <a:p>
            <a:r>
              <a:rPr lang="en-US" sz="2400" b="1" dirty="0">
                <a:latin typeface="Times New Roman" pitchFamily="18" charset="0"/>
                <a:cs typeface="Times New Roman" pitchFamily="18" charset="0"/>
              </a:rPr>
              <a:t>7. Single-functioned</a:t>
            </a:r>
          </a:p>
          <a:p>
            <a:r>
              <a:rPr lang="en-US" sz="2400" b="1" dirty="0">
                <a:latin typeface="Times New Roman" pitchFamily="18" charset="0"/>
                <a:cs typeface="Times New Roman" pitchFamily="18" charset="0"/>
              </a:rPr>
              <a:t>		8. Complex functionality</a:t>
            </a:r>
          </a:p>
          <a:p>
            <a:r>
              <a:rPr lang="en-US" sz="2400" b="1" dirty="0">
                <a:latin typeface="Times New Roman" pitchFamily="18" charset="0"/>
                <a:cs typeface="Times New Roman" pitchFamily="18" charset="0"/>
              </a:rPr>
              <a:t>9. Tightly-constrained</a:t>
            </a:r>
          </a:p>
          <a:p>
            <a:r>
              <a:rPr lang="en-US" sz="2400" b="1" dirty="0">
                <a:latin typeface="Times New Roman" pitchFamily="18" charset="0"/>
                <a:cs typeface="Times New Roman" pitchFamily="18" charset="0"/>
              </a:rPr>
              <a:t>		10. Safety-critical</a:t>
            </a:r>
          </a:p>
        </p:txBody>
      </p:sp>
      <p:sp>
        <p:nvSpPr>
          <p:cNvPr id="4" name="Slide Number Placeholder 3"/>
          <p:cNvSpPr>
            <a:spLocks noGrp="1"/>
          </p:cNvSpPr>
          <p:nvPr>
            <p:ph type="sldNum" sz="quarter" idx="12"/>
          </p:nvPr>
        </p:nvSpPr>
        <p:spPr/>
        <p:txBody>
          <a:bodyPr/>
          <a:lstStyle/>
          <a:p>
            <a:fld id="{3E764922-9B72-40A8-B56D-407CA1AD4A32}" type="slidenum">
              <a:rPr lang="en-US" smtClean="0"/>
              <a:pPr/>
              <a:t>28</a:t>
            </a:fld>
            <a:endParaRPr lang="en-US"/>
          </a:p>
        </p:txBody>
      </p:sp>
    </p:spTree>
    <p:extLst>
      <p:ext uri="{BB962C8B-B14F-4D97-AF65-F5344CB8AC3E}">
        <p14:creationId xmlns:p14="http://schemas.microsoft.com/office/powerpoint/2010/main" val="46384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599" y="429482"/>
            <a:ext cx="10695709" cy="4185761"/>
          </a:xfrm>
          <a:prstGeom prst="rect">
            <a:avLst/>
          </a:prstGeom>
          <a:noFill/>
        </p:spPr>
        <p:txBody>
          <a:bodyPr wrap="square" rtlCol="0">
            <a:spAutoFit/>
          </a:bodyPr>
          <a:lstStyle/>
          <a:p>
            <a:pPr marL="457200" indent="-457200">
              <a:buAutoNum type="arabicPeriod"/>
            </a:pPr>
            <a:r>
              <a:rPr lang="en-US" sz="2800" b="1" dirty="0">
                <a:solidFill>
                  <a:srgbClr val="FF0000"/>
                </a:solidFill>
                <a:latin typeface="Times New Roman" pitchFamily="18" charset="0"/>
                <a:cs typeface="Times New Roman" pitchFamily="18" charset="0"/>
              </a:rPr>
              <a:t>Application and Domain Specific:-</a:t>
            </a:r>
          </a:p>
          <a:p>
            <a:endParaRPr lang="en-US" sz="2800" b="1" dirty="0">
              <a:latin typeface="Times New Roman" pitchFamily="18" charset="0"/>
              <a:cs typeface="Times New Roman" pitchFamily="18" charset="0"/>
            </a:endParaRPr>
          </a:p>
          <a:p>
            <a:r>
              <a:rPr lang="en-US" sz="2400" dirty="0">
                <a:latin typeface="Times New Roman" pitchFamily="18" charset="0"/>
                <a:cs typeface="Times New Roman" pitchFamily="18" charset="0"/>
              </a:rPr>
              <a:t>• Each Embedded System has certain functions to perform and they are developed in such a manner to </a:t>
            </a:r>
            <a:r>
              <a:rPr lang="en-US" sz="2400" b="1" dirty="0">
                <a:solidFill>
                  <a:srgbClr val="0070C0"/>
                </a:solidFill>
                <a:latin typeface="Times New Roman" pitchFamily="18" charset="0"/>
                <a:cs typeface="Times New Roman" pitchFamily="18" charset="0"/>
              </a:rPr>
              <a:t>do the intended functions </a:t>
            </a:r>
            <a:r>
              <a:rPr lang="en-US" sz="2400" dirty="0">
                <a:latin typeface="Times New Roman" pitchFamily="18" charset="0"/>
                <a:cs typeface="Times New Roman" pitchFamily="18" charset="0"/>
              </a:rPr>
              <a:t>only.</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They </a:t>
            </a:r>
            <a:r>
              <a:rPr lang="en-US" sz="2400" b="1" dirty="0">
                <a:solidFill>
                  <a:srgbClr val="0070C0"/>
                </a:solidFill>
                <a:latin typeface="Times New Roman" pitchFamily="18" charset="0"/>
                <a:cs typeface="Times New Roman" pitchFamily="18" charset="0"/>
              </a:rPr>
              <a:t>cannot be used </a:t>
            </a:r>
            <a:r>
              <a:rPr lang="en-US" sz="2400" dirty="0">
                <a:latin typeface="Times New Roman" pitchFamily="18" charset="0"/>
                <a:cs typeface="Times New Roman" pitchFamily="18" charset="0"/>
              </a:rPr>
              <a:t>for any other purpose.</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e.g. The embedded control units of the microwave oven cannot be replaced with AC’s embedded control unit because the embedded control units of microwave oven and AC are specifically designed to perform certain specific tasks.</a:t>
            </a:r>
          </a:p>
          <a:p>
            <a:endParaRPr lang="en-US" dirty="0"/>
          </a:p>
        </p:txBody>
      </p:sp>
      <p:sp>
        <p:nvSpPr>
          <p:cNvPr id="4" name="Slide Number Placeholder 3"/>
          <p:cNvSpPr>
            <a:spLocks noGrp="1"/>
          </p:cNvSpPr>
          <p:nvPr>
            <p:ph type="sldNum" sz="quarter" idx="12"/>
          </p:nvPr>
        </p:nvSpPr>
        <p:spPr/>
        <p:txBody>
          <a:bodyPr/>
          <a:lstStyle/>
          <a:p>
            <a:fld id="{3E764922-9B72-40A8-B56D-407CA1AD4A32}" type="slidenum">
              <a:rPr lang="en-US" smtClean="0"/>
              <a:pPr/>
              <a:t>29</a:t>
            </a:fld>
            <a:endParaRPr lang="en-US"/>
          </a:p>
        </p:txBody>
      </p:sp>
    </p:spTree>
    <p:extLst>
      <p:ext uri="{BB962C8B-B14F-4D97-AF65-F5344CB8AC3E}">
        <p14:creationId xmlns:p14="http://schemas.microsoft.com/office/powerpoint/2010/main" val="357412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055" y="166247"/>
            <a:ext cx="11774377" cy="5675400"/>
          </a:xfrm>
          <a:prstGeom prst="rect">
            <a:avLst/>
          </a:prstGeom>
          <a:noFill/>
        </p:spPr>
        <p:txBody>
          <a:bodyPr wrap="none" rtlCol="0">
            <a:spAutoFit/>
          </a:bodyPr>
          <a:lstStyle/>
          <a:p>
            <a:pPr algn="ctr"/>
            <a:r>
              <a:rPr lang="en-US" dirty="0"/>
              <a:t> </a:t>
            </a:r>
            <a:r>
              <a:rPr lang="en-US" sz="2800" b="1" dirty="0">
                <a:solidFill>
                  <a:srgbClr val="FF0000"/>
                </a:solidFill>
              </a:rPr>
              <a:t>Course Objective:</a:t>
            </a:r>
          </a:p>
          <a:p>
            <a:pPr algn="ctr"/>
            <a:endParaRPr lang="en-US" sz="2800" dirty="0">
              <a:solidFill>
                <a:srgbClr val="FF0000"/>
              </a:solidFill>
            </a:endParaRPr>
          </a:p>
          <a:p>
            <a:pPr>
              <a:buFont typeface="Wingdings" pitchFamily="2" charset="2"/>
              <a:buChar char="v"/>
            </a:pPr>
            <a:r>
              <a:rPr lang="en-US" sz="2400" dirty="0"/>
              <a:t>This Course will give the insights of architecture, instruction set and programming </a:t>
            </a:r>
          </a:p>
          <a:p>
            <a:r>
              <a:rPr lang="en-US" sz="2400" dirty="0"/>
              <a:t>   aspects of ARM Processor. </a:t>
            </a:r>
          </a:p>
          <a:p>
            <a:pPr>
              <a:buFont typeface="Wingdings" pitchFamily="2" charset="2"/>
              <a:buChar char="v"/>
            </a:pPr>
            <a:r>
              <a:rPr lang="en-US" sz="2400" dirty="0"/>
              <a:t>It also provides basics of operating systems, terms related to real time operating systems,</a:t>
            </a:r>
          </a:p>
          <a:p>
            <a:r>
              <a:rPr lang="en-US" sz="2400" dirty="0"/>
              <a:t> features and its applications.</a:t>
            </a:r>
          </a:p>
          <a:p>
            <a:pPr algn="ctr"/>
            <a:r>
              <a:rPr lang="en-US" dirty="0">
                <a:solidFill>
                  <a:srgbClr val="FF0000"/>
                </a:solidFill>
              </a:rPr>
              <a:t> </a:t>
            </a:r>
            <a:r>
              <a:rPr lang="en-US" sz="2800" b="1" dirty="0">
                <a:solidFill>
                  <a:srgbClr val="FF0000"/>
                </a:solidFill>
              </a:rPr>
              <a:t>Course Outcome:</a:t>
            </a:r>
          </a:p>
          <a:p>
            <a:r>
              <a:rPr lang="en-US" sz="2800" b="1" dirty="0">
                <a:solidFill>
                  <a:srgbClr val="FF0000"/>
                </a:solidFill>
              </a:rPr>
              <a:t>After successful completion of the course, students will able to:</a:t>
            </a:r>
            <a:endParaRPr lang="en-US" sz="2800" dirty="0">
              <a:solidFill>
                <a:srgbClr val="FF0000"/>
              </a:solidFill>
            </a:endParaRPr>
          </a:p>
          <a:p>
            <a:r>
              <a:rPr lang="en-US" sz="2400" b="1" dirty="0">
                <a:solidFill>
                  <a:srgbClr val="FF0000"/>
                </a:solidFill>
              </a:rPr>
              <a:t>CO1</a:t>
            </a:r>
            <a:r>
              <a:rPr lang="en-US" sz="2400" dirty="0">
                <a:solidFill>
                  <a:srgbClr val="FF0000"/>
                </a:solidFill>
              </a:rPr>
              <a:t>:</a:t>
            </a:r>
            <a:r>
              <a:rPr lang="en-US" sz="2400" dirty="0"/>
              <a:t> Describe the basic concepts of embedded systems.</a:t>
            </a:r>
            <a:endParaRPr lang="en-US" sz="3200" dirty="0">
              <a:latin typeface="Calibri"/>
              <a:ea typeface="Calibri"/>
              <a:cs typeface="Times New Roman"/>
            </a:endParaRPr>
          </a:p>
          <a:p>
            <a:pPr>
              <a:lnSpc>
                <a:spcPct val="115000"/>
              </a:lnSpc>
            </a:pPr>
            <a:r>
              <a:rPr lang="en-US" sz="2400" b="1" dirty="0">
                <a:solidFill>
                  <a:srgbClr val="FF0000"/>
                </a:solidFill>
              </a:rPr>
              <a:t>CO2</a:t>
            </a:r>
            <a:r>
              <a:rPr lang="en-US" sz="2400" b="1" dirty="0"/>
              <a:t>: </a:t>
            </a:r>
            <a:r>
              <a:rPr lang="en-US" sz="2400" dirty="0"/>
              <a:t>Demonstrate the functional blocks in ARM7 LPC2148 microcontroller.</a:t>
            </a:r>
            <a:endParaRPr lang="en-US" sz="3200" dirty="0">
              <a:latin typeface="Calibri"/>
              <a:ea typeface="Calibri"/>
              <a:cs typeface="Times New Roman"/>
            </a:endParaRPr>
          </a:p>
          <a:p>
            <a:pPr>
              <a:lnSpc>
                <a:spcPct val="115000"/>
              </a:lnSpc>
            </a:pPr>
            <a:r>
              <a:rPr lang="en-US" sz="2400" b="1" dirty="0">
                <a:solidFill>
                  <a:srgbClr val="FF0000"/>
                </a:solidFill>
              </a:rPr>
              <a:t>CO3</a:t>
            </a:r>
            <a:r>
              <a:rPr lang="en-US" sz="2400" b="1" dirty="0"/>
              <a:t>: </a:t>
            </a:r>
            <a:r>
              <a:rPr lang="en-US" sz="2400" dirty="0"/>
              <a:t>Analyze various features of RTOS functions in embedded systems applications.</a:t>
            </a:r>
            <a:endParaRPr lang="en-US" sz="3200" dirty="0">
              <a:latin typeface="Calibri"/>
              <a:ea typeface="Calibri"/>
              <a:cs typeface="Times New Roman"/>
            </a:endParaRPr>
          </a:p>
          <a:p>
            <a:pPr>
              <a:lnSpc>
                <a:spcPct val="115000"/>
              </a:lnSpc>
            </a:pPr>
            <a:r>
              <a:rPr lang="en-US" sz="2400" b="1" dirty="0">
                <a:solidFill>
                  <a:srgbClr val="FF0000"/>
                </a:solidFill>
              </a:rPr>
              <a:t>CO4:</a:t>
            </a:r>
            <a:r>
              <a:rPr lang="en-US" sz="2400" dirty="0"/>
              <a:t>State the features and describe the services provided by µC/OS-II.</a:t>
            </a:r>
            <a:endParaRPr lang="en-US" sz="3200" dirty="0">
              <a:latin typeface="Calibri"/>
              <a:ea typeface="Calibri"/>
              <a:cs typeface="Times New Roman"/>
            </a:endParaRPr>
          </a:p>
          <a:p>
            <a:r>
              <a:rPr lang="en-US" sz="2400" b="1" dirty="0">
                <a:solidFill>
                  <a:srgbClr val="FF0000"/>
                </a:solidFill>
              </a:rPr>
              <a:t>CO5</a:t>
            </a:r>
            <a:r>
              <a:rPr lang="en-US" sz="2400" b="1" dirty="0"/>
              <a:t>: </a:t>
            </a:r>
            <a:r>
              <a:rPr lang="en-US" sz="2400" dirty="0"/>
              <a:t>Explain tools and drivers used in Embedded Linux.</a:t>
            </a:r>
          </a:p>
          <a:p>
            <a:r>
              <a:rPr lang="en-US" sz="2400" b="1" dirty="0">
                <a:solidFill>
                  <a:srgbClr val="FF0000"/>
                </a:solidFill>
              </a:rPr>
              <a:t>CO6: </a:t>
            </a:r>
            <a:r>
              <a:rPr lang="en-US" sz="2400" dirty="0"/>
              <a:t>Illustrate host and target configuration and applications of embedded software.</a:t>
            </a:r>
          </a:p>
        </p:txBody>
      </p:sp>
      <p:sp>
        <p:nvSpPr>
          <p:cNvPr id="4" name="Slide Number Placeholder 3"/>
          <p:cNvSpPr>
            <a:spLocks noGrp="1"/>
          </p:cNvSpPr>
          <p:nvPr>
            <p:ph type="sldNum" sz="quarter" idx="12"/>
          </p:nvPr>
        </p:nvSpPr>
        <p:spPr/>
        <p:txBody>
          <a:bodyPr/>
          <a:lstStyle/>
          <a:p>
            <a:fld id="{3E764922-9B72-40A8-B56D-407CA1AD4A32}" type="slidenum">
              <a:rPr lang="en-US" smtClean="0"/>
              <a:pPr/>
              <a:t>3</a:t>
            </a:fld>
            <a:endParaRPr lang="en-US"/>
          </a:p>
        </p:txBody>
      </p:sp>
    </p:spTree>
    <p:extLst>
      <p:ext uri="{BB962C8B-B14F-4D97-AF65-F5344CB8AC3E}">
        <p14:creationId xmlns:p14="http://schemas.microsoft.com/office/powerpoint/2010/main" val="338207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300" y="550377"/>
            <a:ext cx="10984484" cy="5632311"/>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2. Reactive and Real Time:-</a:t>
            </a:r>
          </a:p>
          <a:p>
            <a:r>
              <a:rPr lang="en-US" sz="2000" dirty="0">
                <a:latin typeface="Times New Roman" pitchFamily="18" charset="0"/>
                <a:cs typeface="Times New Roman" pitchFamily="18" charset="0"/>
              </a:rPr>
              <a:t>• </a:t>
            </a:r>
            <a:r>
              <a:rPr lang="en-US" sz="2400" dirty="0">
                <a:latin typeface="Times New Roman" pitchFamily="18" charset="0"/>
                <a:cs typeface="Times New Roman" pitchFamily="18" charset="0"/>
              </a:rPr>
              <a:t>E.S are in constant interaction with the real world through sensors and user-defined input devices which are connected to the input port of the system.</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Any changes in the real world are captured by the sensors or input devices in real time </a:t>
            </a:r>
            <a:r>
              <a:rPr lang="en-US" sz="2400" dirty="0">
                <a:latin typeface="Times New Roman" pitchFamily="18" charset="0"/>
                <a:cs typeface="Times New Roman" pitchFamily="18" charset="0"/>
              </a:rPr>
              <a:t>and </a:t>
            </a:r>
            <a:r>
              <a:rPr lang="en-US" sz="2400" dirty="0">
                <a:solidFill>
                  <a:srgbClr val="FF0000"/>
                </a:solidFill>
                <a:latin typeface="Times New Roman" pitchFamily="18" charset="0"/>
                <a:cs typeface="Times New Roman" pitchFamily="18" charset="0"/>
              </a:rPr>
              <a:t>the control algorithm running inside the unit reacts in a designed manner </a:t>
            </a:r>
            <a:r>
              <a:rPr lang="en-US" sz="2400" dirty="0">
                <a:latin typeface="Times New Roman" pitchFamily="18" charset="0"/>
                <a:cs typeface="Times New Roman" pitchFamily="18" charset="0"/>
              </a:rPr>
              <a:t>to bring the controlled output variables to the desired level.</a:t>
            </a:r>
          </a:p>
          <a:p>
            <a:endParaRPr lang="en-US" sz="2400" dirty="0">
              <a:latin typeface="Times New Roman" pitchFamily="18" charset="0"/>
              <a:cs typeface="Times New Roman" pitchFamily="18" charset="0"/>
            </a:endParaRPr>
          </a:p>
          <a:p>
            <a:r>
              <a:rPr lang="en-US" sz="2400" b="1" dirty="0">
                <a:solidFill>
                  <a:srgbClr val="FF0000"/>
                </a:solidFill>
                <a:latin typeface="Times New Roman" pitchFamily="18" charset="0"/>
                <a:cs typeface="Times New Roman" pitchFamily="18" charset="0"/>
              </a:rPr>
              <a:t>• E.S produce changes in output in response to the changes in the input, so they are referred as reactive systems</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Real Time system operation means the timing behavior of the system should be deterministic i.e. </a:t>
            </a:r>
            <a:r>
              <a:rPr lang="en-US" sz="2400" dirty="0">
                <a:solidFill>
                  <a:srgbClr val="FF0000"/>
                </a:solidFill>
                <a:latin typeface="Times New Roman" pitchFamily="18" charset="0"/>
                <a:cs typeface="Times New Roman" pitchFamily="18" charset="0"/>
              </a:rPr>
              <a:t>the system should respond to requests in a known amount of time. </a:t>
            </a:r>
          </a:p>
          <a:p>
            <a:r>
              <a:rPr lang="en-US" sz="2400" dirty="0">
                <a:latin typeface="Times New Roman" pitchFamily="18" charset="0"/>
                <a:cs typeface="Times New Roman" pitchFamily="18" charset="0"/>
              </a:rPr>
              <a:t>e.g. E.S which are mission critical like flight control systems, Antilock Brake Systems (</a:t>
            </a:r>
            <a:r>
              <a:rPr lang="en-US" sz="2400" b="1" dirty="0">
                <a:latin typeface="Times New Roman" pitchFamily="18" charset="0"/>
                <a:cs typeface="Times New Roman" pitchFamily="18" charset="0"/>
              </a:rPr>
              <a:t>ABS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etc</a:t>
            </a:r>
            <a:r>
              <a:rPr lang="en-US" sz="2400" dirty="0">
                <a:latin typeface="Times New Roman" pitchFamily="18" charset="0"/>
                <a:cs typeface="Times New Roman" pitchFamily="18" charset="0"/>
              </a:rPr>
              <a:t> are Real Time systems.</a:t>
            </a:r>
          </a:p>
        </p:txBody>
      </p:sp>
      <p:sp>
        <p:nvSpPr>
          <p:cNvPr id="4" name="Slide Number Placeholder 3"/>
          <p:cNvSpPr>
            <a:spLocks noGrp="1"/>
          </p:cNvSpPr>
          <p:nvPr>
            <p:ph type="sldNum" sz="quarter" idx="12"/>
          </p:nvPr>
        </p:nvSpPr>
        <p:spPr/>
        <p:txBody>
          <a:bodyPr/>
          <a:lstStyle/>
          <a:p>
            <a:fld id="{3E764922-9B72-40A8-B56D-407CA1AD4A32}" type="slidenum">
              <a:rPr lang="en-US" smtClean="0"/>
              <a:pPr/>
              <a:t>30</a:t>
            </a:fld>
            <a:endParaRPr lang="en-US"/>
          </a:p>
        </p:txBody>
      </p:sp>
    </p:spTree>
    <p:extLst>
      <p:ext uri="{BB962C8B-B14F-4D97-AF65-F5344CB8AC3E}">
        <p14:creationId xmlns:p14="http://schemas.microsoft.com/office/powerpoint/2010/main" val="2571384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35846"/>
            <a:ext cx="10858500" cy="6309420"/>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3. Operates in Harsh Environment :–</a:t>
            </a:r>
          </a:p>
          <a:p>
            <a:endParaRPr lang="en-US" sz="2400" dirty="0">
              <a:solidFill>
                <a:srgbClr val="000000"/>
              </a:solidFill>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The design of E.S </a:t>
            </a:r>
            <a:r>
              <a:rPr lang="en-US" sz="2400" b="1" dirty="0">
                <a:solidFill>
                  <a:srgbClr val="002060"/>
                </a:solidFill>
                <a:latin typeface="Times New Roman" pitchFamily="18" charset="0"/>
                <a:cs typeface="Times New Roman" pitchFamily="18" charset="0"/>
              </a:rPr>
              <a:t>should take care of the operating conditions </a:t>
            </a:r>
            <a:r>
              <a:rPr lang="en-US" sz="2400" dirty="0">
                <a:solidFill>
                  <a:srgbClr val="000000"/>
                </a:solidFill>
                <a:latin typeface="Times New Roman" pitchFamily="18" charset="0"/>
                <a:cs typeface="Times New Roman" pitchFamily="18" charset="0"/>
              </a:rPr>
              <a:t>of the area where the system is going to implement.</a:t>
            </a:r>
          </a:p>
          <a:p>
            <a:r>
              <a:rPr lang="en-US" sz="2400" dirty="0">
                <a:solidFill>
                  <a:srgbClr val="000000"/>
                </a:solidFill>
                <a:latin typeface="Times New Roman" pitchFamily="18" charset="0"/>
                <a:cs typeface="Times New Roman" pitchFamily="18" charset="0"/>
              </a:rPr>
              <a:t>e.g. If the system needs to be deployed in </a:t>
            </a:r>
            <a:r>
              <a:rPr lang="en-US" sz="2400" b="1" dirty="0">
                <a:solidFill>
                  <a:srgbClr val="002060"/>
                </a:solidFill>
                <a:latin typeface="Times New Roman" pitchFamily="18" charset="0"/>
                <a:cs typeface="Times New Roman" pitchFamily="18" charset="0"/>
              </a:rPr>
              <a:t>a high temperature zone</a:t>
            </a:r>
            <a:r>
              <a:rPr lang="en-US" sz="2400" dirty="0">
                <a:solidFill>
                  <a:srgbClr val="000000"/>
                </a:solidFill>
                <a:latin typeface="Times New Roman" pitchFamily="18" charset="0"/>
                <a:cs typeface="Times New Roman" pitchFamily="18" charset="0"/>
              </a:rPr>
              <a:t>, then all the components used in the system should be of high temperature grade.</a:t>
            </a:r>
          </a:p>
          <a:p>
            <a:endParaRPr lang="en-US" sz="2400" dirty="0">
              <a:solidFill>
                <a:srgbClr val="000000"/>
              </a:solidFill>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Also </a:t>
            </a:r>
            <a:r>
              <a:rPr lang="en-US" sz="2400" b="1" dirty="0">
                <a:solidFill>
                  <a:srgbClr val="002060"/>
                </a:solidFill>
                <a:latin typeface="Times New Roman" pitchFamily="18" charset="0"/>
                <a:cs typeface="Times New Roman" pitchFamily="18" charset="0"/>
              </a:rPr>
              <a:t>proper shock absorption techniques </a:t>
            </a:r>
            <a:r>
              <a:rPr lang="en-US" sz="2400" dirty="0">
                <a:solidFill>
                  <a:srgbClr val="000000"/>
                </a:solidFill>
                <a:latin typeface="Times New Roman" pitchFamily="18" charset="0"/>
                <a:cs typeface="Times New Roman" pitchFamily="18" charset="0"/>
              </a:rPr>
              <a:t>should be provided to systems which are going to be commissioned in places subject to high shock.</a:t>
            </a:r>
          </a:p>
          <a:p>
            <a:endParaRPr lang="en-US" sz="2000" dirty="0">
              <a:solidFill>
                <a:srgbClr val="000000"/>
              </a:solidFill>
              <a:latin typeface="Times New Roman" pitchFamily="18" charset="0"/>
              <a:cs typeface="Times New Roman" pitchFamily="18" charset="0"/>
            </a:endParaRPr>
          </a:p>
          <a:p>
            <a:r>
              <a:rPr lang="en-US" sz="2400" b="1" dirty="0">
                <a:solidFill>
                  <a:srgbClr val="FF0000"/>
                </a:solidFill>
                <a:latin typeface="Times New Roman" pitchFamily="18" charset="0"/>
                <a:cs typeface="Times New Roman" pitchFamily="18" charset="0"/>
              </a:rPr>
              <a:t>4. Distributed: –</a:t>
            </a:r>
          </a:p>
          <a:p>
            <a:r>
              <a:rPr lang="en-US" sz="2400" dirty="0">
                <a:solidFill>
                  <a:srgbClr val="000000"/>
                </a:solidFill>
                <a:latin typeface="Times New Roman" pitchFamily="18" charset="0"/>
                <a:cs typeface="Times New Roman" pitchFamily="18" charset="0"/>
              </a:rPr>
              <a:t>• It means that embedded systems </a:t>
            </a:r>
            <a:r>
              <a:rPr lang="en-US" sz="2400" b="1" dirty="0">
                <a:solidFill>
                  <a:srgbClr val="002060"/>
                </a:solidFill>
                <a:latin typeface="Times New Roman" pitchFamily="18" charset="0"/>
                <a:cs typeface="Times New Roman" pitchFamily="18" charset="0"/>
              </a:rPr>
              <a:t>may be a part of a larger system</a:t>
            </a:r>
            <a:r>
              <a:rPr lang="en-US" sz="2400" dirty="0">
                <a:solidFill>
                  <a:srgbClr val="000000"/>
                </a:solidFill>
                <a:latin typeface="Times New Roman" pitchFamily="18" charset="0"/>
                <a:cs typeface="Times New Roman" pitchFamily="18" charset="0"/>
              </a:rPr>
              <a:t>.</a:t>
            </a:r>
          </a:p>
          <a:p>
            <a:r>
              <a:rPr lang="en-US" sz="2400" dirty="0">
                <a:solidFill>
                  <a:srgbClr val="00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Many numbers of such distributed embedded systems form a single large embedded control unit.</a:t>
            </a:r>
          </a:p>
          <a:p>
            <a:r>
              <a:rPr lang="en-US" sz="2400" dirty="0">
                <a:solidFill>
                  <a:srgbClr val="000000"/>
                </a:solidFill>
                <a:latin typeface="Times New Roman" pitchFamily="18" charset="0"/>
                <a:cs typeface="Times New Roman" pitchFamily="18" charset="0"/>
              </a:rPr>
              <a:t>e.g. Automatic vending machine. It contains </a:t>
            </a:r>
            <a:r>
              <a:rPr lang="en-US" sz="2400" b="1" dirty="0">
                <a:solidFill>
                  <a:srgbClr val="FF0000"/>
                </a:solidFill>
                <a:latin typeface="Times New Roman" pitchFamily="18" charset="0"/>
                <a:cs typeface="Times New Roman" pitchFamily="18" charset="0"/>
              </a:rPr>
              <a:t>a card reader, a vending unit </a:t>
            </a:r>
            <a:r>
              <a:rPr lang="en-US" sz="2400" dirty="0">
                <a:solidFill>
                  <a:srgbClr val="000000"/>
                </a:solidFill>
                <a:latin typeface="Times New Roman" pitchFamily="18" charset="0"/>
                <a:cs typeface="Times New Roman" pitchFamily="18" charset="0"/>
              </a:rPr>
              <a:t>etc. Each of them are independent embedded units but they work together to perform the overall vending function.</a:t>
            </a: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E764922-9B72-40A8-B56D-407CA1AD4A32}" type="slidenum">
              <a:rPr lang="en-US" smtClean="0"/>
              <a:pPr/>
              <a:t>31</a:t>
            </a:fld>
            <a:endParaRPr lang="en-US"/>
          </a:p>
        </p:txBody>
      </p:sp>
    </p:spTree>
    <p:extLst>
      <p:ext uri="{BB962C8B-B14F-4D97-AF65-F5344CB8AC3E}">
        <p14:creationId xmlns:p14="http://schemas.microsoft.com/office/powerpoint/2010/main" val="2695277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479530"/>
            <a:ext cx="11040872" cy="6247864"/>
          </a:xfrm>
          <a:prstGeom prst="rect">
            <a:avLst/>
          </a:prstGeom>
        </p:spPr>
        <p:txBody>
          <a:bodyPr wrap="square">
            <a:spAutoFit/>
          </a:bodyPr>
          <a:lstStyle/>
          <a:p>
            <a:r>
              <a:rPr lang="en-US" sz="3200" b="1" dirty="0">
                <a:solidFill>
                  <a:srgbClr val="FF0000"/>
                </a:solidFill>
                <a:latin typeface="Times New Roman" panose="02020603050405020304" pitchFamily="18" charset="0"/>
              </a:rPr>
              <a:t>5. Small Size and Weight:-</a:t>
            </a:r>
          </a:p>
          <a:p>
            <a:r>
              <a:rPr lang="en-US" sz="2800" dirty="0">
                <a:solidFill>
                  <a:srgbClr val="000000"/>
                </a:solidFill>
                <a:latin typeface="ArialMT"/>
              </a:rPr>
              <a:t>• </a:t>
            </a:r>
            <a:r>
              <a:rPr lang="en-US" sz="2800" dirty="0">
                <a:solidFill>
                  <a:srgbClr val="000000"/>
                </a:solidFill>
                <a:latin typeface="Times New Roman" panose="02020603050405020304" pitchFamily="18" charset="0"/>
              </a:rPr>
              <a:t>Product aesthetics (size, weight, shape, style, </a:t>
            </a:r>
            <a:r>
              <a:rPr lang="en-US" sz="2800" dirty="0" err="1">
                <a:solidFill>
                  <a:srgbClr val="000000"/>
                </a:solidFill>
                <a:latin typeface="Times New Roman" panose="02020603050405020304" pitchFamily="18" charset="0"/>
              </a:rPr>
              <a:t>etc</a:t>
            </a:r>
            <a:r>
              <a:rPr lang="en-US" sz="2800" dirty="0">
                <a:solidFill>
                  <a:srgbClr val="000000"/>
                </a:solidFill>
                <a:latin typeface="Times New Roman" panose="02020603050405020304" pitchFamily="18" charset="0"/>
              </a:rPr>
              <a:t>) is an important factor in choosing a product.</a:t>
            </a:r>
          </a:p>
          <a:p>
            <a:r>
              <a:rPr lang="en-US" sz="2800" dirty="0">
                <a:solidFill>
                  <a:srgbClr val="000000"/>
                </a:solidFill>
                <a:latin typeface="ArialMT"/>
              </a:rPr>
              <a:t>• </a:t>
            </a:r>
            <a:r>
              <a:rPr lang="en-US" sz="2800" dirty="0">
                <a:solidFill>
                  <a:srgbClr val="000000"/>
                </a:solidFill>
                <a:latin typeface="Times New Roman" panose="02020603050405020304" pitchFamily="18" charset="0"/>
              </a:rPr>
              <a:t>It is convenient to handle a compact device than a bulky product.</a:t>
            </a:r>
          </a:p>
          <a:p>
            <a:endParaRPr lang="en-US" sz="2400" dirty="0">
              <a:solidFill>
                <a:srgbClr val="000000"/>
              </a:solidFill>
              <a:latin typeface="Times New Roman" panose="02020603050405020304" pitchFamily="18" charset="0"/>
            </a:endParaRPr>
          </a:p>
          <a:p>
            <a:r>
              <a:rPr lang="en-US" sz="3200" b="1" dirty="0">
                <a:solidFill>
                  <a:srgbClr val="FF0000"/>
                </a:solidFill>
                <a:latin typeface="Times New Roman" panose="02020603050405020304" pitchFamily="18" charset="0"/>
              </a:rPr>
              <a:t>6. Power Concerns:-</a:t>
            </a:r>
          </a:p>
          <a:p>
            <a:r>
              <a:rPr lang="en-US" sz="2800" dirty="0">
                <a:latin typeface="Times New Roman" panose="02020603050405020304" pitchFamily="18" charset="0"/>
                <a:cs typeface="Times New Roman" panose="02020603050405020304" pitchFamily="18" charset="0"/>
              </a:rPr>
              <a:t>• Power management is another important factor that needs to be considered in designing embedded systems.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E.S should be designed in such a way as to minimize the heat dissipation by the system.</a:t>
            </a:r>
          </a:p>
          <a:p>
            <a:endParaRPr lang="en-US" sz="2800" dirty="0">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7. Single-functioned:- </a:t>
            </a:r>
          </a:p>
          <a:p>
            <a:r>
              <a:rPr lang="en-US" sz="2800" dirty="0">
                <a:latin typeface="Times New Roman" panose="02020603050405020304" pitchFamily="18" charset="0"/>
                <a:cs typeface="Times New Roman" panose="02020603050405020304" pitchFamily="18" charset="0"/>
              </a:rPr>
              <a:t>Dedicated to perform a single function</a:t>
            </a:r>
          </a:p>
        </p:txBody>
      </p:sp>
      <p:sp>
        <p:nvSpPr>
          <p:cNvPr id="4" name="Slide Number Placeholder 3"/>
          <p:cNvSpPr>
            <a:spLocks noGrp="1"/>
          </p:cNvSpPr>
          <p:nvPr>
            <p:ph type="sldNum" sz="quarter" idx="12"/>
          </p:nvPr>
        </p:nvSpPr>
        <p:spPr/>
        <p:txBody>
          <a:bodyPr/>
          <a:lstStyle/>
          <a:p>
            <a:fld id="{3E764922-9B72-40A8-B56D-407CA1AD4A32}" type="slidenum">
              <a:rPr lang="en-US" smtClean="0"/>
              <a:pPr/>
              <a:t>32</a:t>
            </a:fld>
            <a:endParaRPr lang="en-US"/>
          </a:p>
        </p:txBody>
      </p:sp>
    </p:spTree>
    <p:extLst>
      <p:ext uri="{BB962C8B-B14F-4D97-AF65-F5344CB8AC3E}">
        <p14:creationId xmlns:p14="http://schemas.microsoft.com/office/powerpoint/2010/main" val="2576826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59138"/>
            <a:ext cx="10594848" cy="4154984"/>
          </a:xfrm>
          <a:prstGeom prst="rect">
            <a:avLst/>
          </a:prstGeom>
        </p:spPr>
        <p:txBody>
          <a:bodyPr wrap="square">
            <a:spAutoFit/>
          </a:bodyPr>
          <a:lstStyle/>
          <a:p>
            <a:r>
              <a:rPr lang="en-US" sz="2400" b="1" dirty="0">
                <a:solidFill>
                  <a:srgbClr val="FF0000"/>
                </a:solidFill>
                <a:latin typeface="Times New Roman" panose="02020603050405020304" pitchFamily="18" charset="0"/>
              </a:rPr>
              <a:t>8. Complex functionality: - </a:t>
            </a:r>
          </a:p>
          <a:p>
            <a:endParaRPr lang="en-US" sz="2400" b="1" dirty="0">
              <a:solidFill>
                <a:srgbClr val="FF0000"/>
              </a:solidFill>
              <a:latin typeface="Times New Roman" panose="02020603050405020304" pitchFamily="18" charset="0"/>
            </a:endParaRPr>
          </a:p>
          <a:p>
            <a:r>
              <a:rPr lang="en-US" sz="2400" dirty="0">
                <a:solidFill>
                  <a:srgbClr val="000000"/>
                </a:solidFill>
                <a:latin typeface="Times New Roman" panose="02020603050405020304" pitchFamily="18" charset="0"/>
              </a:rPr>
              <a:t>We have to run sophisticated algorithms or multiple algorithms in some applications.</a:t>
            </a:r>
          </a:p>
          <a:p>
            <a:endParaRPr lang="en-US" sz="2400" dirty="0">
              <a:solidFill>
                <a:srgbClr val="000000"/>
              </a:solidFill>
              <a:latin typeface="Times New Roman" panose="02020603050405020304" pitchFamily="18" charset="0"/>
            </a:endParaRPr>
          </a:p>
          <a:p>
            <a:r>
              <a:rPr lang="en-US" sz="2400" b="1" dirty="0">
                <a:solidFill>
                  <a:srgbClr val="FF0000"/>
                </a:solidFill>
                <a:latin typeface="Times New Roman" panose="02020603050405020304" pitchFamily="18" charset="0"/>
              </a:rPr>
              <a:t>9. Tightly-constrained:-</a:t>
            </a:r>
          </a:p>
          <a:p>
            <a:endParaRPr lang="en-US" sz="2400" b="1" dirty="0">
              <a:solidFill>
                <a:srgbClr val="FF0000"/>
              </a:solidFill>
              <a:latin typeface="Times New Roman" panose="02020603050405020304" pitchFamily="18" charset="0"/>
            </a:endParaRPr>
          </a:p>
          <a:p>
            <a:r>
              <a:rPr lang="en-US" sz="2400" dirty="0">
                <a:solidFill>
                  <a:srgbClr val="000000"/>
                </a:solidFill>
                <a:latin typeface="Times New Roman" panose="02020603050405020304" pitchFamily="18" charset="0"/>
              </a:rPr>
              <a:t>Low cost, low power, small, fast, etc.</a:t>
            </a:r>
          </a:p>
          <a:p>
            <a:endParaRPr lang="en-US" sz="2400" dirty="0">
              <a:solidFill>
                <a:srgbClr val="000000"/>
              </a:solidFill>
              <a:latin typeface="Times New Roman" panose="02020603050405020304" pitchFamily="18" charset="0"/>
            </a:endParaRPr>
          </a:p>
          <a:p>
            <a:r>
              <a:rPr lang="en-US" sz="2400" b="1" dirty="0">
                <a:solidFill>
                  <a:srgbClr val="FF0000"/>
                </a:solidFill>
                <a:latin typeface="Times New Roman" panose="02020603050405020304" pitchFamily="18" charset="0"/>
              </a:rPr>
              <a:t>10. Safety-critical:-</a:t>
            </a:r>
          </a:p>
          <a:p>
            <a:endParaRPr lang="en-US" sz="2400" b="1" dirty="0">
              <a:solidFill>
                <a:srgbClr val="FF0000"/>
              </a:solidFill>
              <a:latin typeface="Times New Roman" panose="02020603050405020304" pitchFamily="18" charset="0"/>
            </a:endParaRPr>
          </a:p>
          <a:p>
            <a:r>
              <a:rPr lang="en-US" sz="2400" dirty="0">
                <a:solidFill>
                  <a:srgbClr val="000000"/>
                </a:solidFill>
                <a:latin typeface="Times New Roman" panose="02020603050405020304" pitchFamily="18" charset="0"/>
              </a:rPr>
              <a:t>Must not endanger human life and the environment</a:t>
            </a:r>
            <a:endParaRPr lang="en-US" sz="2400" dirty="0"/>
          </a:p>
        </p:txBody>
      </p:sp>
      <p:sp>
        <p:nvSpPr>
          <p:cNvPr id="4" name="Slide Number Placeholder 3"/>
          <p:cNvSpPr>
            <a:spLocks noGrp="1"/>
          </p:cNvSpPr>
          <p:nvPr>
            <p:ph type="sldNum" sz="quarter" idx="12"/>
          </p:nvPr>
        </p:nvSpPr>
        <p:spPr/>
        <p:txBody>
          <a:bodyPr/>
          <a:lstStyle/>
          <a:p>
            <a:fld id="{3E764922-9B72-40A8-B56D-407CA1AD4A32}" type="slidenum">
              <a:rPr lang="en-US" smtClean="0"/>
              <a:pPr/>
              <a:t>33</a:t>
            </a:fld>
            <a:endParaRPr lang="en-US"/>
          </a:p>
        </p:txBody>
      </p:sp>
    </p:spTree>
    <p:extLst>
      <p:ext uri="{BB962C8B-B14F-4D97-AF65-F5344CB8AC3E}">
        <p14:creationId xmlns:p14="http://schemas.microsoft.com/office/powerpoint/2010/main" val="3572209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588"/>
            <a:ext cx="10785764" cy="6771084"/>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Quality Attributes of Embedded System: </a:t>
            </a:r>
          </a:p>
          <a:p>
            <a:pPr algn="ctr"/>
            <a:endParaRPr lang="en-US" sz="2800" b="1" dirty="0">
              <a:solidFill>
                <a:srgbClr val="FF0000"/>
              </a:solidFill>
              <a:latin typeface="Times New Roman" pitchFamily="18" charset="0"/>
              <a:cs typeface="Times New Roman" pitchFamily="18" charset="0"/>
            </a:endParaRPr>
          </a:p>
          <a:p>
            <a:r>
              <a:rPr lang="en-US" sz="2400" dirty="0">
                <a:latin typeface="Times New Roman" pitchFamily="18" charset="0"/>
                <a:cs typeface="Times New Roman" pitchFamily="18" charset="0"/>
              </a:rPr>
              <a:t>Quality attributes are the non-functional requirements that need to be documented properly in any system design.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Quality attributes can be classified as</a:t>
            </a:r>
          </a:p>
          <a:p>
            <a:endParaRPr lang="en-US" sz="2400" dirty="0">
              <a:latin typeface="Times New Roman" pitchFamily="18" charset="0"/>
              <a:cs typeface="Times New Roman" pitchFamily="18" charset="0"/>
            </a:endParaRPr>
          </a:p>
          <a:p>
            <a:pPr marL="514350" indent="-514350">
              <a:buAutoNum type="romanUcPeriod"/>
            </a:pPr>
            <a:r>
              <a:rPr lang="en-US" sz="2400" b="1" dirty="0">
                <a:solidFill>
                  <a:srgbClr val="FF0000"/>
                </a:solidFill>
                <a:latin typeface="Times New Roman" pitchFamily="18" charset="0"/>
                <a:cs typeface="Times New Roman" pitchFamily="18" charset="0"/>
              </a:rPr>
              <a:t>Operational quality attributes    		II. Non-operational quality attributes</a:t>
            </a:r>
          </a:p>
          <a:p>
            <a:pPr marL="514350" indent="-514350">
              <a:buAutoNum type="romanUcPeriod"/>
            </a:pPr>
            <a:endParaRPr lang="en-US" sz="2400" b="1" dirty="0">
              <a:solidFill>
                <a:srgbClr val="FF0000"/>
              </a:solidFill>
              <a:latin typeface="Times New Roman" pitchFamily="18" charset="0"/>
              <a:cs typeface="Times New Roman" pitchFamily="18" charset="0"/>
            </a:endParaRPr>
          </a:p>
          <a:p>
            <a:r>
              <a:rPr lang="en-US" sz="2400" b="1" dirty="0">
                <a:solidFill>
                  <a:srgbClr val="FF0000"/>
                </a:solidFill>
                <a:latin typeface="Times New Roman" pitchFamily="18" charset="0"/>
                <a:cs typeface="Times New Roman" pitchFamily="18" charset="0"/>
              </a:rPr>
              <a:t>I. Operational Quality Attributes: </a:t>
            </a:r>
            <a:r>
              <a:rPr lang="en-US" sz="2400" dirty="0">
                <a:latin typeface="Times New Roman" pitchFamily="18" charset="0"/>
                <a:cs typeface="Times New Roman" pitchFamily="18" charset="0"/>
              </a:rPr>
              <a:t>The operational quality attributes represent the relevant quality attributes related to the embedded system when it is in the operational mode or online mode.</a:t>
            </a:r>
          </a:p>
          <a:p>
            <a:r>
              <a:rPr lang="en-US" sz="2400" b="1" dirty="0">
                <a:solidFill>
                  <a:srgbClr val="0070C0"/>
                </a:solidFill>
                <a:latin typeface="Times New Roman" pitchFamily="18" charset="0"/>
                <a:cs typeface="Times New Roman" pitchFamily="18" charset="0"/>
              </a:rPr>
              <a:t>e.g. </a:t>
            </a:r>
          </a:p>
          <a:p>
            <a:r>
              <a:rPr lang="en-US" sz="2400" b="1" dirty="0">
                <a:solidFill>
                  <a:srgbClr val="FF0000"/>
                </a:solidFill>
                <a:latin typeface="Times New Roman" pitchFamily="18" charset="0"/>
                <a:cs typeface="Times New Roman" pitchFamily="18" charset="0"/>
              </a:rPr>
              <a:t>1. Response :-</a:t>
            </a:r>
          </a:p>
          <a:p>
            <a:r>
              <a:rPr lang="en-US" sz="2400" dirty="0">
                <a:latin typeface="Times New Roman" pitchFamily="18" charset="0"/>
                <a:cs typeface="Times New Roman" pitchFamily="18" charset="0"/>
              </a:rPr>
              <a:t>It is the measure of quickness of the system.</a:t>
            </a:r>
          </a:p>
          <a:p>
            <a:r>
              <a:rPr lang="en-US" sz="2400" dirty="0">
                <a:latin typeface="Times New Roman" pitchFamily="18" charset="0"/>
                <a:cs typeface="Times New Roman" pitchFamily="18" charset="0"/>
              </a:rPr>
              <a:t>It tells how fast the system is tracking the changes in input variables.</a:t>
            </a:r>
          </a:p>
          <a:p>
            <a:r>
              <a:rPr lang="en-US" sz="2400" dirty="0">
                <a:latin typeface="Times New Roman" pitchFamily="18" charset="0"/>
                <a:cs typeface="Times New Roman" pitchFamily="18" charset="0"/>
              </a:rPr>
              <a:t>Most of the E.S demands fast response which should be almost real time.</a:t>
            </a:r>
          </a:p>
          <a:p>
            <a:r>
              <a:rPr lang="en-US" sz="2400" b="1" dirty="0">
                <a:solidFill>
                  <a:srgbClr val="FF0000"/>
                </a:solidFill>
              </a:rPr>
              <a:t>Ex – </a:t>
            </a:r>
            <a:r>
              <a:rPr lang="en-US" sz="2400" dirty="0">
                <a:solidFill>
                  <a:srgbClr val="FF0000"/>
                </a:solidFill>
              </a:rPr>
              <a:t>Flight control application.</a:t>
            </a:r>
          </a:p>
          <a:p>
            <a:endParaRPr lang="en-US" dirty="0"/>
          </a:p>
        </p:txBody>
      </p:sp>
      <p:sp>
        <p:nvSpPr>
          <p:cNvPr id="4" name="Slide Number Placeholder 3"/>
          <p:cNvSpPr>
            <a:spLocks noGrp="1"/>
          </p:cNvSpPr>
          <p:nvPr>
            <p:ph type="sldNum" sz="quarter" idx="12"/>
          </p:nvPr>
        </p:nvSpPr>
        <p:spPr/>
        <p:txBody>
          <a:bodyPr/>
          <a:lstStyle/>
          <a:p>
            <a:fld id="{3E764922-9B72-40A8-B56D-407CA1AD4A32}" type="slidenum">
              <a:rPr lang="en-US" smtClean="0"/>
              <a:pPr/>
              <a:t>34</a:t>
            </a:fld>
            <a:endParaRPr lang="en-US"/>
          </a:p>
        </p:txBody>
      </p:sp>
    </p:spTree>
    <p:extLst>
      <p:ext uri="{BB962C8B-B14F-4D97-AF65-F5344CB8AC3E}">
        <p14:creationId xmlns:p14="http://schemas.microsoft.com/office/powerpoint/2010/main" val="2082788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099" y="213585"/>
            <a:ext cx="11371119" cy="6555641"/>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2. Throughput :-</a:t>
            </a:r>
          </a:p>
          <a:p>
            <a:pPr algn="just"/>
            <a:r>
              <a:rPr lang="en-US" sz="2000" dirty="0">
                <a:latin typeface="Times New Roman" pitchFamily="18" charset="0"/>
                <a:cs typeface="Times New Roman" pitchFamily="18" charset="0"/>
              </a:rPr>
              <a:t>It deals with the efficiency of a system.</a:t>
            </a:r>
          </a:p>
          <a:p>
            <a:pPr algn="just"/>
            <a:r>
              <a:rPr lang="en-US" sz="2000" dirty="0">
                <a:latin typeface="Times New Roman" pitchFamily="18" charset="0"/>
                <a:cs typeface="Times New Roman" pitchFamily="18" charset="0"/>
              </a:rPr>
              <a:t>It can be defined as the rate of production or operation of a defined process over a stated period of time.</a:t>
            </a:r>
          </a:p>
          <a:p>
            <a:pPr algn="just"/>
            <a:r>
              <a:rPr lang="en-US" sz="2000" dirty="0">
                <a:latin typeface="Times New Roman" pitchFamily="18" charset="0"/>
                <a:cs typeface="Times New Roman" pitchFamily="18" charset="0"/>
              </a:rPr>
              <a:t>The rates can be expressed in terms of products, batches produced or any other meaningful measurements.</a:t>
            </a: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e.g. – In case of card reader throughput means how many transactions the reader can perform in a minute or in an hour or in a day.</a:t>
            </a: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Throughput is generally measured in terms of “Benchmark”. A Benchmark is a reference point by which something can be measured.</a:t>
            </a:r>
          </a:p>
          <a:p>
            <a:endParaRPr lang="en-US" sz="2000" dirty="0">
              <a:latin typeface="Times New Roman" pitchFamily="18" charset="0"/>
              <a:cs typeface="Times New Roman" pitchFamily="18" charset="0"/>
            </a:endParaRPr>
          </a:p>
          <a:p>
            <a:r>
              <a:rPr lang="en-US" sz="2000" b="1" dirty="0">
                <a:solidFill>
                  <a:srgbClr val="FF0000"/>
                </a:solidFill>
                <a:latin typeface="Times New Roman" pitchFamily="18" charset="0"/>
                <a:cs typeface="Times New Roman" pitchFamily="18" charset="0"/>
              </a:rPr>
              <a:t>3. Reliability :-</a:t>
            </a:r>
          </a:p>
          <a:p>
            <a:pPr algn="just"/>
            <a:r>
              <a:rPr lang="en-US" sz="2000" dirty="0">
                <a:latin typeface="Times New Roman" pitchFamily="18" charset="0"/>
                <a:cs typeface="Times New Roman" pitchFamily="18" charset="0"/>
              </a:rPr>
              <a:t>• It is a measure of how much we can rely upon the proper functioning of the system.</a:t>
            </a: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Mean Time Between Failure (MTBF) and Mean Time To Repair (MTTR) are the terms used in determining system reliability.</a:t>
            </a: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MTBF gives the frequency of failures in hours/weeks/months.</a:t>
            </a: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MTTR specifies how long the system is allowed to be out of order following a failure.</a:t>
            </a:r>
          </a:p>
          <a:p>
            <a:pPr algn="just"/>
            <a:r>
              <a:rPr lang="en-US" sz="2000" dirty="0">
                <a:latin typeface="Times New Roman" pitchFamily="18" charset="0"/>
                <a:cs typeface="Times New Roman" pitchFamily="18" charset="0"/>
              </a:rPr>
              <a:t>• For embedded system with critical application need, it should be of the order of minutes.</a:t>
            </a:r>
          </a:p>
        </p:txBody>
      </p:sp>
      <p:sp>
        <p:nvSpPr>
          <p:cNvPr id="4" name="Slide Number Placeholder 3"/>
          <p:cNvSpPr>
            <a:spLocks noGrp="1"/>
          </p:cNvSpPr>
          <p:nvPr>
            <p:ph type="sldNum" sz="quarter" idx="12"/>
          </p:nvPr>
        </p:nvSpPr>
        <p:spPr/>
        <p:txBody>
          <a:bodyPr/>
          <a:lstStyle/>
          <a:p>
            <a:fld id="{3E764922-9B72-40A8-B56D-407CA1AD4A32}" type="slidenum">
              <a:rPr lang="en-US" smtClean="0"/>
              <a:pPr/>
              <a:t>35</a:t>
            </a:fld>
            <a:endParaRPr lang="en-US"/>
          </a:p>
        </p:txBody>
      </p:sp>
    </p:spTree>
    <p:extLst>
      <p:ext uri="{BB962C8B-B14F-4D97-AF65-F5344CB8AC3E}">
        <p14:creationId xmlns:p14="http://schemas.microsoft.com/office/powerpoint/2010/main" val="1961967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06440"/>
            <a:ext cx="10452100" cy="4708981"/>
          </a:xfrm>
          <a:prstGeom prst="rect">
            <a:avLst/>
          </a:prstGeom>
        </p:spPr>
        <p:txBody>
          <a:bodyPr wrap="square">
            <a:spAutoFit/>
          </a:bodyPr>
          <a:lstStyle/>
          <a:p>
            <a:r>
              <a:rPr lang="en-US" sz="2000" b="1" dirty="0">
                <a:solidFill>
                  <a:srgbClr val="FF0000"/>
                </a:solidFill>
                <a:latin typeface="Times New Roman" panose="02020603050405020304" pitchFamily="18" charset="0"/>
              </a:rPr>
              <a:t>4. Maintainability:-</a:t>
            </a:r>
          </a:p>
          <a:p>
            <a:endParaRPr lang="en-US" sz="2000" b="1" dirty="0">
              <a:solidFill>
                <a:srgbClr val="00B050"/>
              </a:solidFill>
              <a:latin typeface="Times New Roman" panose="02020603050405020304" pitchFamily="18" charset="0"/>
            </a:endParaRPr>
          </a:p>
          <a:p>
            <a:r>
              <a:rPr lang="en-US" sz="2000" dirty="0">
                <a:solidFill>
                  <a:srgbClr val="000000"/>
                </a:solidFill>
                <a:latin typeface="ArialMT"/>
              </a:rPr>
              <a:t>• </a:t>
            </a:r>
            <a:r>
              <a:rPr lang="en-US" sz="2000" dirty="0">
                <a:solidFill>
                  <a:srgbClr val="000000"/>
                </a:solidFill>
                <a:latin typeface="Times New Roman" panose="02020603050405020304" pitchFamily="18" charset="0"/>
              </a:rPr>
              <a:t>It deals with support and maintenance to the end user or client in case of technical issues and product failure or on the basis of a routine system checkup. </a:t>
            </a:r>
          </a:p>
          <a:p>
            <a:endParaRPr lang="en-US" sz="2000" dirty="0">
              <a:solidFill>
                <a:srgbClr val="000000"/>
              </a:solidFill>
              <a:latin typeface="Times New Roman" panose="02020603050405020304" pitchFamily="18" charset="0"/>
            </a:endParaRPr>
          </a:p>
          <a:p>
            <a:r>
              <a:rPr lang="en-US" sz="2000" dirty="0">
                <a:solidFill>
                  <a:srgbClr val="000000"/>
                </a:solidFill>
                <a:latin typeface="ArialMT"/>
              </a:rPr>
              <a:t>• </a:t>
            </a:r>
            <a:r>
              <a:rPr lang="en-US" sz="2000" dirty="0">
                <a:solidFill>
                  <a:srgbClr val="000000"/>
                </a:solidFill>
                <a:latin typeface="Times New Roman" panose="02020603050405020304" pitchFamily="18" charset="0"/>
              </a:rPr>
              <a:t>Reliability and maintainability are complementary to each other.</a:t>
            </a:r>
          </a:p>
          <a:p>
            <a:endParaRPr lang="en-US" sz="2000" dirty="0">
              <a:solidFill>
                <a:srgbClr val="000000"/>
              </a:solidFill>
              <a:latin typeface="Times New Roman" panose="02020603050405020304" pitchFamily="18" charset="0"/>
            </a:endParaRPr>
          </a:p>
          <a:p>
            <a:r>
              <a:rPr lang="en-US" sz="2000" dirty="0">
                <a:solidFill>
                  <a:srgbClr val="000000"/>
                </a:solidFill>
                <a:latin typeface="ArialMT"/>
              </a:rPr>
              <a:t>• </a:t>
            </a:r>
            <a:r>
              <a:rPr lang="en-US" sz="2000" dirty="0">
                <a:solidFill>
                  <a:srgbClr val="000000"/>
                </a:solidFill>
                <a:latin typeface="Times New Roman" panose="02020603050405020304" pitchFamily="18" charset="0"/>
              </a:rPr>
              <a:t>A more reliable system means a system with less corrective maintainability requirements and vice versa.</a:t>
            </a:r>
          </a:p>
          <a:p>
            <a:endParaRPr lang="en-US" sz="2000" dirty="0">
              <a:solidFill>
                <a:srgbClr val="000000"/>
              </a:solidFill>
              <a:latin typeface="Times New Roman" panose="02020603050405020304" pitchFamily="18" charset="0"/>
            </a:endParaRPr>
          </a:p>
          <a:p>
            <a:r>
              <a:rPr lang="en-US" sz="2000" dirty="0">
                <a:solidFill>
                  <a:srgbClr val="000000"/>
                </a:solidFill>
                <a:latin typeface="ArialMT"/>
              </a:rPr>
              <a:t>• </a:t>
            </a:r>
            <a:r>
              <a:rPr lang="en-US" sz="2000" dirty="0">
                <a:solidFill>
                  <a:srgbClr val="000000"/>
                </a:solidFill>
                <a:latin typeface="Times New Roman" panose="02020603050405020304" pitchFamily="18" charset="0"/>
              </a:rPr>
              <a:t>Maintainability can be broadly classified into two categories</a:t>
            </a:r>
          </a:p>
          <a:p>
            <a:endParaRPr lang="en-US" sz="2000" dirty="0">
              <a:solidFill>
                <a:srgbClr val="000000"/>
              </a:solidFill>
              <a:latin typeface="Times New Roman" panose="02020603050405020304" pitchFamily="18" charset="0"/>
            </a:endParaRPr>
          </a:p>
          <a:p>
            <a:pPr marL="342900" indent="-342900">
              <a:buAutoNum type="arabicPeriod"/>
            </a:pPr>
            <a:r>
              <a:rPr lang="en-US" sz="2000" dirty="0">
                <a:solidFill>
                  <a:srgbClr val="000000"/>
                </a:solidFill>
                <a:latin typeface="Times New Roman" panose="02020603050405020304" pitchFamily="18" charset="0"/>
              </a:rPr>
              <a:t>Scheduled or Periodic maintenance (Preventive maintenance)</a:t>
            </a:r>
          </a:p>
          <a:p>
            <a:endParaRPr lang="en-US" sz="20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2. Corrective maintenance to unexpected failures</a:t>
            </a:r>
            <a:endParaRPr lang="en-US" sz="2000" dirty="0"/>
          </a:p>
        </p:txBody>
      </p:sp>
      <p:sp>
        <p:nvSpPr>
          <p:cNvPr id="4" name="Slide Number Placeholder 3"/>
          <p:cNvSpPr>
            <a:spLocks noGrp="1"/>
          </p:cNvSpPr>
          <p:nvPr>
            <p:ph type="sldNum" sz="quarter" idx="12"/>
          </p:nvPr>
        </p:nvSpPr>
        <p:spPr/>
        <p:txBody>
          <a:bodyPr/>
          <a:lstStyle/>
          <a:p>
            <a:fld id="{3E764922-9B72-40A8-B56D-407CA1AD4A32}" type="slidenum">
              <a:rPr lang="en-US" smtClean="0"/>
              <a:pPr/>
              <a:t>36</a:t>
            </a:fld>
            <a:endParaRPr lang="en-US"/>
          </a:p>
        </p:txBody>
      </p:sp>
    </p:spTree>
    <p:extLst>
      <p:ext uri="{BB962C8B-B14F-4D97-AF65-F5344CB8AC3E}">
        <p14:creationId xmlns:p14="http://schemas.microsoft.com/office/powerpoint/2010/main" val="3510799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00" y="311140"/>
            <a:ext cx="10337800" cy="5940088"/>
          </a:xfrm>
          <a:prstGeom prst="rect">
            <a:avLst/>
          </a:prstGeom>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5. Security:-</a:t>
            </a:r>
          </a:p>
          <a:p>
            <a:endParaRPr lang="en-US" sz="2000" b="1" dirty="0">
              <a:solidFill>
                <a:srgbClr val="00B05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 Confidentiality, Integrity and availability are the three major measures of information security.</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 Confidentiality deals with protection of data and application from unauthorized disclosure.</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 Integrity deals with the protection of data and application from unauthorized modification.</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 Availability deals with protection of data and application from unauthorized users.</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6. Safety :-</a:t>
            </a:r>
          </a:p>
          <a:p>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Safety deals with the possible damages that can happen to the operator, public and the environment due to the breakdown of an Embedded System.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breakdown of an embedded system may occur due to a hardware failure or a firmware failure.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Safety analysis is a must in product engineering to evaluate the anticipated damages and determine the best course of action to bring down the consequences of damage to an acceptable level.</a:t>
            </a:r>
          </a:p>
        </p:txBody>
      </p:sp>
      <p:sp>
        <p:nvSpPr>
          <p:cNvPr id="4" name="Slide Number Placeholder 3"/>
          <p:cNvSpPr>
            <a:spLocks noGrp="1"/>
          </p:cNvSpPr>
          <p:nvPr>
            <p:ph type="sldNum" sz="quarter" idx="12"/>
          </p:nvPr>
        </p:nvSpPr>
        <p:spPr/>
        <p:txBody>
          <a:bodyPr/>
          <a:lstStyle/>
          <a:p>
            <a:fld id="{3E764922-9B72-40A8-B56D-407CA1AD4A32}" type="slidenum">
              <a:rPr lang="en-US" smtClean="0"/>
              <a:pPr/>
              <a:t>37</a:t>
            </a:fld>
            <a:endParaRPr lang="en-US"/>
          </a:p>
        </p:txBody>
      </p:sp>
    </p:spTree>
    <p:extLst>
      <p:ext uri="{BB962C8B-B14F-4D97-AF65-F5344CB8AC3E}">
        <p14:creationId xmlns:p14="http://schemas.microsoft.com/office/powerpoint/2010/main" val="60035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590" y="330200"/>
            <a:ext cx="11369779" cy="5693866"/>
          </a:xfrm>
          <a:prstGeom prst="rect">
            <a:avLst/>
          </a:prstGeom>
          <a:noFill/>
        </p:spPr>
        <p:txBody>
          <a:bodyPr wrap="none" rtlCol="0">
            <a:spAutoFit/>
          </a:bodyPr>
          <a:lstStyle/>
          <a:p>
            <a:pPr algn="ctr"/>
            <a:r>
              <a:rPr lang="en-US" sz="2400" b="1" dirty="0">
                <a:solidFill>
                  <a:srgbClr val="FF0000"/>
                </a:solidFill>
              </a:rPr>
              <a:t>II. Non-Operational Quality Attributes: </a:t>
            </a:r>
          </a:p>
          <a:p>
            <a:r>
              <a:rPr lang="en-US" sz="2000" dirty="0">
                <a:latin typeface="Times New Roman" panose="02020603050405020304" pitchFamily="18" charset="0"/>
                <a:cs typeface="Times New Roman" panose="02020603050405020304" pitchFamily="18" charset="0"/>
              </a:rPr>
              <a:t>The quality attributes that needs to be addressed for the product not on the basis of operational aspects are</a:t>
            </a:r>
          </a:p>
          <a:p>
            <a:r>
              <a:rPr lang="en-US" sz="2000" dirty="0">
                <a:latin typeface="Times New Roman" panose="02020603050405020304" pitchFamily="18" charset="0"/>
                <a:cs typeface="Times New Roman" panose="02020603050405020304" pitchFamily="18" charset="0"/>
              </a:rPr>
              <a:t> grouped under this category.</a:t>
            </a:r>
          </a:p>
          <a:p>
            <a:endParaRPr lang="en-US" sz="2000" dirty="0">
              <a:solidFill>
                <a:srgbClr val="FF0000"/>
              </a:solidFill>
              <a:latin typeface="Times New Roman" panose="02020603050405020304" pitchFamily="18" charset="0"/>
              <a:cs typeface="Times New Roman" panose="02020603050405020304"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1. Testability and Debug-ability:-</a:t>
            </a:r>
          </a:p>
          <a:p>
            <a:r>
              <a:rPr lang="en-US" sz="2000" dirty="0">
                <a:latin typeface="Times New Roman" panose="02020603050405020304" pitchFamily="18" charset="0"/>
                <a:cs typeface="Times New Roman" panose="02020603050405020304" pitchFamily="18" charset="0"/>
              </a:rPr>
              <a:t>• Testability deals with how easily one can test the design, application and by which means it can be done.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For an E.S testability is applicable to both the embedded hardware and firmware.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Embedded hardware testing ensures that the peripherals and total hardware functions in the desired manner,</a:t>
            </a:r>
          </a:p>
          <a:p>
            <a:r>
              <a:rPr lang="en-US" sz="2000" dirty="0">
                <a:latin typeface="Times New Roman" panose="02020603050405020304" pitchFamily="18" charset="0"/>
                <a:cs typeface="Times New Roman" panose="02020603050405020304" pitchFamily="18" charset="0"/>
              </a:rPr>
              <a:t> whereas firmware testing ensures that the firmware is functioning in the expected way</a:t>
            </a:r>
            <a:r>
              <a:rPr lang="en-US" sz="2000" b="1" dirty="0">
                <a:latin typeface="Times New Roman" panose="02020603050405020304" pitchFamily="18" charset="0"/>
                <a:cs typeface="Times New Roman" panose="02020603050405020304" pitchFamily="18" charset="0"/>
              </a:rPr>
              <a:t>.</a:t>
            </a:r>
          </a:p>
          <a:p>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Debug-ability is a means of debugging the product from unexpected behavior in the system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Debug-ability is two level process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1. Hardware level: </a:t>
            </a:r>
            <a:r>
              <a:rPr lang="en-US" sz="2000" dirty="0">
                <a:latin typeface="Times New Roman" panose="02020603050405020304" pitchFamily="18" charset="0"/>
                <a:cs typeface="Times New Roman" panose="02020603050405020304" pitchFamily="18" charset="0"/>
              </a:rPr>
              <a:t>It is used for finding the issues created by hardware problems.</a:t>
            </a:r>
          </a:p>
          <a:p>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2. Software level: </a:t>
            </a:r>
            <a:r>
              <a:rPr lang="en-US" sz="2000" dirty="0">
                <a:latin typeface="Times New Roman" panose="02020603050405020304" pitchFamily="18" charset="0"/>
                <a:cs typeface="Times New Roman" panose="02020603050405020304" pitchFamily="18" charset="0"/>
              </a:rPr>
              <a:t>It is employed for finding the errors created by the flaws in the software.</a:t>
            </a:r>
          </a:p>
        </p:txBody>
      </p:sp>
      <p:sp>
        <p:nvSpPr>
          <p:cNvPr id="4" name="Slide Number Placeholder 3"/>
          <p:cNvSpPr>
            <a:spLocks noGrp="1"/>
          </p:cNvSpPr>
          <p:nvPr>
            <p:ph type="sldNum" sz="quarter" idx="12"/>
          </p:nvPr>
        </p:nvSpPr>
        <p:spPr/>
        <p:txBody>
          <a:bodyPr/>
          <a:lstStyle/>
          <a:p>
            <a:fld id="{3E764922-9B72-40A8-B56D-407CA1AD4A32}" type="slidenum">
              <a:rPr lang="en-US" smtClean="0"/>
              <a:pPr/>
              <a:t>38</a:t>
            </a:fld>
            <a:endParaRPr lang="en-US"/>
          </a:p>
        </p:txBody>
      </p:sp>
    </p:spTree>
    <p:extLst>
      <p:ext uri="{BB962C8B-B14F-4D97-AF65-F5344CB8AC3E}">
        <p14:creationId xmlns:p14="http://schemas.microsoft.com/office/powerpoint/2010/main" val="3461456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699" y="558800"/>
            <a:ext cx="10743045" cy="5324535"/>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2. </a:t>
            </a:r>
            <a:r>
              <a:rPr lang="en-US" sz="2000" b="1" dirty="0" err="1">
                <a:solidFill>
                  <a:srgbClr val="FF0000"/>
                </a:solidFill>
                <a:latin typeface="Times New Roman" panose="02020603050405020304" pitchFamily="18" charset="0"/>
                <a:cs typeface="Times New Roman" panose="02020603050405020304" pitchFamily="18" charset="0"/>
              </a:rPr>
              <a:t>Evolvability</a:t>
            </a:r>
            <a:r>
              <a:rPr lang="en-US" sz="2000" b="1" dirty="0">
                <a:solidFill>
                  <a:srgbClr val="FF0000"/>
                </a:solidFill>
                <a:latin typeface="Times New Roman" panose="02020603050405020304" pitchFamily="18" charset="0"/>
                <a:cs typeface="Times New Roman" panose="02020603050405020304" pitchFamily="18" charset="0"/>
              </a:rPr>
              <a:t> (The capacity of the system for adaptive evolution) :-</a:t>
            </a:r>
          </a:p>
          <a:p>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It is a term which is closely related to Biology.</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It is referred as the non-heritable variation.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For an embedded system </a:t>
            </a:r>
            <a:r>
              <a:rPr lang="en-US" sz="2000" dirty="0" err="1">
                <a:latin typeface="Times New Roman" panose="02020603050405020304" pitchFamily="18" charset="0"/>
                <a:cs typeface="Times New Roman" panose="02020603050405020304" pitchFamily="18" charset="0"/>
              </a:rPr>
              <a:t>evolvability</a:t>
            </a:r>
            <a:r>
              <a:rPr lang="en-US" sz="2000" dirty="0">
                <a:latin typeface="Times New Roman" panose="02020603050405020304" pitchFamily="18" charset="0"/>
                <a:cs typeface="Times New Roman" panose="02020603050405020304" pitchFamily="18" charset="0"/>
              </a:rPr>
              <a:t> refers to the ease with which the embedded product can be modified to take advantage of new firmware or hardware technologies.</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3. Portability:-</a:t>
            </a:r>
          </a:p>
          <a:p>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It is the measure of system independence.</a:t>
            </a:r>
          </a:p>
          <a:p>
            <a:r>
              <a:rPr lang="en-US" sz="2000" dirty="0">
                <a:latin typeface="Times New Roman" panose="02020603050405020304" pitchFamily="18" charset="0"/>
                <a:cs typeface="Times New Roman" panose="02020603050405020304" pitchFamily="18" charset="0"/>
              </a:rPr>
              <a:t>• An embedded product is said to be portable if the product is capable of functioning in various environments, target processors and embedded operating systems.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“Porting” represents the migration of embedded firmware written for one target processor to a different target processor.</a:t>
            </a:r>
          </a:p>
        </p:txBody>
      </p:sp>
      <p:sp>
        <p:nvSpPr>
          <p:cNvPr id="4" name="Slide Number Placeholder 3"/>
          <p:cNvSpPr>
            <a:spLocks noGrp="1"/>
          </p:cNvSpPr>
          <p:nvPr>
            <p:ph type="sldNum" sz="quarter" idx="12"/>
          </p:nvPr>
        </p:nvSpPr>
        <p:spPr/>
        <p:txBody>
          <a:bodyPr/>
          <a:lstStyle/>
          <a:p>
            <a:fld id="{3E764922-9B72-40A8-B56D-407CA1AD4A32}" type="slidenum">
              <a:rPr lang="en-US" smtClean="0"/>
              <a:pPr/>
              <a:t>39</a:t>
            </a:fld>
            <a:endParaRPr lang="en-US"/>
          </a:p>
        </p:txBody>
      </p:sp>
    </p:spTree>
    <p:extLst>
      <p:ext uri="{BB962C8B-B14F-4D97-AF65-F5344CB8AC3E}">
        <p14:creationId xmlns:p14="http://schemas.microsoft.com/office/powerpoint/2010/main" val="256266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909" y="457200"/>
            <a:ext cx="11208327" cy="6032421"/>
          </a:xfrm>
          <a:prstGeom prst="rect">
            <a:avLst/>
          </a:prstGeom>
          <a:noFill/>
        </p:spPr>
        <p:txBody>
          <a:bodyPr wrap="square" rtlCol="0">
            <a:spAutoFit/>
          </a:bodyPr>
          <a:lstStyle/>
          <a:p>
            <a:pPr algn="ctr"/>
            <a:r>
              <a:rPr lang="en-US" sz="2800" b="1" dirty="0">
                <a:solidFill>
                  <a:srgbClr val="FF0000"/>
                </a:solidFill>
              </a:rPr>
              <a:t>COURSE CONTENTS</a:t>
            </a:r>
            <a:endParaRPr lang="en-US" sz="2800" dirty="0">
              <a:solidFill>
                <a:srgbClr val="FF0000"/>
              </a:solidFill>
            </a:endParaRPr>
          </a:p>
          <a:p>
            <a:r>
              <a:rPr lang="en-US" dirty="0"/>
              <a:t> </a:t>
            </a:r>
          </a:p>
          <a:p>
            <a:pPr algn="ctr"/>
            <a:r>
              <a:rPr lang="en-US" sz="3200" b="1" dirty="0">
                <a:solidFill>
                  <a:srgbClr val="0070C0"/>
                </a:solidFill>
              </a:rPr>
              <a:t>UNIT-I Introduction to Embedded Systems</a:t>
            </a:r>
          </a:p>
          <a:p>
            <a:pPr algn="ctr"/>
            <a:r>
              <a:rPr lang="en-US" sz="3200" b="1" dirty="0"/>
              <a:t> </a:t>
            </a:r>
            <a:r>
              <a:rPr lang="en-US" b="1" dirty="0"/>
              <a:t>										</a:t>
            </a:r>
            <a:r>
              <a:rPr lang="en-US" sz="2400" b="1" dirty="0"/>
              <a:t>07 Hours</a:t>
            </a:r>
          </a:p>
          <a:p>
            <a:pPr algn="ctr"/>
            <a:endParaRPr lang="en-US" sz="2400" dirty="0"/>
          </a:p>
          <a:p>
            <a:pPr marL="285750" indent="-285750">
              <a:buFont typeface="Arial" panose="020B0604020202020204" pitchFamily="34" charset="0"/>
              <a:buChar char="•"/>
            </a:pPr>
            <a:r>
              <a:rPr lang="en-US" sz="2800" dirty="0"/>
              <a:t>Definition of Embedded System</a:t>
            </a:r>
          </a:p>
          <a:p>
            <a:pPr marL="285750" indent="-285750">
              <a:buFont typeface="Arial" panose="020B0604020202020204" pitchFamily="34" charset="0"/>
              <a:buChar char="•"/>
            </a:pPr>
            <a:r>
              <a:rPr lang="en-US" sz="2800" dirty="0"/>
              <a:t>Embedded Systems Vs General Computing Systems</a:t>
            </a:r>
          </a:p>
          <a:p>
            <a:pPr marL="285750" indent="-285750">
              <a:buFont typeface="Arial" panose="020B0604020202020204" pitchFamily="34" charset="0"/>
              <a:buChar char="•"/>
            </a:pPr>
            <a:r>
              <a:rPr lang="en-US" sz="2800" dirty="0"/>
              <a:t>Major Application Areas of E.S.</a:t>
            </a:r>
          </a:p>
          <a:p>
            <a:pPr marL="285750" indent="-285750">
              <a:buFont typeface="Arial" panose="020B0604020202020204" pitchFamily="34" charset="0"/>
              <a:buChar char="•"/>
            </a:pPr>
            <a:r>
              <a:rPr lang="en-US" sz="2800" dirty="0"/>
              <a:t>Purpose of Embedded Systems</a:t>
            </a:r>
          </a:p>
          <a:p>
            <a:pPr marL="285750" indent="-285750">
              <a:buFont typeface="Arial" panose="020B0604020202020204" pitchFamily="34" charset="0"/>
              <a:buChar char="•"/>
            </a:pPr>
            <a:r>
              <a:rPr lang="en-US" sz="2800" dirty="0"/>
              <a:t> Characteristics and Quality Attributes of Embedded Systems</a:t>
            </a:r>
          </a:p>
          <a:p>
            <a:pPr marL="285750" indent="-285750">
              <a:buFont typeface="Arial" panose="020B0604020202020204" pitchFamily="34" charset="0"/>
              <a:buChar char="•"/>
            </a:pPr>
            <a:r>
              <a:rPr lang="en-US" sz="2800" dirty="0"/>
              <a:t> ARM Design </a:t>
            </a:r>
          </a:p>
          <a:p>
            <a:pPr marL="285750" indent="-285750">
              <a:buFont typeface="Arial" panose="020B0604020202020204" pitchFamily="34" charset="0"/>
              <a:buChar char="•"/>
            </a:pPr>
            <a:r>
              <a:rPr lang="en-US" sz="2800" dirty="0"/>
              <a:t>Philosophy </a:t>
            </a:r>
          </a:p>
          <a:p>
            <a:pPr marL="285750" indent="-285750">
              <a:buFont typeface="Arial" panose="020B0604020202020204" pitchFamily="34" charset="0"/>
              <a:buChar char="•"/>
            </a:pPr>
            <a:r>
              <a:rPr lang="en-US" sz="2800" dirty="0"/>
              <a:t>Embedded System models and Development Cycle</a:t>
            </a:r>
          </a:p>
          <a:p>
            <a:pPr marL="285750" indent="-285750">
              <a:buFont typeface="Arial" panose="020B0604020202020204" pitchFamily="34" charset="0"/>
              <a:buChar char="•"/>
            </a:pPr>
            <a:endParaRPr lang="en-US" sz="2800" dirty="0"/>
          </a:p>
        </p:txBody>
      </p:sp>
      <p:sp>
        <p:nvSpPr>
          <p:cNvPr id="4" name="Slide Number Placeholder 3"/>
          <p:cNvSpPr>
            <a:spLocks noGrp="1"/>
          </p:cNvSpPr>
          <p:nvPr>
            <p:ph type="sldNum" sz="quarter" idx="12"/>
          </p:nvPr>
        </p:nvSpPr>
        <p:spPr/>
        <p:txBody>
          <a:bodyPr/>
          <a:lstStyle/>
          <a:p>
            <a:fld id="{3E764922-9B72-40A8-B56D-407CA1AD4A32}" type="slidenum">
              <a:rPr lang="en-US" smtClean="0"/>
              <a:pPr/>
              <a:t>4</a:t>
            </a:fld>
            <a:endParaRPr lang="en-US"/>
          </a:p>
        </p:txBody>
      </p:sp>
    </p:spTree>
    <p:extLst>
      <p:ext uri="{BB962C8B-B14F-4D97-AF65-F5344CB8AC3E}">
        <p14:creationId xmlns:p14="http://schemas.microsoft.com/office/powerpoint/2010/main" val="1313884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600" y="508000"/>
            <a:ext cx="11087100" cy="5016758"/>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4. Time-to-Prototype and Market :-</a:t>
            </a:r>
          </a:p>
          <a:p>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It is the time elapsed between the conceptualization of a product and the time at which the product is ready for selling.</a:t>
            </a:r>
          </a:p>
          <a:p>
            <a:r>
              <a:rPr lang="en-US" sz="2000" dirty="0">
                <a:latin typeface="Times New Roman" panose="02020603050405020304" pitchFamily="18" charset="0"/>
                <a:cs typeface="Times New Roman" panose="02020603050405020304" pitchFamily="18" charset="0"/>
              </a:rPr>
              <a:t>• The commercial embedded product market is highly competitive and time to market the product is critical factor in the success of commercial embedded product.</a:t>
            </a:r>
          </a:p>
          <a:p>
            <a:r>
              <a:rPr lang="en-US" sz="2000" dirty="0">
                <a:latin typeface="Times New Roman" panose="02020603050405020304" pitchFamily="18" charset="0"/>
                <a:cs typeface="Times New Roman" panose="02020603050405020304" pitchFamily="18" charset="0"/>
              </a:rPr>
              <a:t>• There may be multiple players in embedded industry who develop products of the same</a:t>
            </a:r>
          </a:p>
          <a:p>
            <a:r>
              <a:rPr lang="en-US" sz="2000" dirty="0">
                <a:latin typeface="Times New Roman" panose="02020603050405020304" pitchFamily="18" charset="0"/>
                <a:cs typeface="Times New Roman" panose="02020603050405020304" pitchFamily="18" charset="0"/>
              </a:rPr>
              <a:t>category (like mobile phone).</a:t>
            </a:r>
          </a:p>
          <a:p>
            <a:endParaRPr lang="en-US" sz="2000" dirty="0">
              <a:latin typeface="Times New Roman" panose="02020603050405020304" pitchFamily="18" charset="0"/>
              <a:cs typeface="Times New Roman" panose="02020603050405020304"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5. Per Unit Cost and Revenue:-</a:t>
            </a:r>
          </a:p>
          <a:p>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Cost is a factor which is closely monitored by both end user and product manufacturer.</a:t>
            </a:r>
          </a:p>
          <a:p>
            <a:r>
              <a:rPr lang="en-US" sz="2000" dirty="0">
                <a:latin typeface="Times New Roman" panose="02020603050405020304" pitchFamily="18" charset="0"/>
                <a:cs typeface="Times New Roman" panose="02020603050405020304" pitchFamily="18" charset="0"/>
              </a:rPr>
              <a:t>• Cost is highly sensitive factor for commercial products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Proper market study and cost benefit analysis should be carried out before taking a decision on the per-unit cost of the embedded product.</a:t>
            </a:r>
          </a:p>
        </p:txBody>
      </p:sp>
      <p:sp>
        <p:nvSpPr>
          <p:cNvPr id="4" name="Slide Number Placeholder 3"/>
          <p:cNvSpPr>
            <a:spLocks noGrp="1"/>
          </p:cNvSpPr>
          <p:nvPr>
            <p:ph type="sldNum" sz="quarter" idx="12"/>
          </p:nvPr>
        </p:nvSpPr>
        <p:spPr/>
        <p:txBody>
          <a:bodyPr/>
          <a:lstStyle/>
          <a:p>
            <a:fld id="{3E764922-9B72-40A8-B56D-407CA1AD4A32}" type="slidenum">
              <a:rPr lang="en-US" smtClean="0"/>
              <a:pPr/>
              <a:t>40</a:t>
            </a:fld>
            <a:endParaRPr lang="en-US"/>
          </a:p>
        </p:txBody>
      </p:sp>
    </p:spTree>
    <p:extLst>
      <p:ext uri="{BB962C8B-B14F-4D97-AF65-F5344CB8AC3E}">
        <p14:creationId xmlns:p14="http://schemas.microsoft.com/office/powerpoint/2010/main" val="2966201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313" y="689870"/>
            <a:ext cx="10595429" cy="1969770"/>
          </a:xfrm>
          <a:prstGeom prst="rect">
            <a:avLst/>
          </a:prstGeom>
        </p:spPr>
        <p:txBody>
          <a:bodyPr wrap="square">
            <a:spAutoFit/>
          </a:bodyPr>
          <a:lstStyle/>
          <a:p>
            <a:pPr algn="ctr"/>
            <a:r>
              <a:rPr lang="en-US" sz="3200" b="1" dirty="0">
                <a:solidFill>
                  <a:srgbClr val="FF0000"/>
                </a:solidFill>
              </a:rPr>
              <a:t>Philosophy</a:t>
            </a:r>
          </a:p>
          <a:p>
            <a:r>
              <a:rPr lang="en-US" dirty="0"/>
              <a:t>							</a:t>
            </a:r>
          </a:p>
          <a:p>
            <a:r>
              <a:rPr lang="en-US" sz="2400" dirty="0"/>
              <a:t>				 (</a:t>
            </a:r>
            <a:r>
              <a:rPr lang="en-US" sz="2400" b="1" dirty="0">
                <a:solidFill>
                  <a:srgbClr val="FF0000"/>
                </a:solidFill>
              </a:rPr>
              <a:t>ARM System Developer’s Guide</a:t>
            </a:r>
          </a:p>
          <a:p>
            <a:r>
              <a:rPr lang="en-US" sz="2400" b="1" dirty="0"/>
              <a:t>			Designing and Optimizing System Software </a:t>
            </a:r>
          </a:p>
          <a:p>
            <a:r>
              <a:rPr lang="en-US" sz="2400" b="1" dirty="0">
                <a:solidFill>
                  <a:srgbClr val="FF0000"/>
                </a:solidFill>
              </a:rPr>
              <a:t>								</a:t>
            </a:r>
            <a:r>
              <a:rPr lang="en-US" sz="2400" dirty="0">
                <a:solidFill>
                  <a:srgbClr val="0070C0"/>
                </a:solidFill>
              </a:rPr>
              <a:t>By Andrew N. </a:t>
            </a:r>
            <a:r>
              <a:rPr lang="en-US" sz="2400" dirty="0" err="1">
                <a:solidFill>
                  <a:srgbClr val="0070C0"/>
                </a:solidFill>
              </a:rPr>
              <a:t>Sloss</a:t>
            </a:r>
            <a:r>
              <a:rPr lang="en-US" sz="2400" dirty="0">
                <a:solidFill>
                  <a:srgbClr val="0070C0"/>
                </a:solidFill>
              </a:rPr>
              <a:t>)</a:t>
            </a:r>
          </a:p>
        </p:txBody>
      </p:sp>
      <p:sp>
        <p:nvSpPr>
          <p:cNvPr id="4" name="Slide Number Placeholder 3"/>
          <p:cNvSpPr>
            <a:spLocks noGrp="1"/>
          </p:cNvSpPr>
          <p:nvPr>
            <p:ph type="sldNum" sz="quarter" idx="12"/>
          </p:nvPr>
        </p:nvSpPr>
        <p:spPr/>
        <p:txBody>
          <a:bodyPr/>
          <a:lstStyle/>
          <a:p>
            <a:fld id="{3E764922-9B72-40A8-B56D-407CA1AD4A32}" type="slidenum">
              <a:rPr lang="en-US" smtClean="0"/>
              <a:pPr/>
              <a:t>41</a:t>
            </a:fld>
            <a:endParaRPr lang="en-US"/>
          </a:p>
        </p:txBody>
      </p:sp>
    </p:spTree>
    <p:extLst>
      <p:ext uri="{BB962C8B-B14F-4D97-AF65-F5344CB8AC3E}">
        <p14:creationId xmlns:p14="http://schemas.microsoft.com/office/powerpoint/2010/main" val="2940791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42</a:t>
            </a:fld>
            <a:endParaRPr lang="en-US"/>
          </a:p>
        </p:txBody>
      </p:sp>
      <p:sp>
        <p:nvSpPr>
          <p:cNvPr id="3" name="Rectangle 2"/>
          <p:cNvSpPr/>
          <p:nvPr/>
        </p:nvSpPr>
        <p:spPr>
          <a:xfrm>
            <a:off x="406400" y="473355"/>
            <a:ext cx="5399314" cy="6494085"/>
          </a:xfrm>
          <a:prstGeom prst="rect">
            <a:avLst/>
          </a:prstGeom>
        </p:spPr>
        <p:txBody>
          <a:bodyPr wrap="square">
            <a:spAutoFit/>
          </a:bodyPr>
          <a:lstStyle/>
          <a:p>
            <a:pPr algn="ctr"/>
            <a:r>
              <a:rPr lang="en-US" b="1" dirty="0">
                <a:solidFill>
                  <a:srgbClr val="FF0000"/>
                </a:solidFill>
              </a:rPr>
              <a:t>The RISC/CISC design philosophy</a:t>
            </a:r>
          </a:p>
          <a:p>
            <a:pPr>
              <a:buFont typeface="Arial" pitchFamily="34" charset="0"/>
              <a:buChar char="•"/>
            </a:pPr>
            <a:r>
              <a:rPr lang="en-US" sz="2000" dirty="0">
                <a:solidFill>
                  <a:srgbClr val="FF0000"/>
                </a:solidFill>
              </a:rPr>
              <a:t>The ARM core uses a RISC architecture. </a:t>
            </a:r>
          </a:p>
          <a:p>
            <a:pPr>
              <a:buFont typeface="Arial" pitchFamily="34" charset="0"/>
              <a:buChar char="•"/>
            </a:pPr>
            <a:endParaRPr lang="en-US" sz="2000" dirty="0"/>
          </a:p>
          <a:p>
            <a:pPr>
              <a:buFont typeface="Arial" pitchFamily="34" charset="0"/>
              <a:buChar char="•"/>
            </a:pPr>
            <a:r>
              <a:rPr lang="en-US" sz="2000" b="1" dirty="0">
                <a:solidFill>
                  <a:srgbClr val="FF0000"/>
                </a:solidFill>
              </a:rPr>
              <a:t>RISC</a:t>
            </a:r>
            <a:r>
              <a:rPr lang="en-US" sz="2000" dirty="0">
                <a:solidFill>
                  <a:srgbClr val="FF0000"/>
                </a:solidFill>
              </a:rPr>
              <a:t> </a:t>
            </a:r>
            <a:r>
              <a:rPr lang="en-US" sz="2000" dirty="0"/>
              <a:t>is a design philosophy aimed at delivering simple but  powerful instructions that execute within a single cycle  at a high clock speed.</a:t>
            </a:r>
          </a:p>
          <a:p>
            <a:endParaRPr lang="en-US" sz="2000" dirty="0"/>
          </a:p>
          <a:p>
            <a:pPr>
              <a:buFont typeface="Arial" pitchFamily="34" charset="0"/>
              <a:buChar char="•"/>
            </a:pPr>
            <a:r>
              <a:rPr lang="en-US" sz="2000" dirty="0"/>
              <a:t>The </a:t>
            </a:r>
            <a:r>
              <a:rPr lang="en-US" sz="2000" b="1" dirty="0">
                <a:solidFill>
                  <a:srgbClr val="FF0000"/>
                </a:solidFill>
              </a:rPr>
              <a:t>RISC</a:t>
            </a:r>
            <a:r>
              <a:rPr lang="en-US" sz="2000" dirty="0"/>
              <a:t> philosophy concentrates on reducing the complexity of instructions performed by the hardware. </a:t>
            </a:r>
          </a:p>
          <a:p>
            <a:pPr>
              <a:buFont typeface="Arial" pitchFamily="34" charset="0"/>
              <a:buChar char="•"/>
            </a:pPr>
            <a:r>
              <a:rPr lang="en-US" sz="2000" dirty="0"/>
              <a:t>Provide greater flexibility and intelligence in software rather than hardware. </a:t>
            </a:r>
          </a:p>
          <a:p>
            <a:pPr>
              <a:buFont typeface="Arial" pitchFamily="34" charset="0"/>
              <a:buChar char="•"/>
            </a:pPr>
            <a:endParaRPr lang="en-US" sz="2000" dirty="0"/>
          </a:p>
          <a:p>
            <a:pPr>
              <a:buFont typeface="Arial" pitchFamily="34" charset="0"/>
              <a:buChar char="•"/>
            </a:pPr>
            <a:r>
              <a:rPr lang="en-US" sz="2000" dirty="0"/>
              <a:t>A  </a:t>
            </a:r>
            <a:r>
              <a:rPr lang="en-US" sz="2000" b="1" dirty="0">
                <a:solidFill>
                  <a:srgbClr val="FF0000"/>
                </a:solidFill>
              </a:rPr>
              <a:t>RISC</a:t>
            </a:r>
            <a:r>
              <a:rPr lang="en-US" sz="2000" dirty="0"/>
              <a:t> design places greater demands on the compiler.</a:t>
            </a:r>
          </a:p>
          <a:p>
            <a:r>
              <a:rPr lang="en-US" sz="2000" dirty="0"/>
              <a:t>--------------------------------------------------------</a:t>
            </a:r>
          </a:p>
          <a:p>
            <a:pPr>
              <a:buFont typeface="Arial" pitchFamily="34" charset="0"/>
              <a:buChar char="•"/>
            </a:pPr>
            <a:r>
              <a:rPr lang="en-US" sz="2000" dirty="0"/>
              <a:t>In contrast,  the traditional </a:t>
            </a:r>
            <a:r>
              <a:rPr lang="en-US" sz="2000" b="1" dirty="0">
                <a:solidFill>
                  <a:srgbClr val="FF0000"/>
                </a:solidFill>
              </a:rPr>
              <a:t>complex instruction set computer (CISC)</a:t>
            </a:r>
            <a:r>
              <a:rPr lang="en-US" sz="2000" dirty="0">
                <a:solidFill>
                  <a:srgbClr val="FF0000"/>
                </a:solidFill>
              </a:rPr>
              <a:t>  </a:t>
            </a:r>
            <a:r>
              <a:rPr lang="en-US" sz="2000" dirty="0"/>
              <a:t>relies more on the hardware for instruction functionality,  and consequently the CISC instructions are more complicated. </a:t>
            </a:r>
          </a:p>
          <a:p>
            <a:endParaRPr lang="en-US" dirty="0"/>
          </a:p>
        </p:txBody>
      </p:sp>
      <p:pic>
        <p:nvPicPr>
          <p:cNvPr id="4" name="Picture 2"/>
          <p:cNvPicPr>
            <a:picLocks noChangeAspect="1" noChangeArrowheads="1"/>
          </p:cNvPicPr>
          <p:nvPr/>
        </p:nvPicPr>
        <p:blipFill>
          <a:blip r:embed="rId2"/>
          <a:srcRect/>
          <a:stretch>
            <a:fillRect/>
          </a:stretch>
        </p:blipFill>
        <p:spPr bwMode="auto">
          <a:xfrm>
            <a:off x="5991399" y="972482"/>
            <a:ext cx="5724525" cy="3721438"/>
          </a:xfrm>
          <a:prstGeom prst="rect">
            <a:avLst/>
          </a:prstGeom>
          <a:noFill/>
          <a:ln w="9525">
            <a:noFill/>
            <a:miter lim="800000"/>
            <a:headEnd/>
            <a:tailEnd/>
          </a:ln>
          <a:effectLst/>
        </p:spPr>
      </p:pic>
      <p:sp>
        <p:nvSpPr>
          <p:cNvPr id="5" name="Rectangle 4"/>
          <p:cNvSpPr/>
          <p:nvPr/>
        </p:nvSpPr>
        <p:spPr>
          <a:xfrm>
            <a:off x="6331752" y="5051066"/>
            <a:ext cx="5033750" cy="646331"/>
          </a:xfrm>
          <a:prstGeom prst="rect">
            <a:avLst/>
          </a:prstGeom>
        </p:spPr>
        <p:txBody>
          <a:bodyPr wrap="none">
            <a:spAutoFit/>
          </a:bodyPr>
          <a:lstStyle/>
          <a:p>
            <a:r>
              <a:rPr lang="en-US" dirty="0"/>
              <a:t>Figure  illustrates these major differences between </a:t>
            </a:r>
          </a:p>
          <a:p>
            <a:r>
              <a:rPr lang="en-US" dirty="0"/>
              <a:t>RISC and CISC</a:t>
            </a:r>
          </a:p>
        </p:txBody>
      </p:sp>
      <p:sp>
        <p:nvSpPr>
          <p:cNvPr id="6" name="TextBox 5"/>
          <p:cNvSpPr txBox="1"/>
          <p:nvPr/>
        </p:nvSpPr>
        <p:spPr>
          <a:xfrm>
            <a:off x="6594764" y="5864906"/>
            <a:ext cx="3088794" cy="646331"/>
          </a:xfrm>
          <a:prstGeom prst="rect">
            <a:avLst/>
          </a:prstGeom>
          <a:noFill/>
        </p:spPr>
        <p:txBody>
          <a:bodyPr wrap="none" rtlCol="0">
            <a:spAutoFit/>
          </a:bodyPr>
          <a:lstStyle/>
          <a:p>
            <a:r>
              <a:rPr lang="en-US" dirty="0"/>
              <a:t>ARM- Advanced RISC machine</a:t>
            </a:r>
          </a:p>
          <a:p>
            <a:r>
              <a:rPr lang="en-US" dirty="0"/>
              <a:t>RISC- Reduced instruction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43</a:t>
            </a:fld>
            <a:endParaRPr lang="en-US"/>
          </a:p>
        </p:txBody>
      </p:sp>
      <p:pic>
        <p:nvPicPr>
          <p:cNvPr id="3" name="Picture 2"/>
          <p:cNvPicPr>
            <a:picLocks noChangeAspect="1"/>
          </p:cNvPicPr>
          <p:nvPr/>
        </p:nvPicPr>
        <p:blipFill>
          <a:blip r:embed="rId2"/>
          <a:stretch>
            <a:fillRect/>
          </a:stretch>
        </p:blipFill>
        <p:spPr>
          <a:xfrm>
            <a:off x="1648418" y="775854"/>
            <a:ext cx="8929925" cy="5588370"/>
          </a:xfrm>
          <a:prstGeom prst="rect">
            <a:avLst/>
          </a:prstGeom>
        </p:spPr>
      </p:pic>
    </p:spTree>
    <p:extLst>
      <p:ext uri="{BB962C8B-B14F-4D97-AF65-F5344CB8AC3E}">
        <p14:creationId xmlns:p14="http://schemas.microsoft.com/office/powerpoint/2010/main" val="2223561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44</a:t>
            </a:fld>
            <a:endParaRPr lang="en-US"/>
          </a:p>
        </p:txBody>
      </p:sp>
      <p:sp>
        <p:nvSpPr>
          <p:cNvPr id="3" name="Rectangle 2"/>
          <p:cNvSpPr/>
          <p:nvPr/>
        </p:nvSpPr>
        <p:spPr>
          <a:xfrm>
            <a:off x="638629" y="387881"/>
            <a:ext cx="11001828" cy="4124206"/>
          </a:xfrm>
          <a:prstGeom prst="rect">
            <a:avLst/>
          </a:prstGeom>
        </p:spPr>
        <p:txBody>
          <a:bodyPr wrap="square">
            <a:spAutoFit/>
          </a:bodyPr>
          <a:lstStyle/>
          <a:p>
            <a:pPr algn="ctr"/>
            <a:r>
              <a:rPr lang="en-US" sz="2200" b="1" dirty="0">
                <a:solidFill>
                  <a:srgbClr val="FF0000"/>
                </a:solidFill>
                <a:latin typeface="Times New Roman" panose="02020603050405020304" pitchFamily="18" charset="0"/>
                <a:cs typeface="Times New Roman" panose="02020603050405020304" pitchFamily="18" charset="0"/>
              </a:rPr>
              <a:t>The RISC philosophy is implemented with four major design rules:</a:t>
            </a:r>
          </a:p>
          <a:p>
            <a:endParaRPr lang="en-US" sz="2200" dirty="0">
              <a:latin typeface="Times New Roman" panose="02020603050405020304" pitchFamily="18" charset="0"/>
              <a:cs typeface="Times New Roman" panose="02020603050405020304" pitchFamily="18" charset="0"/>
            </a:endParaRPr>
          </a:p>
          <a:p>
            <a:pPr marL="342900" indent="-342900">
              <a:buAutoNum type="arabicPeriod"/>
            </a:pPr>
            <a:r>
              <a:rPr lang="en-US" sz="2200" b="1" dirty="0">
                <a:solidFill>
                  <a:srgbClr val="FF0000"/>
                </a:solidFill>
                <a:latin typeface="Times New Roman" panose="02020603050405020304" pitchFamily="18" charset="0"/>
                <a:cs typeface="Times New Roman" panose="02020603050405020304" pitchFamily="18" charset="0"/>
              </a:rPr>
              <a:t>Instructions</a:t>
            </a:r>
            <a:r>
              <a:rPr lang="en-US" sz="2200" b="1" i="1" dirty="0">
                <a:solidFill>
                  <a:srgbClr val="FF0000"/>
                </a:solidFill>
                <a:latin typeface="Times New Roman" panose="02020603050405020304" pitchFamily="18" charset="0"/>
                <a:cs typeface="Times New Roman" panose="02020603050405020304" pitchFamily="18" charset="0"/>
              </a:rPr>
              <a:t> - </a:t>
            </a:r>
            <a:r>
              <a:rPr lang="en-US" sz="2200" i="1" dirty="0">
                <a:latin typeface="Times New Roman" panose="02020603050405020304" pitchFamily="18" charset="0"/>
                <a:cs typeface="Times New Roman" panose="02020603050405020304" pitchFamily="18" charset="0"/>
              </a:rPr>
              <a:t>RISC processors have a </a:t>
            </a:r>
            <a:r>
              <a:rPr lang="en-US" sz="2200" i="1" dirty="0">
                <a:solidFill>
                  <a:srgbClr val="FF0000"/>
                </a:solidFill>
                <a:latin typeface="Times New Roman" panose="02020603050405020304" pitchFamily="18" charset="0"/>
                <a:cs typeface="Times New Roman" panose="02020603050405020304" pitchFamily="18" charset="0"/>
              </a:rPr>
              <a:t>reduced number of instruction </a:t>
            </a:r>
            <a:r>
              <a:rPr lang="en-US" sz="2200" i="1" dirty="0">
                <a:latin typeface="Times New Roman" panose="02020603050405020304" pitchFamily="18" charset="0"/>
                <a:cs typeface="Times New Roman" panose="02020603050405020304" pitchFamily="18" charset="0"/>
              </a:rPr>
              <a:t>classes.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These classes provide simple operations that can </a:t>
            </a:r>
            <a:r>
              <a:rPr lang="en-US" sz="2200" dirty="0">
                <a:solidFill>
                  <a:srgbClr val="FF0000"/>
                </a:solidFill>
                <a:latin typeface="Times New Roman" panose="02020603050405020304" pitchFamily="18" charset="0"/>
                <a:cs typeface="Times New Roman" panose="02020603050405020304" pitchFamily="18" charset="0"/>
              </a:rPr>
              <a:t>each execute in a single cycle</a:t>
            </a:r>
            <a:r>
              <a:rPr lang="en-US" sz="22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compiler or programmer synthesizes complicated operations (for example, a divide operation) by combining several simple instructions.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Each </a:t>
            </a:r>
            <a:r>
              <a:rPr lang="en-US" sz="2200" b="1" dirty="0">
                <a:solidFill>
                  <a:srgbClr val="FF0000"/>
                </a:solidFill>
                <a:latin typeface="Times New Roman" panose="02020603050405020304" pitchFamily="18" charset="0"/>
                <a:cs typeface="Times New Roman" panose="02020603050405020304" pitchFamily="18" charset="0"/>
              </a:rPr>
              <a:t>instruction is a fixed length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to allow the pipeline to fetch future instructions before decoding the current instruction.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contrast, in CISC processors the instructions are often of variable size and take many cycles to execute.</a:t>
            </a:r>
          </a:p>
          <a:p>
            <a:pPr marL="342900" indent="-342900"/>
            <a:endParaRPr lang="en-US" sz="2200" dirty="0">
              <a:latin typeface="Times New Roman" panose="02020603050405020304" pitchFamily="18" charset="0"/>
              <a:cs typeface="Times New Roman" panose="02020603050405020304" pitchFamily="18" charset="0"/>
            </a:endParaRPr>
          </a:p>
          <a:p>
            <a:endParaRPr lang="en-US" sz="2000" dirty="0"/>
          </a:p>
        </p:txBody>
      </p:sp>
      <p:pic>
        <p:nvPicPr>
          <p:cNvPr id="4" name="Picture 3"/>
          <p:cNvPicPr>
            <a:picLocks noChangeAspect="1"/>
          </p:cNvPicPr>
          <p:nvPr/>
        </p:nvPicPr>
        <p:blipFill>
          <a:blip r:embed="rId2"/>
          <a:stretch>
            <a:fillRect/>
          </a:stretch>
        </p:blipFill>
        <p:spPr>
          <a:xfrm>
            <a:off x="3419855" y="3523488"/>
            <a:ext cx="6610257" cy="291674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45</a:t>
            </a:fld>
            <a:endParaRPr lang="en-US"/>
          </a:p>
        </p:txBody>
      </p:sp>
      <p:sp>
        <p:nvSpPr>
          <p:cNvPr id="3" name="Rectangle 2"/>
          <p:cNvSpPr/>
          <p:nvPr/>
        </p:nvSpPr>
        <p:spPr>
          <a:xfrm>
            <a:off x="692727" y="595744"/>
            <a:ext cx="11263746" cy="1723549"/>
          </a:xfrm>
          <a:prstGeom prst="rect">
            <a:avLst/>
          </a:prstGeom>
        </p:spPr>
        <p:txBody>
          <a:bodyPr wrap="square">
            <a:spAutoFit/>
          </a:bodyPr>
          <a:lstStyle/>
          <a:p>
            <a:pPr marL="347472" indent="-347472"/>
            <a:r>
              <a:rPr lang="en-US" sz="2200" dirty="0">
                <a:latin typeface="Times New Roman" panose="02020603050405020304" pitchFamily="18" charset="0"/>
                <a:cs typeface="Times New Roman" panose="02020603050405020304" pitchFamily="18" charset="0"/>
              </a:rPr>
              <a:t>2. </a:t>
            </a:r>
            <a:r>
              <a:rPr lang="en-US" sz="2200" b="1" i="1" dirty="0">
                <a:solidFill>
                  <a:srgbClr val="FF0000"/>
                </a:solidFill>
                <a:latin typeface="Times New Roman" panose="02020603050405020304" pitchFamily="18" charset="0"/>
                <a:cs typeface="Times New Roman" panose="02020603050405020304" pitchFamily="18" charset="0"/>
              </a:rPr>
              <a:t>Pipelines </a:t>
            </a:r>
            <a:r>
              <a:rPr lang="en-US" sz="2200" i="1" dirty="0">
                <a:solidFill>
                  <a:srgbClr val="FF0000"/>
                </a:solidFill>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The processing of </a:t>
            </a:r>
            <a:r>
              <a:rPr lang="en-US" sz="2200" i="1" dirty="0">
                <a:solidFill>
                  <a:srgbClr val="FF0000"/>
                </a:solidFill>
                <a:latin typeface="Times New Roman" panose="02020603050405020304" pitchFamily="18" charset="0"/>
                <a:cs typeface="Times New Roman" panose="02020603050405020304" pitchFamily="18" charset="0"/>
              </a:rPr>
              <a:t>instructions is broken down into smaller units that can be </a:t>
            </a:r>
            <a:r>
              <a:rPr lang="en-US" sz="2200" dirty="0">
                <a:solidFill>
                  <a:srgbClr val="FF0000"/>
                </a:solidFill>
                <a:latin typeface="Times New Roman" panose="02020603050405020304" pitchFamily="18" charset="0"/>
                <a:cs typeface="Times New Roman" panose="02020603050405020304" pitchFamily="18" charset="0"/>
              </a:rPr>
              <a:t>executed in parallel by pipelines</a:t>
            </a:r>
            <a:r>
              <a:rPr lang="en-US" sz="2200" dirty="0">
                <a:latin typeface="Times New Roman" panose="02020603050405020304" pitchFamily="18" charset="0"/>
                <a:cs typeface="Times New Roman" panose="02020603050405020304" pitchFamily="18" charset="0"/>
              </a:rPr>
              <a:t>.</a:t>
            </a:r>
          </a:p>
          <a:p>
            <a:pPr marL="347472" indent="-347472">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Ideally the pipeline advances by one step on each cycle for maximum throughput.</a:t>
            </a:r>
          </a:p>
          <a:p>
            <a:pPr marL="347472" indent="-347472">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Instructions can be decoded in one pipeline stage. </a:t>
            </a: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61050" y="2285999"/>
            <a:ext cx="5829300" cy="3612573"/>
          </a:xfrm>
          <a:prstGeom prst="rect">
            <a:avLst/>
          </a:prstGeom>
        </p:spPr>
      </p:pic>
      <p:pic>
        <p:nvPicPr>
          <p:cNvPr id="5" name="Picture 4"/>
          <p:cNvPicPr>
            <a:picLocks noChangeAspect="1"/>
          </p:cNvPicPr>
          <p:nvPr/>
        </p:nvPicPr>
        <p:blipFill>
          <a:blip r:embed="rId3"/>
          <a:stretch>
            <a:fillRect/>
          </a:stretch>
        </p:blipFill>
        <p:spPr>
          <a:xfrm>
            <a:off x="5792504" y="2369127"/>
            <a:ext cx="6163969" cy="2951018"/>
          </a:xfrm>
          <a:prstGeom prst="rect">
            <a:avLst/>
          </a:prstGeom>
        </p:spPr>
      </p:pic>
    </p:spTree>
    <p:extLst>
      <p:ext uri="{BB962C8B-B14F-4D97-AF65-F5344CB8AC3E}">
        <p14:creationId xmlns:p14="http://schemas.microsoft.com/office/powerpoint/2010/main" val="2943052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46</a:t>
            </a:fld>
            <a:endParaRPr lang="en-US"/>
          </a:p>
        </p:txBody>
      </p:sp>
      <p:sp>
        <p:nvSpPr>
          <p:cNvPr id="3" name="Rectangle 2"/>
          <p:cNvSpPr/>
          <p:nvPr/>
        </p:nvSpPr>
        <p:spPr>
          <a:xfrm>
            <a:off x="624112" y="497966"/>
            <a:ext cx="10695051" cy="5940088"/>
          </a:xfrm>
          <a:prstGeom prst="rect">
            <a:avLst/>
          </a:prstGeom>
        </p:spPr>
        <p:txBody>
          <a:bodyPr wrap="square">
            <a:spAutoFit/>
          </a:bodyPr>
          <a:lstStyle/>
          <a:p>
            <a:pPr algn="just"/>
            <a:r>
              <a:rPr lang="en-US" sz="2000" dirty="0"/>
              <a:t>3. </a:t>
            </a:r>
            <a:r>
              <a:rPr lang="en-US" sz="2000" b="1" i="1" dirty="0">
                <a:solidFill>
                  <a:srgbClr val="FF0000"/>
                </a:solidFill>
              </a:rPr>
              <a:t>Registers - RISC machines have a large general-purpose register set. </a:t>
            </a:r>
          </a:p>
          <a:p>
            <a:pPr algn="just"/>
            <a:r>
              <a:rPr lang="en-US" sz="2000" dirty="0"/>
              <a:t>  </a:t>
            </a:r>
          </a:p>
          <a:p>
            <a:pPr algn="just"/>
            <a:endParaRPr lang="en-US" sz="2000" dirty="0"/>
          </a:p>
          <a:p>
            <a:pPr marL="342900" indent="-342900" algn="just">
              <a:buFont typeface="Arial" panose="020B0604020202020204" pitchFamily="34" charset="0"/>
              <a:buChar char="•"/>
            </a:pPr>
            <a:r>
              <a:rPr lang="en-US" sz="2000" dirty="0"/>
              <a:t>Registers act as the fast</a:t>
            </a:r>
          </a:p>
          <a:p>
            <a:pPr algn="just"/>
            <a:r>
              <a:rPr lang="en-US" sz="2000" dirty="0"/>
              <a:t>      local memory store for all</a:t>
            </a:r>
          </a:p>
          <a:p>
            <a:pPr algn="just"/>
            <a:r>
              <a:rPr lang="en-US" sz="2000" dirty="0"/>
              <a:t>      data processing operations. </a:t>
            </a:r>
          </a:p>
          <a:p>
            <a:pPr algn="just"/>
            <a:endParaRPr lang="en-US" sz="2000" dirty="0"/>
          </a:p>
          <a:p>
            <a:pPr algn="just"/>
            <a:r>
              <a:rPr lang="en-US" sz="2000" b="1" dirty="0">
                <a:solidFill>
                  <a:srgbClr val="FF0000"/>
                </a:solidFill>
              </a:rPr>
              <a:t>ALWAYS THINK ABOUT</a:t>
            </a:r>
          </a:p>
          <a:p>
            <a:pPr algn="just"/>
            <a:r>
              <a:rPr lang="en-US" sz="2000" dirty="0">
                <a:solidFill>
                  <a:srgbClr val="FF0000"/>
                </a:solidFill>
              </a:rPr>
              <a:t>	* </a:t>
            </a:r>
            <a:r>
              <a:rPr lang="en-US" sz="2000" b="1" dirty="0">
                <a:solidFill>
                  <a:srgbClr val="FF0000"/>
                </a:solidFill>
              </a:rPr>
              <a:t>CAPACITY</a:t>
            </a:r>
          </a:p>
          <a:p>
            <a:pPr algn="just"/>
            <a:r>
              <a:rPr lang="en-US" sz="2000" b="1" dirty="0">
                <a:solidFill>
                  <a:srgbClr val="FF0000"/>
                </a:solidFill>
              </a:rPr>
              <a:t>	*COST</a:t>
            </a:r>
          </a:p>
          <a:p>
            <a:pPr algn="just"/>
            <a:r>
              <a:rPr lang="en-US" sz="2000" b="1" dirty="0">
                <a:solidFill>
                  <a:srgbClr val="FF0000"/>
                </a:solidFill>
              </a:rPr>
              <a:t>	*SPEED</a:t>
            </a:r>
          </a:p>
          <a:p>
            <a:pPr algn="just"/>
            <a:endParaRPr lang="en-US" sz="2000" dirty="0">
              <a:solidFill>
                <a:srgbClr val="FF0000"/>
              </a:solidFill>
            </a:endParaRPr>
          </a:p>
          <a:p>
            <a:pPr algn="just"/>
            <a:endParaRPr lang="en-US" sz="2000" dirty="0">
              <a:solidFill>
                <a:srgbClr val="FF0000"/>
              </a:solidFill>
            </a:endParaRPr>
          </a:p>
          <a:p>
            <a:pPr algn="just"/>
            <a:r>
              <a:rPr lang="en-US" sz="2000" b="1" dirty="0">
                <a:solidFill>
                  <a:srgbClr val="FF0000"/>
                </a:solidFill>
              </a:rPr>
              <a:t>4. </a:t>
            </a:r>
            <a:r>
              <a:rPr lang="en-US" sz="2000" b="1" i="1" dirty="0">
                <a:solidFill>
                  <a:srgbClr val="FF0000"/>
                </a:solidFill>
              </a:rPr>
              <a:t>Load-store architecture - </a:t>
            </a:r>
            <a:r>
              <a:rPr lang="en-US" sz="2000" i="1" dirty="0">
                <a:solidFill>
                  <a:srgbClr val="FF0000"/>
                </a:solidFill>
              </a:rPr>
              <a:t>The processor operates on data held in registers.</a:t>
            </a:r>
          </a:p>
          <a:p>
            <a:pPr algn="just"/>
            <a:r>
              <a:rPr lang="en-US" sz="2000" i="1" dirty="0"/>
              <a:t> Separate </a:t>
            </a:r>
            <a:r>
              <a:rPr lang="en-US" sz="2000" i="1" dirty="0">
                <a:solidFill>
                  <a:srgbClr val="FF0000"/>
                </a:solidFill>
              </a:rPr>
              <a:t>load </a:t>
            </a:r>
            <a:r>
              <a:rPr lang="en-US" sz="2000" dirty="0">
                <a:solidFill>
                  <a:srgbClr val="FF0000"/>
                </a:solidFill>
              </a:rPr>
              <a:t>and store instructions transfer</a:t>
            </a:r>
            <a:r>
              <a:rPr lang="en-US" sz="2000" dirty="0"/>
              <a:t> data between the register bank and external memory.</a:t>
            </a:r>
          </a:p>
          <a:p>
            <a:pPr algn="just"/>
            <a:r>
              <a:rPr lang="en-US" sz="2000" dirty="0"/>
              <a:t>Memory accesses are costly, so separating memory accesses from data processing provides an advantage because you can use data items held in the register bank multiple times without needing multiple memory accesses.</a:t>
            </a:r>
          </a:p>
          <a:p>
            <a:pPr algn="just"/>
            <a:r>
              <a:rPr lang="en-US" sz="2000" dirty="0"/>
              <a:t> </a:t>
            </a:r>
            <a:r>
              <a:rPr lang="en-US" sz="2000" dirty="0">
                <a:solidFill>
                  <a:srgbClr val="0070C0"/>
                </a:solidFill>
              </a:rPr>
              <a:t>In contrast, with a CISC design the data processing operations can act on memory directly.</a:t>
            </a:r>
            <a:endParaRPr lang="en-US" sz="2000" dirty="0"/>
          </a:p>
        </p:txBody>
      </p:sp>
      <p:pic>
        <p:nvPicPr>
          <p:cNvPr id="4" name="Picture 3"/>
          <p:cNvPicPr>
            <a:picLocks noChangeAspect="1"/>
          </p:cNvPicPr>
          <p:nvPr/>
        </p:nvPicPr>
        <p:blipFill>
          <a:blip r:embed="rId2"/>
          <a:stretch>
            <a:fillRect/>
          </a:stretch>
        </p:blipFill>
        <p:spPr>
          <a:xfrm>
            <a:off x="4793532" y="911931"/>
            <a:ext cx="5981982" cy="339184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47</a:t>
            </a:fld>
            <a:endParaRPr lang="en-US"/>
          </a:p>
        </p:txBody>
      </p:sp>
      <p:sp>
        <p:nvSpPr>
          <p:cNvPr id="3" name="TextBox 2"/>
          <p:cNvSpPr txBox="1"/>
          <p:nvPr/>
        </p:nvSpPr>
        <p:spPr>
          <a:xfrm>
            <a:off x="485775" y="651164"/>
            <a:ext cx="11262880" cy="5355312"/>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These design rules allow a </a:t>
            </a:r>
            <a:r>
              <a:rPr lang="en-US" sz="2400" dirty="0">
                <a:solidFill>
                  <a:srgbClr val="0070C0"/>
                </a:solidFill>
              </a:rPr>
              <a:t>RISC processor to be simpler  </a:t>
            </a:r>
          </a:p>
          <a:p>
            <a:pPr marL="285750" indent="-285750" algn="just">
              <a:buFont typeface="Arial" panose="020B0604020202020204" pitchFamily="34" charset="0"/>
              <a:buChar char="•"/>
            </a:pPr>
            <a:r>
              <a:rPr lang="en-US" sz="2400" dirty="0"/>
              <a:t>and thus the core can operate at </a:t>
            </a:r>
            <a:r>
              <a:rPr lang="en-US" sz="2400" dirty="0">
                <a:solidFill>
                  <a:srgbClr val="0070C0"/>
                </a:solidFill>
              </a:rPr>
              <a:t>higher clock frequencies</a:t>
            </a:r>
            <a:endParaRPr lang="en-US" sz="2400" dirty="0"/>
          </a:p>
          <a:p>
            <a:pPr algn="just"/>
            <a:r>
              <a:rPr lang="en-US" sz="2400" dirty="0"/>
              <a:t>    In contrast, </a:t>
            </a:r>
          </a:p>
          <a:p>
            <a:pPr algn="just"/>
            <a:endParaRPr lang="en-US" sz="2400" dirty="0"/>
          </a:p>
          <a:p>
            <a:pPr marL="342900" indent="-342900" algn="just">
              <a:buFont typeface="Arial" panose="020B0604020202020204" pitchFamily="34" charset="0"/>
              <a:buChar char="•"/>
            </a:pPr>
            <a:r>
              <a:rPr lang="en-US" sz="2400" dirty="0"/>
              <a:t>The traditional </a:t>
            </a:r>
            <a:r>
              <a:rPr lang="en-US" sz="2400" dirty="0">
                <a:solidFill>
                  <a:srgbClr val="0070C0"/>
                </a:solidFill>
              </a:rPr>
              <a:t>CISC processors are more complex </a:t>
            </a:r>
            <a:r>
              <a:rPr lang="en-US" sz="2400" dirty="0"/>
              <a:t>and operate at </a:t>
            </a:r>
            <a:r>
              <a:rPr lang="en-US" sz="2400" dirty="0">
                <a:solidFill>
                  <a:srgbClr val="0070C0"/>
                </a:solidFill>
              </a:rPr>
              <a:t>lower clock frequencies.</a:t>
            </a:r>
            <a:r>
              <a:rPr lang="en-US" sz="2400" dirty="0"/>
              <a:t> </a:t>
            </a:r>
          </a:p>
          <a:p>
            <a:pPr algn="just"/>
            <a:endParaRPr lang="en-US" sz="2400" dirty="0"/>
          </a:p>
          <a:p>
            <a:pPr algn="just"/>
            <a:endParaRPr lang="en-US" sz="2400" dirty="0"/>
          </a:p>
          <a:p>
            <a:pPr algn="just"/>
            <a:r>
              <a:rPr lang="en-US" sz="2400" dirty="0"/>
              <a:t>But the bottom line is……..</a:t>
            </a:r>
          </a:p>
          <a:p>
            <a:pPr algn="just"/>
            <a:endParaRPr lang="en-US" sz="2400" dirty="0"/>
          </a:p>
          <a:p>
            <a:pPr algn="just"/>
            <a:r>
              <a:rPr lang="en-US" sz="2800" b="1" dirty="0">
                <a:solidFill>
                  <a:srgbClr val="FF0000"/>
                </a:solidFill>
              </a:rPr>
              <a:t>Over the course of two decades, however, the distinction between RISC and CISC has blurred as CISC processors have implemented more RISC concepts.</a:t>
            </a:r>
          </a:p>
          <a:p>
            <a:endParaRPr lang="en-US" dirty="0"/>
          </a:p>
        </p:txBody>
      </p:sp>
    </p:spTree>
    <p:extLst>
      <p:ext uri="{BB962C8B-B14F-4D97-AF65-F5344CB8AC3E}">
        <p14:creationId xmlns:p14="http://schemas.microsoft.com/office/powerpoint/2010/main" val="3073962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297992"/>
            <a:ext cx="11334496" cy="6063198"/>
          </a:xfrm>
          <a:prstGeom prst="rect">
            <a:avLst/>
          </a:prstGeom>
        </p:spPr>
        <p:txBody>
          <a:bodyPr wrap="square">
            <a:spAutoFit/>
          </a:bodyPr>
          <a:lstStyle/>
          <a:p>
            <a:pPr marL="285750" indent="-285750" algn="ctr"/>
            <a:r>
              <a:rPr lang="en-US" sz="2800" b="1" dirty="0">
                <a:solidFill>
                  <a:srgbClr val="FF0000"/>
                </a:solidFill>
              </a:rPr>
              <a:t>ARM Design</a:t>
            </a:r>
          </a:p>
          <a:p>
            <a:r>
              <a:rPr lang="en-US" sz="2400" dirty="0"/>
              <a:t>There are a number of </a:t>
            </a:r>
            <a:r>
              <a:rPr lang="en-US" sz="2400" b="1" dirty="0">
                <a:solidFill>
                  <a:srgbClr val="FF0000"/>
                </a:solidFill>
              </a:rPr>
              <a:t>physical features </a:t>
            </a:r>
            <a:r>
              <a:rPr lang="en-US" sz="2400" dirty="0"/>
              <a:t>that have driven the ARM processor design.</a:t>
            </a:r>
          </a:p>
          <a:p>
            <a:r>
              <a:rPr lang="en-US" sz="2400" dirty="0"/>
              <a:t> </a:t>
            </a:r>
            <a:r>
              <a:rPr lang="en-US" sz="2400" b="1" dirty="0">
                <a:solidFill>
                  <a:srgbClr val="FF0000"/>
                </a:solidFill>
              </a:rPr>
              <a:t>1. </a:t>
            </a:r>
            <a:r>
              <a:rPr lang="en-US" sz="2400" b="1" i="1" dirty="0">
                <a:solidFill>
                  <a:srgbClr val="FF0000"/>
                </a:solidFill>
              </a:rPr>
              <a:t>Portable embedded systems require some form of battery power. </a:t>
            </a:r>
          </a:p>
          <a:p>
            <a:endParaRPr lang="en-US" sz="2400" dirty="0"/>
          </a:p>
          <a:p>
            <a:r>
              <a:rPr lang="en-US" sz="2400" dirty="0"/>
              <a:t>The ARM processor has been specifically designed to be </a:t>
            </a:r>
            <a:r>
              <a:rPr lang="en-US" sz="2400" b="1" dirty="0">
                <a:solidFill>
                  <a:srgbClr val="FF0000"/>
                </a:solidFill>
              </a:rPr>
              <a:t>small to reduce power consumption </a:t>
            </a:r>
            <a:r>
              <a:rPr lang="en-US" sz="2400" dirty="0"/>
              <a:t>and </a:t>
            </a:r>
            <a:r>
              <a:rPr lang="en-US" sz="2400" dirty="0">
                <a:solidFill>
                  <a:srgbClr val="FF0000"/>
                </a:solidFill>
              </a:rPr>
              <a:t>extend battery operation</a:t>
            </a:r>
            <a:r>
              <a:rPr lang="en-US" sz="2400" dirty="0"/>
              <a:t> which is essential for applications such as mobile phones and personal digital assistants  (PDAs).</a:t>
            </a:r>
          </a:p>
          <a:p>
            <a:r>
              <a:rPr lang="en-US" sz="2400" dirty="0"/>
              <a:t>---------------------------------------------------------------------------------------------------</a:t>
            </a:r>
          </a:p>
          <a:p>
            <a:pPr>
              <a:buFont typeface="Wingdings" pitchFamily="2" charset="2"/>
              <a:buChar char="§"/>
            </a:pPr>
            <a:r>
              <a:rPr lang="en-US" sz="2400" b="1" dirty="0">
                <a:solidFill>
                  <a:srgbClr val="FF0000"/>
                </a:solidFill>
              </a:rPr>
              <a:t>2. High code density </a:t>
            </a:r>
            <a:r>
              <a:rPr lang="en-US" sz="2400" dirty="0"/>
              <a:t>is another major requirement since embedded systems have </a:t>
            </a:r>
            <a:r>
              <a:rPr lang="en-US" sz="2400" b="1" dirty="0">
                <a:solidFill>
                  <a:srgbClr val="002060"/>
                </a:solidFill>
              </a:rPr>
              <a:t>limited memory due to cost and/or physical size restrictions</a:t>
            </a:r>
            <a:r>
              <a:rPr lang="en-US" sz="2400" dirty="0"/>
              <a:t>. </a:t>
            </a:r>
          </a:p>
          <a:p>
            <a:r>
              <a:rPr lang="en-US" sz="2400" dirty="0"/>
              <a:t>e.g. for applications with  limited on-board memory  like mobile phones and mass storage devices.</a:t>
            </a:r>
          </a:p>
          <a:p>
            <a:r>
              <a:rPr lang="en-US" sz="2400" dirty="0"/>
              <a:t>--------------------------------------------------------------------------------------------------------</a:t>
            </a:r>
          </a:p>
          <a:p>
            <a:pPr>
              <a:buFont typeface="Arial" pitchFamily="34" charset="0"/>
              <a:buChar char="•"/>
            </a:pPr>
            <a:r>
              <a:rPr lang="en-US" sz="2400" dirty="0">
                <a:solidFill>
                  <a:srgbClr val="FF0000"/>
                </a:solidFill>
              </a:rPr>
              <a:t>3. </a:t>
            </a:r>
            <a:r>
              <a:rPr lang="en-US" sz="2400" dirty="0"/>
              <a:t>Embedded systems are </a:t>
            </a:r>
            <a:r>
              <a:rPr lang="en-US" sz="2400" b="1" dirty="0">
                <a:solidFill>
                  <a:srgbClr val="FF0000"/>
                </a:solidFill>
              </a:rPr>
              <a:t>price sensitive and use slow and low-cost memory devices</a:t>
            </a:r>
            <a:r>
              <a:rPr lang="en-US" sz="2400" dirty="0"/>
              <a:t>. </a:t>
            </a:r>
          </a:p>
          <a:p>
            <a:r>
              <a:rPr lang="en-US" sz="2400" dirty="0"/>
              <a:t>For high-volume applications like digital cameras, every cent has to be accounted for in the design. The ability to use </a:t>
            </a:r>
            <a:r>
              <a:rPr lang="en-US" sz="2400" b="1" dirty="0">
                <a:solidFill>
                  <a:srgbClr val="FF0000"/>
                </a:solidFill>
              </a:rPr>
              <a:t>low-cost memory devices </a:t>
            </a:r>
            <a:r>
              <a:rPr lang="en-US" sz="2400" dirty="0"/>
              <a:t>produces substantial </a:t>
            </a:r>
            <a:r>
              <a:rPr lang="en-US" sz="2400" b="1" dirty="0">
                <a:solidFill>
                  <a:srgbClr val="FF0000"/>
                </a:solidFill>
              </a:rPr>
              <a:t>savings</a:t>
            </a:r>
            <a:r>
              <a:rPr lang="en-US" sz="2400" dirty="0"/>
              <a:t>.</a:t>
            </a:r>
          </a:p>
        </p:txBody>
      </p:sp>
      <p:sp>
        <p:nvSpPr>
          <p:cNvPr id="4" name="Slide Number Placeholder 3"/>
          <p:cNvSpPr>
            <a:spLocks noGrp="1"/>
          </p:cNvSpPr>
          <p:nvPr>
            <p:ph type="sldNum" sz="quarter" idx="12"/>
          </p:nvPr>
        </p:nvSpPr>
        <p:spPr/>
        <p:txBody>
          <a:bodyPr/>
          <a:lstStyle/>
          <a:p>
            <a:fld id="{3E764922-9B72-40A8-B56D-407CA1AD4A32}" type="slidenum">
              <a:rPr lang="en-US" smtClean="0"/>
              <a:pPr/>
              <a:t>48</a:t>
            </a:fld>
            <a:endParaRPr lang="en-US"/>
          </a:p>
        </p:txBody>
      </p:sp>
    </p:spTree>
    <p:extLst>
      <p:ext uri="{BB962C8B-B14F-4D97-AF65-F5344CB8AC3E}">
        <p14:creationId xmlns:p14="http://schemas.microsoft.com/office/powerpoint/2010/main" val="1359933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49</a:t>
            </a:fld>
            <a:endParaRPr lang="en-US"/>
          </a:p>
        </p:txBody>
      </p:sp>
      <p:sp>
        <p:nvSpPr>
          <p:cNvPr id="3" name="Rectangle 2"/>
          <p:cNvSpPr/>
          <p:nvPr/>
        </p:nvSpPr>
        <p:spPr>
          <a:xfrm>
            <a:off x="746760" y="477858"/>
            <a:ext cx="10454640" cy="5632311"/>
          </a:xfrm>
          <a:prstGeom prst="rect">
            <a:avLst/>
          </a:prstGeom>
        </p:spPr>
        <p:txBody>
          <a:bodyPr wrap="square">
            <a:spAutoFit/>
          </a:bodyPr>
          <a:lstStyle/>
          <a:p>
            <a:r>
              <a:rPr lang="en-US" sz="2400" dirty="0">
                <a:solidFill>
                  <a:srgbClr val="FF0000"/>
                </a:solidFill>
              </a:rPr>
              <a:t>4.</a:t>
            </a:r>
            <a:r>
              <a:rPr lang="en-US" sz="2400" dirty="0"/>
              <a:t> Another important requirement </a:t>
            </a:r>
            <a:r>
              <a:rPr lang="en-US" sz="2400" b="1" dirty="0">
                <a:solidFill>
                  <a:srgbClr val="FF0000"/>
                </a:solidFill>
              </a:rPr>
              <a:t>is to reduce the area of the die taken up by the embedded processor</a:t>
            </a:r>
            <a:r>
              <a:rPr lang="en-US" sz="2400" dirty="0"/>
              <a:t>. </a:t>
            </a:r>
          </a:p>
          <a:p>
            <a:endParaRPr lang="en-US" sz="2400" dirty="0"/>
          </a:p>
          <a:p>
            <a:r>
              <a:rPr lang="en-US" sz="2400" dirty="0"/>
              <a:t>For a single-chip solution, </a:t>
            </a:r>
            <a:r>
              <a:rPr lang="en-US" sz="2400" b="1" dirty="0">
                <a:solidFill>
                  <a:srgbClr val="FF0000"/>
                </a:solidFill>
              </a:rPr>
              <a:t>the smaller the area </a:t>
            </a:r>
            <a:r>
              <a:rPr lang="en-US" sz="2400" dirty="0"/>
              <a:t>used by the embedded processor, the </a:t>
            </a:r>
            <a:r>
              <a:rPr lang="en-US" sz="2400" b="1" dirty="0">
                <a:solidFill>
                  <a:srgbClr val="002060"/>
                </a:solidFill>
              </a:rPr>
              <a:t>more available space for specialized peripherals</a:t>
            </a:r>
            <a:r>
              <a:rPr lang="en-US" sz="2400" dirty="0"/>
              <a:t>. </a:t>
            </a:r>
          </a:p>
          <a:p>
            <a:endParaRPr lang="en-US" sz="2400" dirty="0"/>
          </a:p>
          <a:p>
            <a:r>
              <a:rPr lang="en-US" sz="2400" dirty="0"/>
              <a:t>This in turn </a:t>
            </a:r>
            <a:r>
              <a:rPr lang="en-US" sz="2400" b="1" dirty="0">
                <a:solidFill>
                  <a:srgbClr val="FF0000"/>
                </a:solidFill>
              </a:rPr>
              <a:t>reduces the cost </a:t>
            </a:r>
            <a:r>
              <a:rPr lang="en-US" sz="2400" dirty="0"/>
              <a:t>of the design and manufacturing since fewer discrete chips are required for the end product.</a:t>
            </a:r>
          </a:p>
          <a:p>
            <a:r>
              <a:rPr lang="en-US" sz="2400" dirty="0"/>
              <a:t>-----------------------------------------------------------------------------------------------------</a:t>
            </a:r>
          </a:p>
          <a:p>
            <a:pPr>
              <a:buFont typeface="Arial" pitchFamily="34" charset="0"/>
              <a:buChar char="•"/>
            </a:pPr>
            <a:r>
              <a:rPr lang="en-US" sz="2400" dirty="0">
                <a:solidFill>
                  <a:srgbClr val="FF0000"/>
                </a:solidFill>
              </a:rPr>
              <a:t>5</a:t>
            </a:r>
            <a:r>
              <a:rPr lang="en-US" sz="2400" dirty="0"/>
              <a:t>. ARM has </a:t>
            </a:r>
            <a:r>
              <a:rPr lang="en-US" sz="2400" b="1" dirty="0">
                <a:solidFill>
                  <a:srgbClr val="FF0000"/>
                </a:solidFill>
              </a:rPr>
              <a:t>incorporated hardware </a:t>
            </a:r>
            <a:r>
              <a:rPr lang="en-US" sz="2400" b="1" dirty="0">
                <a:solidFill>
                  <a:schemeClr val="accent2">
                    <a:lumMod val="75000"/>
                  </a:schemeClr>
                </a:solidFill>
              </a:rPr>
              <a:t>debug technology </a:t>
            </a:r>
            <a:r>
              <a:rPr lang="en-US" sz="2400" dirty="0"/>
              <a:t>within the processor so that </a:t>
            </a:r>
            <a:r>
              <a:rPr lang="en-US" sz="2400" b="1" dirty="0">
                <a:solidFill>
                  <a:srgbClr val="002060"/>
                </a:solidFill>
              </a:rPr>
              <a:t>software engineers can view what is happening while the processor is executing code. </a:t>
            </a:r>
          </a:p>
          <a:p>
            <a:pPr>
              <a:buFont typeface="Arial" pitchFamily="34" charset="0"/>
              <a:buChar char="•"/>
            </a:pPr>
            <a:endParaRPr lang="en-US" sz="2400" dirty="0"/>
          </a:p>
          <a:p>
            <a:pPr>
              <a:buFont typeface="Arial" pitchFamily="34" charset="0"/>
              <a:buChar char="•"/>
            </a:pPr>
            <a:r>
              <a:rPr lang="en-US" sz="2400" dirty="0"/>
              <a:t>With </a:t>
            </a:r>
            <a:r>
              <a:rPr lang="en-US" sz="2400" b="1" dirty="0">
                <a:solidFill>
                  <a:srgbClr val="FF0000"/>
                </a:solidFill>
              </a:rPr>
              <a:t>greater visibility</a:t>
            </a:r>
            <a:r>
              <a:rPr lang="en-US" sz="2400" dirty="0"/>
              <a:t>, software engineers can resolve issues faster, which has a direct effect on the </a:t>
            </a:r>
            <a:r>
              <a:rPr lang="en-US" sz="2400" b="1" dirty="0">
                <a:solidFill>
                  <a:srgbClr val="FF0000"/>
                </a:solidFill>
              </a:rPr>
              <a:t>time  to market </a:t>
            </a:r>
            <a:r>
              <a:rPr lang="en-US" sz="2400" dirty="0"/>
              <a:t>and reduces </a:t>
            </a:r>
            <a:r>
              <a:rPr lang="en-US" sz="2400" b="1" dirty="0">
                <a:solidFill>
                  <a:srgbClr val="FF0000"/>
                </a:solidFill>
              </a:rPr>
              <a:t>overall development costs</a:t>
            </a:r>
            <a:r>
              <a:rPr lang="en-US" sz="2400" dirty="0"/>
              <a:t>.</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5</a:t>
            </a:fld>
            <a:endParaRPr lang="en-US"/>
          </a:p>
        </p:txBody>
      </p:sp>
      <p:sp>
        <p:nvSpPr>
          <p:cNvPr id="1025" name="Rectangle 1"/>
          <p:cNvSpPr>
            <a:spLocks noChangeArrowheads="1"/>
          </p:cNvSpPr>
          <p:nvPr/>
        </p:nvSpPr>
        <p:spPr bwMode="auto">
          <a:xfrm>
            <a:off x="696672" y="783756"/>
            <a:ext cx="985521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Text Books: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T1. Jean </a:t>
            </a:r>
            <a:r>
              <a:rPr kumimoji="0" lang="en-US" sz="2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J.Labrosse</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MicroC</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OS II, The Real-Time Kernel, 2nd edition, CMP Books.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T2. Christopher </a:t>
            </a:r>
            <a:r>
              <a:rPr kumimoji="0" lang="en-US" sz="2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Hallinan</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Embedded Linux Primer -A Practical, Real-World Approach </a:t>
            </a:r>
            <a:r>
              <a:rPr kumimoji="0" lang="en-US" sz="2400" b="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nd</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edition, Prentice Hall.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Reference Books: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R1. Steve </a:t>
            </a:r>
            <a:r>
              <a:rPr kumimoji="0" lang="en-US" sz="2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Furber</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ARM System-On-Chip Architecture, Second Edition, Pearson Publisher, 2015.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R2. Embedded Systems: Architecture, Programming and design, Raj </a:t>
            </a:r>
            <a:r>
              <a:rPr kumimoji="0" lang="en-US" sz="2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Kamal</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Second Edition,  Tata McGraw Hill publisher, 2010</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50</a:t>
            </a:fld>
            <a:endParaRPr lang="en-US"/>
          </a:p>
        </p:txBody>
      </p:sp>
      <p:sp>
        <p:nvSpPr>
          <p:cNvPr id="3" name="Rectangle 2"/>
          <p:cNvSpPr/>
          <p:nvPr/>
        </p:nvSpPr>
        <p:spPr>
          <a:xfrm>
            <a:off x="640080" y="1312039"/>
            <a:ext cx="10668000" cy="3046988"/>
          </a:xfrm>
          <a:prstGeom prst="rect">
            <a:avLst/>
          </a:prstGeom>
        </p:spPr>
        <p:txBody>
          <a:bodyPr wrap="square">
            <a:spAutoFit/>
          </a:bodyPr>
          <a:lstStyle/>
          <a:p>
            <a:pPr>
              <a:buFont typeface="Arial" pitchFamily="34" charset="0"/>
              <a:buChar char="•"/>
            </a:pPr>
            <a:r>
              <a:rPr lang="en-US" sz="2400" dirty="0">
                <a:solidFill>
                  <a:srgbClr val="FF0000"/>
                </a:solidFill>
              </a:rPr>
              <a:t>6</a:t>
            </a:r>
            <a:r>
              <a:rPr lang="en-US" sz="2400" dirty="0"/>
              <a:t>. The ARM core is not a pure RISC architecture because of the constraints of its primary application—the embedded system. </a:t>
            </a:r>
          </a:p>
          <a:p>
            <a:pPr>
              <a:buFont typeface="Arial" pitchFamily="34" charset="0"/>
              <a:buChar char="•"/>
            </a:pPr>
            <a:endParaRPr lang="en-US" sz="2400" dirty="0"/>
          </a:p>
          <a:p>
            <a:pPr>
              <a:buFont typeface="Arial" pitchFamily="34" charset="0"/>
              <a:buChar char="•"/>
            </a:pPr>
            <a:r>
              <a:rPr lang="en-US" sz="2400" dirty="0"/>
              <a:t>In some sense, the strength of the ARM core is that  it does not take the RISC concept too far.</a:t>
            </a:r>
          </a:p>
          <a:p>
            <a:pPr>
              <a:buFont typeface="Arial" pitchFamily="34" charset="0"/>
              <a:buChar char="•"/>
            </a:pPr>
            <a:endParaRPr lang="en-US" sz="2400" dirty="0"/>
          </a:p>
          <a:p>
            <a:pPr>
              <a:buFont typeface="Arial" pitchFamily="34" charset="0"/>
              <a:buChar char="•"/>
            </a:pPr>
            <a:r>
              <a:rPr lang="en-US" sz="2400" dirty="0"/>
              <a:t> </a:t>
            </a:r>
            <a:r>
              <a:rPr lang="en-US" sz="2400" b="1" dirty="0">
                <a:solidFill>
                  <a:schemeClr val="accent2">
                    <a:lumMod val="75000"/>
                  </a:schemeClr>
                </a:solidFill>
              </a:rPr>
              <a:t>In today’s systems, the key is total effective system performance and power consumption rather than only  processor speed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51</a:t>
            </a:fld>
            <a:endParaRPr lang="en-US"/>
          </a:p>
        </p:txBody>
      </p:sp>
      <p:sp>
        <p:nvSpPr>
          <p:cNvPr id="3" name="Rectangle 2"/>
          <p:cNvSpPr/>
          <p:nvPr/>
        </p:nvSpPr>
        <p:spPr>
          <a:xfrm>
            <a:off x="655321" y="382550"/>
            <a:ext cx="10985136" cy="5816977"/>
          </a:xfrm>
          <a:prstGeom prst="rect">
            <a:avLst/>
          </a:prstGeom>
        </p:spPr>
        <p:txBody>
          <a:bodyPr wrap="square">
            <a:spAutoFit/>
          </a:bodyPr>
          <a:lstStyle/>
          <a:p>
            <a:pPr algn="ctr"/>
            <a:r>
              <a:rPr lang="en-US" sz="2400" b="1" dirty="0">
                <a:solidFill>
                  <a:srgbClr val="FF0000"/>
                </a:solidFill>
              </a:rPr>
              <a:t>Instruction Set for Embedded Systems</a:t>
            </a:r>
          </a:p>
          <a:p>
            <a:pPr algn="ctr"/>
            <a:endParaRPr lang="en-US" sz="2400" dirty="0">
              <a:solidFill>
                <a:srgbClr val="FF0000"/>
              </a:solidFill>
            </a:endParaRPr>
          </a:p>
          <a:p>
            <a:r>
              <a:rPr lang="en-US" sz="2000" dirty="0"/>
              <a:t>The ARM instruction set differs from the pure RISC definition in several ways that make the </a:t>
            </a:r>
            <a:r>
              <a:rPr lang="en-US" sz="2000" b="1" dirty="0">
                <a:solidFill>
                  <a:srgbClr val="0070C0"/>
                </a:solidFill>
              </a:rPr>
              <a:t>ARM instruction set suitable for embedded applications:</a:t>
            </a:r>
          </a:p>
          <a:p>
            <a:endParaRPr lang="en-US" sz="2000" dirty="0"/>
          </a:p>
          <a:p>
            <a:r>
              <a:rPr lang="en-US" sz="2000" dirty="0"/>
              <a:t>■ </a:t>
            </a:r>
            <a:r>
              <a:rPr lang="en-US" sz="2400" b="1" i="1" dirty="0">
                <a:solidFill>
                  <a:srgbClr val="FF0000"/>
                </a:solidFill>
              </a:rPr>
              <a:t>Variable cycle execution for certain instructions</a:t>
            </a:r>
          </a:p>
          <a:p>
            <a:endParaRPr lang="en-US" sz="2000" i="1" dirty="0"/>
          </a:p>
          <a:p>
            <a:r>
              <a:rPr lang="en-US" sz="2000" b="1" i="1" dirty="0">
                <a:solidFill>
                  <a:srgbClr val="0070C0"/>
                </a:solidFill>
              </a:rPr>
              <a:t>Not every ARM instruction executes </a:t>
            </a:r>
            <a:r>
              <a:rPr lang="en-US" sz="2000" b="1" dirty="0">
                <a:solidFill>
                  <a:srgbClr val="0070C0"/>
                </a:solidFill>
              </a:rPr>
              <a:t>in a single cycle.</a:t>
            </a:r>
          </a:p>
          <a:p>
            <a:endParaRPr lang="en-US" sz="2000" dirty="0"/>
          </a:p>
          <a:p>
            <a:pPr>
              <a:buFont typeface="Arial" pitchFamily="34" charset="0"/>
              <a:buChar char="•"/>
            </a:pPr>
            <a:r>
              <a:rPr lang="en-US" sz="2000" dirty="0"/>
              <a:t> For example</a:t>
            </a:r>
            <a:r>
              <a:rPr lang="en-US" sz="2000" b="1" dirty="0">
                <a:solidFill>
                  <a:srgbClr val="FF0000"/>
                </a:solidFill>
              </a:rPr>
              <a:t>, load-store-multiple instructions </a:t>
            </a:r>
            <a:r>
              <a:rPr lang="en-US" sz="2000" dirty="0"/>
              <a:t>vary in the number</a:t>
            </a:r>
          </a:p>
          <a:p>
            <a:r>
              <a:rPr lang="en-US" sz="2000" dirty="0"/>
              <a:t> of execution cycles depending upon the number of registers being </a:t>
            </a:r>
          </a:p>
          <a:p>
            <a:r>
              <a:rPr lang="en-US" sz="2000" dirty="0"/>
              <a:t>transferred. </a:t>
            </a:r>
          </a:p>
          <a:p>
            <a:pPr>
              <a:buFont typeface="Arial" pitchFamily="34" charset="0"/>
              <a:buChar char="•"/>
            </a:pPr>
            <a:endParaRPr lang="en-US" sz="2000" dirty="0"/>
          </a:p>
          <a:p>
            <a:pPr>
              <a:buFont typeface="Arial" pitchFamily="34" charset="0"/>
              <a:buChar char="•"/>
            </a:pPr>
            <a:r>
              <a:rPr lang="en-US" sz="2000" dirty="0"/>
              <a:t>The transfer can occur on sequential memory addresses, which increases performance since</a:t>
            </a:r>
          </a:p>
          <a:p>
            <a:r>
              <a:rPr lang="en-US" sz="2000" dirty="0"/>
              <a:t>sequential memory accesses are often faster than random accesses.</a:t>
            </a:r>
          </a:p>
          <a:p>
            <a:endParaRPr lang="en-US" sz="2000" dirty="0"/>
          </a:p>
          <a:p>
            <a:r>
              <a:rPr lang="en-US" sz="2000" dirty="0"/>
              <a:t> Code density is also improved since multiple register transfers are common operations at the start and end of functions.</a:t>
            </a:r>
          </a:p>
        </p:txBody>
      </p:sp>
      <p:pic>
        <p:nvPicPr>
          <p:cNvPr id="4" name="Picture 3"/>
          <p:cNvPicPr>
            <a:picLocks noChangeAspect="1"/>
          </p:cNvPicPr>
          <p:nvPr/>
        </p:nvPicPr>
        <p:blipFill>
          <a:blip r:embed="rId2"/>
          <a:stretch>
            <a:fillRect/>
          </a:stretch>
        </p:blipFill>
        <p:spPr>
          <a:xfrm>
            <a:off x="8051156" y="2084832"/>
            <a:ext cx="3870406" cy="219456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52</a:t>
            </a:fld>
            <a:endParaRPr lang="en-US"/>
          </a:p>
        </p:txBody>
      </p:sp>
      <p:sp>
        <p:nvSpPr>
          <p:cNvPr id="3" name="Rectangle 2"/>
          <p:cNvSpPr/>
          <p:nvPr/>
        </p:nvSpPr>
        <p:spPr>
          <a:xfrm>
            <a:off x="289560" y="645498"/>
            <a:ext cx="11414760" cy="5940088"/>
          </a:xfrm>
          <a:prstGeom prst="rect">
            <a:avLst/>
          </a:prstGeom>
        </p:spPr>
        <p:txBody>
          <a:bodyPr wrap="square">
            <a:spAutoFit/>
          </a:bodyPr>
          <a:lstStyle/>
          <a:p>
            <a:pPr>
              <a:buFont typeface="Wingdings" pitchFamily="2" charset="2"/>
              <a:buChar char="§"/>
            </a:pPr>
            <a:r>
              <a:rPr lang="en-US" sz="2000" b="1" i="1" dirty="0">
                <a:solidFill>
                  <a:srgbClr val="FF0000"/>
                </a:solidFill>
              </a:rPr>
              <a:t>Inline barrel shifter leading to more complex instructions</a:t>
            </a:r>
          </a:p>
          <a:p>
            <a:endParaRPr lang="en-US" sz="2000" i="1" dirty="0">
              <a:solidFill>
                <a:srgbClr val="FF0000"/>
              </a:solidFill>
            </a:endParaRPr>
          </a:p>
          <a:p>
            <a:r>
              <a:rPr lang="en-US" sz="2000" i="1" dirty="0"/>
              <a:t>The inline barrel shifter is </a:t>
            </a:r>
            <a:r>
              <a:rPr lang="en-US" sz="2000" dirty="0"/>
              <a:t>a hardware component that </a:t>
            </a:r>
            <a:r>
              <a:rPr lang="en-US" sz="2000" b="1" dirty="0">
                <a:solidFill>
                  <a:srgbClr val="0070C0"/>
                </a:solidFill>
              </a:rPr>
              <a:t>preprocesses one of the input registers before it is used by an instruction. </a:t>
            </a:r>
          </a:p>
          <a:p>
            <a:endParaRPr lang="en-US" sz="2000" dirty="0"/>
          </a:p>
          <a:p>
            <a:r>
              <a:rPr lang="en-US" sz="2000" dirty="0"/>
              <a:t>The ARM arithmetic logic unit has a 32-bit barrel shifter that is </a:t>
            </a:r>
            <a:r>
              <a:rPr lang="en-US" sz="2000" b="1" dirty="0">
                <a:solidFill>
                  <a:srgbClr val="C00000"/>
                </a:solidFill>
              </a:rPr>
              <a:t>capable of shift and rotate operations</a:t>
            </a:r>
            <a:r>
              <a:rPr lang="en-US" sz="2000" dirty="0"/>
              <a:t>.</a:t>
            </a:r>
          </a:p>
          <a:p>
            <a:endParaRPr lang="en-US" sz="2000" dirty="0"/>
          </a:p>
          <a:p>
            <a:r>
              <a:rPr lang="en-US" sz="2000" dirty="0"/>
              <a:t> The second operand to many ARM and Thumb data-processing and single register data-transfer instructions can be shifted, before the data-processing or data-transfer is executed, as part of the instruction.</a:t>
            </a:r>
          </a:p>
          <a:p>
            <a:endParaRPr lang="en-US" sz="2000" dirty="0"/>
          </a:p>
          <a:p>
            <a:r>
              <a:rPr lang="en-US" sz="2000" b="1" dirty="0">
                <a:solidFill>
                  <a:srgbClr val="0070C0"/>
                </a:solidFill>
              </a:rPr>
              <a:t>This expands the capability of many instructions to improve core performance and code density</a:t>
            </a:r>
            <a:r>
              <a:rPr lang="en-US" sz="2000" dirty="0"/>
              <a:t>. </a:t>
            </a:r>
          </a:p>
          <a:p>
            <a:endParaRPr lang="en-US" sz="2000" dirty="0"/>
          </a:p>
          <a:p>
            <a:r>
              <a:rPr lang="en-US" sz="2000" dirty="0">
                <a:solidFill>
                  <a:srgbClr val="FF0000"/>
                </a:solidFill>
              </a:rPr>
              <a:t>■ </a:t>
            </a:r>
            <a:r>
              <a:rPr lang="en-US" sz="2000" b="1" i="1" dirty="0">
                <a:solidFill>
                  <a:srgbClr val="FF0000"/>
                </a:solidFill>
              </a:rPr>
              <a:t>Thumb 16-bit instruction set</a:t>
            </a:r>
          </a:p>
          <a:p>
            <a:endParaRPr lang="en-US" sz="2000" b="1" i="1" dirty="0">
              <a:solidFill>
                <a:srgbClr val="FF0000"/>
              </a:solidFill>
            </a:endParaRPr>
          </a:p>
          <a:p>
            <a:r>
              <a:rPr lang="en-US" sz="2000" i="1" dirty="0"/>
              <a:t>ARM enhanced the processor core by adding a second </a:t>
            </a:r>
            <a:r>
              <a:rPr lang="en-US" sz="2000" b="1" dirty="0">
                <a:solidFill>
                  <a:srgbClr val="FF0000"/>
                </a:solidFill>
              </a:rPr>
              <a:t>16-bit instruction set called Thumb</a:t>
            </a:r>
            <a:r>
              <a:rPr lang="en-US" sz="2000" dirty="0"/>
              <a:t> that permits the ARM core to execute either 16- or 32-bit instructions. </a:t>
            </a:r>
          </a:p>
          <a:p>
            <a:endParaRPr lang="en-US" sz="2000" dirty="0"/>
          </a:p>
          <a:p>
            <a:r>
              <a:rPr lang="en-US" sz="2000" dirty="0"/>
              <a:t>The 16-bit instructions improve code density by about 30% over 32-bit fixed-length instructions.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53</a:t>
            </a:fld>
            <a:endParaRPr lang="en-US"/>
          </a:p>
        </p:txBody>
      </p:sp>
      <p:sp>
        <p:nvSpPr>
          <p:cNvPr id="3" name="Rectangle 2"/>
          <p:cNvSpPr/>
          <p:nvPr/>
        </p:nvSpPr>
        <p:spPr>
          <a:xfrm>
            <a:off x="508000" y="376803"/>
            <a:ext cx="10566400" cy="5940088"/>
          </a:xfrm>
          <a:prstGeom prst="rect">
            <a:avLst/>
          </a:prstGeom>
        </p:spPr>
        <p:txBody>
          <a:bodyPr wrap="square">
            <a:spAutoFit/>
          </a:bodyPr>
          <a:lstStyle/>
          <a:p>
            <a:r>
              <a:rPr lang="en-US" sz="2000" b="1" dirty="0">
                <a:solidFill>
                  <a:srgbClr val="FF0000"/>
                </a:solidFill>
              </a:rPr>
              <a:t>■ </a:t>
            </a:r>
            <a:r>
              <a:rPr lang="en-US" sz="2000" b="1" i="1" dirty="0">
                <a:solidFill>
                  <a:srgbClr val="FF0000"/>
                </a:solidFill>
              </a:rPr>
              <a:t>Conditional execution </a:t>
            </a:r>
          </a:p>
          <a:p>
            <a:endParaRPr lang="en-US" sz="2000" b="1" i="1" dirty="0">
              <a:solidFill>
                <a:srgbClr val="FF0000"/>
              </a:solidFill>
            </a:endParaRPr>
          </a:p>
          <a:p>
            <a:r>
              <a:rPr lang="en-US" sz="2000" i="1" dirty="0"/>
              <a:t>An instruction is only executed when a specific condition has </a:t>
            </a:r>
            <a:r>
              <a:rPr lang="en-US" sz="2000" dirty="0"/>
              <a:t>been satisfied. </a:t>
            </a:r>
          </a:p>
          <a:p>
            <a:endParaRPr lang="en-US" sz="2000" dirty="0"/>
          </a:p>
          <a:p>
            <a:r>
              <a:rPr lang="en-US" sz="2000" dirty="0"/>
              <a:t>This feature improves performance and code density by reducing branch instructions.</a:t>
            </a:r>
          </a:p>
          <a:p>
            <a:endParaRPr lang="en-US" sz="2000" dirty="0"/>
          </a:p>
          <a:p>
            <a:r>
              <a:rPr lang="en-US" sz="2000" b="1" dirty="0">
                <a:solidFill>
                  <a:srgbClr val="FF0000"/>
                </a:solidFill>
              </a:rPr>
              <a:t>■ </a:t>
            </a:r>
            <a:r>
              <a:rPr lang="en-US" sz="2000" b="1" i="1" dirty="0">
                <a:solidFill>
                  <a:srgbClr val="FF0000"/>
                </a:solidFill>
              </a:rPr>
              <a:t>Enhanced instructions</a:t>
            </a:r>
          </a:p>
          <a:p>
            <a:endParaRPr lang="en-US" sz="2000" b="1" i="1" dirty="0">
              <a:solidFill>
                <a:srgbClr val="FF0000"/>
              </a:solidFill>
            </a:endParaRPr>
          </a:p>
          <a:p>
            <a:r>
              <a:rPr lang="en-US" sz="2000" i="1" dirty="0"/>
              <a:t>The enhanced digital signal processor (DSP) instructions were </a:t>
            </a:r>
            <a:r>
              <a:rPr lang="en-US" sz="2000" dirty="0"/>
              <a:t>added to the standard ARM instruction set to support fast 16×16-bit multiplier operations (Max. time consuming instruction).</a:t>
            </a:r>
          </a:p>
          <a:p>
            <a:endParaRPr lang="en-US" sz="2000" dirty="0"/>
          </a:p>
          <a:p>
            <a:r>
              <a:rPr lang="en-US" sz="2000" dirty="0"/>
              <a:t> These instructions allow a faster-performing ARM processor in some cases to replace the traditional combinations of a processor plus a DSP.</a:t>
            </a:r>
          </a:p>
          <a:p>
            <a:r>
              <a:rPr lang="en-US" sz="2000" dirty="0"/>
              <a:t>(Execution  by hardware is faster than execution by software).</a:t>
            </a:r>
          </a:p>
          <a:p>
            <a:r>
              <a:rPr lang="en-US" sz="2000" dirty="0">
                <a:solidFill>
                  <a:srgbClr val="FF0000"/>
                </a:solidFill>
              </a:rPr>
              <a:t>These additional features have made the ARM processor one of the most commonly used 32-bit embedded processor cores.</a:t>
            </a:r>
          </a:p>
          <a:p>
            <a:endParaRPr lang="en-US" sz="2000" dirty="0"/>
          </a:p>
          <a:p>
            <a:r>
              <a:rPr lang="en-US" sz="2000" dirty="0"/>
              <a:t> Many of the top semiconductor companies around the world produce products based around the ARM processor.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54</a:t>
            </a:fld>
            <a:endParaRPr lang="en-US"/>
          </a:p>
        </p:txBody>
      </p:sp>
      <p:sp>
        <p:nvSpPr>
          <p:cNvPr id="1025" name="Rectangle 1"/>
          <p:cNvSpPr>
            <a:spLocks noChangeArrowheads="1"/>
          </p:cNvSpPr>
          <p:nvPr/>
        </p:nvSpPr>
        <p:spPr bwMode="auto">
          <a:xfrm>
            <a:off x="435428" y="377364"/>
            <a:ext cx="1105988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Embedded System models and Development Cycle</a:t>
            </a:r>
            <a:endParaRPr kumimoji="0" lang="en-US" sz="2400" b="1" i="0" u="none" strike="noStrike" cap="none" normalizeH="0" baseline="0" dirty="0">
              <a:ln>
                <a:noFill/>
              </a:ln>
              <a:solidFill>
                <a:srgbClr val="FF0000"/>
              </a:solidFill>
              <a:effectLst/>
              <a:latin typeface="Arial" pitchFamily="34" charset="0"/>
              <a:cs typeface="Arial" pitchFamily="34" charset="0"/>
            </a:endParaRPr>
          </a:p>
        </p:txBody>
      </p:sp>
      <p:sp>
        <p:nvSpPr>
          <p:cNvPr id="4" name="Rectangle 3"/>
          <p:cNvSpPr/>
          <p:nvPr/>
        </p:nvSpPr>
        <p:spPr>
          <a:xfrm>
            <a:off x="711246" y="1045029"/>
            <a:ext cx="4177746" cy="5262979"/>
          </a:xfrm>
          <a:prstGeom prst="rect">
            <a:avLst/>
          </a:prstGeom>
        </p:spPr>
        <p:txBody>
          <a:bodyPr wrap="square">
            <a:spAutoFit/>
          </a:bodyPr>
          <a:lstStyle/>
          <a:p>
            <a:pPr algn="just"/>
            <a:r>
              <a:rPr lang="en-US" sz="2400" b="1" dirty="0"/>
              <a:t>The Embedded System’s Model represents the layers in which all components existing within an embedded system design can reside. ... </a:t>
            </a:r>
          </a:p>
          <a:p>
            <a:pPr algn="just"/>
            <a:endParaRPr lang="en-US" sz="2400" dirty="0"/>
          </a:p>
          <a:p>
            <a:pPr algn="just">
              <a:buFont typeface="Arial" pitchFamily="34" charset="0"/>
              <a:buChar char="•"/>
            </a:pPr>
            <a:r>
              <a:rPr lang="en-US" sz="2400" b="1" dirty="0">
                <a:solidFill>
                  <a:srgbClr val="FF0000"/>
                </a:solidFill>
              </a:rPr>
              <a:t>The hardware</a:t>
            </a:r>
            <a:r>
              <a:rPr lang="en-US" sz="2400" dirty="0"/>
              <a:t>, which contains all the physical components located on an embedded systems board.</a:t>
            </a:r>
          </a:p>
          <a:p>
            <a:pPr algn="just">
              <a:buFont typeface="Arial" pitchFamily="34" charset="0"/>
              <a:buChar char="•"/>
            </a:pPr>
            <a:endParaRPr lang="en-US" sz="2400" dirty="0"/>
          </a:p>
          <a:p>
            <a:pPr algn="just"/>
            <a:r>
              <a:rPr lang="en-US" sz="2400" dirty="0"/>
              <a:t> • </a:t>
            </a:r>
            <a:r>
              <a:rPr lang="en-US" sz="2400" b="1" dirty="0">
                <a:solidFill>
                  <a:srgbClr val="FF0000"/>
                </a:solidFill>
              </a:rPr>
              <a:t>The system software</a:t>
            </a:r>
            <a:r>
              <a:rPr lang="en-US" sz="2400" dirty="0"/>
              <a:t>, which is the device's application-independent software.</a:t>
            </a:r>
          </a:p>
        </p:txBody>
      </p:sp>
      <p:pic>
        <p:nvPicPr>
          <p:cNvPr id="1026" name="Picture 2" descr="E:\AVV JSPM\E&amp;RTOS\High-level-model-of-a-typical-embedded-system.png"/>
          <p:cNvPicPr>
            <a:picLocks noChangeAspect="1" noChangeArrowheads="1"/>
          </p:cNvPicPr>
          <p:nvPr/>
        </p:nvPicPr>
        <p:blipFill>
          <a:blip r:embed="rId2"/>
          <a:srcRect/>
          <a:stretch>
            <a:fillRect/>
          </a:stretch>
        </p:blipFill>
        <p:spPr bwMode="auto">
          <a:xfrm>
            <a:off x="5747658" y="912472"/>
            <a:ext cx="5977768" cy="4486842"/>
          </a:xfrm>
          <a:prstGeom prst="rect">
            <a:avLst/>
          </a:prstGeom>
          <a:noFill/>
        </p:spPr>
      </p:pic>
      <p:sp>
        <p:nvSpPr>
          <p:cNvPr id="6" name="Rectangle 5"/>
          <p:cNvSpPr/>
          <p:nvPr/>
        </p:nvSpPr>
        <p:spPr>
          <a:xfrm>
            <a:off x="5375542" y="5290808"/>
            <a:ext cx="6532686" cy="461665"/>
          </a:xfrm>
          <a:prstGeom prst="rect">
            <a:avLst/>
          </a:prstGeom>
        </p:spPr>
        <p:txBody>
          <a:bodyPr wrap="none">
            <a:spAutoFit/>
          </a:bodyPr>
          <a:lstStyle/>
          <a:p>
            <a:r>
              <a:rPr lang="en-US" sz="2400" b="1" dirty="0">
                <a:solidFill>
                  <a:srgbClr val="FF0000"/>
                </a:solidFill>
              </a:rPr>
              <a:t>High level model of a typical embedded system </a:t>
            </a:r>
            <a:r>
              <a:rPr lang="en-US"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55</a:t>
            </a:fld>
            <a:endParaRPr lang="en-US"/>
          </a:p>
        </p:txBody>
      </p:sp>
      <p:sp>
        <p:nvSpPr>
          <p:cNvPr id="3" name="Rectangle 2"/>
          <p:cNvSpPr/>
          <p:nvPr/>
        </p:nvSpPr>
        <p:spPr>
          <a:xfrm>
            <a:off x="609648" y="412871"/>
            <a:ext cx="10784066" cy="5940088"/>
          </a:xfrm>
          <a:prstGeom prst="rect">
            <a:avLst/>
          </a:prstGeom>
        </p:spPr>
        <p:txBody>
          <a:bodyPr wrap="square">
            <a:spAutoFit/>
          </a:bodyPr>
          <a:lstStyle/>
          <a:p>
            <a:pPr algn="ctr"/>
            <a:r>
              <a:rPr lang="en-US" sz="2000" b="1" dirty="0">
                <a:solidFill>
                  <a:srgbClr val="FF0000"/>
                </a:solidFill>
              </a:rPr>
              <a:t>Embedded software development life cycle</a:t>
            </a:r>
          </a:p>
          <a:p>
            <a:r>
              <a:rPr lang="en-US" sz="2000" dirty="0"/>
              <a:t>Phases include </a:t>
            </a:r>
          </a:p>
          <a:p>
            <a:pPr lvl="1">
              <a:buFont typeface="Arial" pitchFamily="34" charset="0"/>
              <a:buChar char="•"/>
            </a:pPr>
            <a:r>
              <a:rPr lang="en-US" sz="2000" b="1" dirty="0">
                <a:solidFill>
                  <a:srgbClr val="0070C0"/>
                </a:solidFill>
              </a:rPr>
              <a:t>planning, </a:t>
            </a:r>
          </a:p>
          <a:p>
            <a:pPr lvl="1">
              <a:buFont typeface="Arial" pitchFamily="34" charset="0"/>
              <a:buChar char="•"/>
            </a:pPr>
            <a:r>
              <a:rPr lang="en-US" sz="2000" b="1" dirty="0">
                <a:solidFill>
                  <a:srgbClr val="0070C0"/>
                </a:solidFill>
              </a:rPr>
              <a:t>understanding the requirement, </a:t>
            </a:r>
          </a:p>
          <a:p>
            <a:pPr lvl="1">
              <a:buFont typeface="Arial" pitchFamily="34" charset="0"/>
              <a:buChar char="•"/>
            </a:pPr>
            <a:r>
              <a:rPr lang="en-US" sz="2000" b="1" dirty="0">
                <a:solidFill>
                  <a:srgbClr val="0070C0"/>
                </a:solidFill>
              </a:rPr>
              <a:t>development and testing</a:t>
            </a:r>
          </a:p>
          <a:p>
            <a:endParaRPr lang="en-US" sz="2000" b="1" dirty="0"/>
          </a:p>
          <a:p>
            <a:pPr algn="ctr"/>
            <a:r>
              <a:rPr lang="en-US" sz="2000" b="1" dirty="0">
                <a:solidFill>
                  <a:srgbClr val="FF0000"/>
                </a:solidFill>
              </a:rPr>
              <a:t>Stages of embedded system development process</a:t>
            </a:r>
          </a:p>
          <a:p>
            <a:endParaRPr lang="en-US" sz="2000" b="1" dirty="0"/>
          </a:p>
          <a:p>
            <a:pPr>
              <a:buFont typeface="Arial" pitchFamily="34" charset="0"/>
              <a:buChar char="•"/>
            </a:pPr>
            <a:r>
              <a:rPr lang="en-US" sz="2000" b="1" dirty="0">
                <a:solidFill>
                  <a:srgbClr val="FF0000"/>
                </a:solidFill>
              </a:rPr>
              <a:t>1. Ideation/purpose of the product – </a:t>
            </a:r>
          </a:p>
          <a:p>
            <a:pPr>
              <a:buFont typeface="Arial" pitchFamily="34" charset="0"/>
              <a:buChar char="•"/>
            </a:pPr>
            <a:endParaRPr lang="en-US" sz="2000" b="1" dirty="0">
              <a:solidFill>
                <a:srgbClr val="FF0000"/>
              </a:solidFill>
            </a:endParaRPr>
          </a:p>
          <a:p>
            <a:pPr>
              <a:buFont typeface="Arial" pitchFamily="34" charset="0"/>
              <a:buChar char="•"/>
            </a:pPr>
            <a:r>
              <a:rPr lang="en-US" sz="2000" dirty="0"/>
              <a:t>This is the stage where an idea is discussed with all the stakeholders  and brain-stormed to conclude if the idea is worth taking to the development stage.</a:t>
            </a:r>
          </a:p>
          <a:p>
            <a:pPr>
              <a:buFont typeface="Arial" pitchFamily="34" charset="0"/>
              <a:buChar char="•"/>
            </a:pPr>
            <a:endParaRPr lang="en-US" sz="2000" dirty="0">
              <a:solidFill>
                <a:srgbClr val="FF0000"/>
              </a:solidFill>
            </a:endParaRPr>
          </a:p>
          <a:p>
            <a:pPr>
              <a:buFont typeface="Arial" pitchFamily="34" charset="0"/>
              <a:buChar char="•"/>
            </a:pPr>
            <a:r>
              <a:rPr lang="en-US" sz="2000" b="1" dirty="0">
                <a:solidFill>
                  <a:srgbClr val="FF0000"/>
                </a:solidFill>
              </a:rPr>
              <a:t>2. Technical specification – </a:t>
            </a:r>
          </a:p>
          <a:p>
            <a:pPr>
              <a:buFont typeface="Arial" pitchFamily="34" charset="0"/>
              <a:buChar char="•"/>
            </a:pPr>
            <a:endParaRPr lang="en-US" sz="2000" b="1" dirty="0">
              <a:solidFill>
                <a:srgbClr val="FF0000"/>
              </a:solidFill>
            </a:endParaRPr>
          </a:p>
          <a:p>
            <a:pPr>
              <a:buFont typeface="Arial" pitchFamily="34" charset="0"/>
              <a:buChar char="•"/>
            </a:pPr>
            <a:r>
              <a:rPr lang="en-US" sz="2000" dirty="0"/>
              <a:t>A detailed technical design requirement specification document should be created. </a:t>
            </a:r>
          </a:p>
          <a:p>
            <a:pPr>
              <a:buFont typeface="Arial" pitchFamily="34" charset="0"/>
              <a:buChar char="•"/>
            </a:pPr>
            <a:endParaRPr lang="en-US" sz="2000" dirty="0"/>
          </a:p>
          <a:p>
            <a:pPr>
              <a:buFont typeface="Arial" pitchFamily="34" charset="0"/>
              <a:buChar char="•"/>
            </a:pPr>
            <a:r>
              <a:rPr lang="en-US" sz="2000" dirty="0"/>
              <a:t>Product specifications should cover the main things like the purpose of the product, block diagram, main features, environmental conditions, manufacturing requirements, etc.</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56</a:t>
            </a:fld>
            <a:endParaRPr lang="en-US"/>
          </a:p>
        </p:txBody>
      </p:sp>
      <p:sp>
        <p:nvSpPr>
          <p:cNvPr id="3" name="Rectangle 2"/>
          <p:cNvSpPr/>
          <p:nvPr/>
        </p:nvSpPr>
        <p:spPr>
          <a:xfrm>
            <a:off x="548640" y="246579"/>
            <a:ext cx="11186160" cy="6247864"/>
          </a:xfrm>
          <a:prstGeom prst="rect">
            <a:avLst/>
          </a:prstGeom>
        </p:spPr>
        <p:txBody>
          <a:bodyPr wrap="square">
            <a:spAutoFit/>
          </a:bodyPr>
          <a:lstStyle/>
          <a:p>
            <a:pPr>
              <a:buFont typeface="Arial" pitchFamily="34" charset="0"/>
              <a:buChar char="•"/>
            </a:pPr>
            <a:r>
              <a:rPr lang="en-US" sz="2000" b="1" dirty="0">
                <a:solidFill>
                  <a:srgbClr val="FF0000"/>
                </a:solidFill>
              </a:rPr>
              <a:t>3.Architecting the Solution (detailing)</a:t>
            </a:r>
          </a:p>
          <a:p>
            <a:pPr>
              <a:buFont typeface="Arial" pitchFamily="34" charset="0"/>
              <a:buChar char="•"/>
            </a:pPr>
            <a:endParaRPr lang="en-US" sz="2000" b="1" dirty="0">
              <a:solidFill>
                <a:srgbClr val="FF0000"/>
              </a:solidFill>
            </a:endParaRPr>
          </a:p>
          <a:p>
            <a:pPr>
              <a:buFont typeface="Arial" pitchFamily="34" charset="0"/>
              <a:buChar char="•"/>
            </a:pPr>
            <a:r>
              <a:rPr lang="en-US" sz="2000" dirty="0"/>
              <a:t>On a high level, how the design will look like, what are strategies you will use to build a solution, which type of power supply, which type of wired or wireless connectivity you will use, how the firmware design will look like, Mobile App/PC software/cloud-based application design needs to be decided.</a:t>
            </a:r>
          </a:p>
          <a:p>
            <a:pPr>
              <a:buFont typeface="Arial" pitchFamily="34" charset="0"/>
              <a:buChar char="•"/>
            </a:pPr>
            <a:endParaRPr lang="en-US" sz="2000" dirty="0"/>
          </a:p>
          <a:p>
            <a:pPr>
              <a:buFont typeface="Arial" pitchFamily="34" charset="0"/>
              <a:buChar char="•"/>
            </a:pPr>
            <a:r>
              <a:rPr lang="en-US" sz="2000" dirty="0"/>
              <a:t> Selection of  appropriate component for each block or part of the circuit based on various critical parameters like quality, size, features, cost, lead time, EOL, etc.</a:t>
            </a:r>
          </a:p>
          <a:p>
            <a:pPr>
              <a:buFont typeface="Arial" pitchFamily="34" charset="0"/>
              <a:buChar char="•"/>
            </a:pPr>
            <a:endParaRPr lang="en-US" sz="2000" dirty="0"/>
          </a:p>
          <a:p>
            <a:pPr>
              <a:buFont typeface="Arial" pitchFamily="34" charset="0"/>
              <a:buChar char="•"/>
            </a:pPr>
            <a:r>
              <a:rPr lang="en-US" sz="2000" dirty="0"/>
              <a:t>4. </a:t>
            </a:r>
            <a:r>
              <a:rPr lang="en-US" sz="2000" b="1" dirty="0">
                <a:solidFill>
                  <a:srgbClr val="FF0000"/>
                </a:solidFill>
              </a:rPr>
              <a:t>Component section &amp; design finalization</a:t>
            </a:r>
            <a:r>
              <a:rPr lang="en-US" sz="2000" dirty="0"/>
              <a:t> </a:t>
            </a:r>
          </a:p>
          <a:p>
            <a:pPr>
              <a:buFont typeface="Arial" pitchFamily="34" charset="0"/>
              <a:buChar char="•"/>
            </a:pPr>
            <a:r>
              <a:rPr lang="en-US" sz="2000" dirty="0"/>
              <a:t>power supply design, Hardware component selection</a:t>
            </a:r>
          </a:p>
          <a:p>
            <a:pPr>
              <a:buFont typeface="Arial" pitchFamily="34" charset="0"/>
              <a:buChar char="•"/>
            </a:pPr>
            <a:endParaRPr lang="en-US" sz="2000" dirty="0"/>
          </a:p>
          <a:p>
            <a:r>
              <a:rPr lang="en-US" sz="2000" dirty="0"/>
              <a:t>5. </a:t>
            </a:r>
            <a:r>
              <a:rPr lang="en-US" sz="2000" b="1" dirty="0">
                <a:solidFill>
                  <a:srgbClr val="FF0000"/>
                </a:solidFill>
              </a:rPr>
              <a:t>Test Plan  </a:t>
            </a:r>
            <a:r>
              <a:rPr lang="en-US" sz="2000" dirty="0"/>
              <a:t>- Hardware &amp; Software Testing is very important to check the reliability of the product. </a:t>
            </a:r>
          </a:p>
          <a:p>
            <a:endParaRPr lang="en-US" sz="2000" dirty="0"/>
          </a:p>
          <a:p>
            <a:r>
              <a:rPr lang="en-US" sz="2000" dirty="0"/>
              <a:t>Companies spend a huge amount of time testing their products to check it’s reliability.</a:t>
            </a:r>
          </a:p>
          <a:p>
            <a:r>
              <a:rPr lang="en-US" sz="2000" dirty="0"/>
              <a:t> It includes  hardware design validation, software design validation, production level product testing.</a:t>
            </a:r>
          </a:p>
          <a:p>
            <a:pPr>
              <a:buFont typeface="Arial" pitchFamily="34" charset="0"/>
              <a:buChar char="•"/>
            </a:pPr>
            <a:endParaRPr lang="en-US" sz="2000" dirty="0"/>
          </a:p>
          <a:p>
            <a:r>
              <a:rPr lang="en-US" sz="2000" dirty="0"/>
              <a:t>6. </a:t>
            </a:r>
            <a:r>
              <a:rPr lang="en-US" sz="2000" b="1" dirty="0">
                <a:solidFill>
                  <a:srgbClr val="FF0000"/>
                </a:solidFill>
              </a:rPr>
              <a:t>Design implementation - </a:t>
            </a:r>
            <a:r>
              <a:rPr lang="en-US" sz="2000" dirty="0"/>
              <a:t>This is the core engineering stage of the implementation.</a:t>
            </a:r>
          </a:p>
          <a:p>
            <a:r>
              <a:rPr lang="en-US" sz="2000" dirty="0"/>
              <a:t> Here the architecture is converted into the design.</a:t>
            </a:r>
          </a:p>
          <a:p>
            <a:r>
              <a:rPr lang="en-US" sz="2000" dirty="0"/>
              <a:t> For hardware: schematic capture, PCB layout will be done. MCU firmware &amp; software  will be developed.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57</a:t>
            </a:fld>
            <a:endParaRPr lang="en-US"/>
          </a:p>
        </p:txBody>
      </p:sp>
      <p:sp>
        <p:nvSpPr>
          <p:cNvPr id="3" name="Rectangle 2"/>
          <p:cNvSpPr/>
          <p:nvPr/>
        </p:nvSpPr>
        <p:spPr>
          <a:xfrm>
            <a:off x="522564" y="352350"/>
            <a:ext cx="10871150" cy="6217087"/>
          </a:xfrm>
          <a:prstGeom prst="rect">
            <a:avLst/>
          </a:prstGeom>
        </p:spPr>
        <p:txBody>
          <a:bodyPr wrap="square">
            <a:spAutoFit/>
          </a:bodyPr>
          <a:lstStyle/>
          <a:p>
            <a:pPr>
              <a:buFont typeface="Arial" pitchFamily="34" charset="0"/>
              <a:buChar char="•"/>
            </a:pPr>
            <a:endParaRPr lang="en-US" b="1" dirty="0">
              <a:solidFill>
                <a:srgbClr val="FF0000"/>
              </a:solidFill>
            </a:endParaRPr>
          </a:p>
          <a:p>
            <a:pPr>
              <a:buFont typeface="Arial" pitchFamily="34" charset="0"/>
              <a:buChar char="•"/>
            </a:pPr>
            <a:r>
              <a:rPr lang="en-US" sz="2000" b="1" dirty="0">
                <a:solidFill>
                  <a:srgbClr val="FF0000"/>
                </a:solidFill>
              </a:rPr>
              <a:t>7. </a:t>
            </a:r>
            <a:r>
              <a:rPr lang="en-US" sz="2000" b="1" dirty="0" err="1">
                <a:solidFill>
                  <a:srgbClr val="FF0000"/>
                </a:solidFill>
              </a:rPr>
              <a:t>PoC</a:t>
            </a:r>
            <a:r>
              <a:rPr lang="en-US" sz="2000" b="1" dirty="0">
                <a:solidFill>
                  <a:srgbClr val="FF0000"/>
                </a:solidFill>
              </a:rPr>
              <a:t> / Prototype Development </a:t>
            </a:r>
            <a:endParaRPr lang="en-US" sz="2000" dirty="0"/>
          </a:p>
          <a:p>
            <a:pPr>
              <a:buFont typeface="Arial" pitchFamily="34" charset="0"/>
              <a:buChar char="•"/>
            </a:pPr>
            <a:endParaRPr lang="en-US" sz="2000" dirty="0"/>
          </a:p>
          <a:p>
            <a:pPr>
              <a:buFont typeface="Arial" pitchFamily="34" charset="0"/>
              <a:buChar char="•"/>
            </a:pPr>
            <a:r>
              <a:rPr lang="en-US" sz="2000" dirty="0"/>
              <a:t>Building  the prototype and test it again for the functionality &amp; the  environmental conditions</a:t>
            </a:r>
          </a:p>
          <a:p>
            <a:pPr>
              <a:buFont typeface="Arial" pitchFamily="34" charset="0"/>
              <a:buChar char="•"/>
            </a:pPr>
            <a:endParaRPr lang="en-US" sz="2000" dirty="0"/>
          </a:p>
          <a:p>
            <a:pPr>
              <a:buFont typeface="Arial" pitchFamily="34" charset="0"/>
              <a:buChar char="•"/>
            </a:pPr>
            <a:r>
              <a:rPr lang="en-US" sz="2000" b="1" dirty="0">
                <a:solidFill>
                  <a:srgbClr val="FF0000"/>
                </a:solidFill>
              </a:rPr>
              <a:t>8.Field Trials </a:t>
            </a:r>
            <a:endParaRPr lang="en-US" sz="2000" dirty="0"/>
          </a:p>
          <a:p>
            <a:pPr>
              <a:buFont typeface="Arial" pitchFamily="34" charset="0"/>
              <a:buChar char="•"/>
            </a:pPr>
            <a:endParaRPr lang="en-US" sz="2000" dirty="0"/>
          </a:p>
          <a:p>
            <a:pPr>
              <a:buFont typeface="Arial" pitchFamily="34" charset="0"/>
              <a:buChar char="•"/>
            </a:pPr>
            <a:r>
              <a:rPr lang="en-US" sz="2000" dirty="0"/>
              <a:t>Sometimes the product works well in their lab but has issues in the field.</a:t>
            </a:r>
          </a:p>
          <a:p>
            <a:pPr>
              <a:buFont typeface="Arial" pitchFamily="34" charset="0"/>
              <a:buChar char="•"/>
            </a:pPr>
            <a:endParaRPr lang="en-US" sz="2000" dirty="0"/>
          </a:p>
          <a:p>
            <a:pPr>
              <a:buFont typeface="Arial" pitchFamily="34" charset="0"/>
              <a:buChar char="•"/>
            </a:pPr>
            <a:r>
              <a:rPr lang="en-US" sz="2000" b="1" dirty="0">
                <a:solidFill>
                  <a:srgbClr val="FF0000"/>
                </a:solidFill>
              </a:rPr>
              <a:t>9.Final Product Improvements </a:t>
            </a:r>
            <a:endParaRPr lang="en-US" sz="2000" dirty="0"/>
          </a:p>
          <a:p>
            <a:pPr>
              <a:buFont typeface="Arial" pitchFamily="34" charset="0"/>
              <a:buChar char="•"/>
            </a:pPr>
            <a:endParaRPr lang="en-US" sz="2000" dirty="0"/>
          </a:p>
          <a:p>
            <a:pPr>
              <a:buFont typeface="Arial" pitchFamily="34" charset="0"/>
              <a:buChar char="•"/>
            </a:pPr>
            <a:r>
              <a:rPr lang="en-US" sz="2000" dirty="0"/>
              <a:t> Improvisation of  the test procedures you follow during the design validation/ production testing stage to ensure a flawless product comes out of production.</a:t>
            </a:r>
          </a:p>
          <a:p>
            <a:pPr>
              <a:buFont typeface="Arial" pitchFamily="34" charset="0"/>
              <a:buChar char="•"/>
            </a:pPr>
            <a:endParaRPr lang="en-US" sz="2000" dirty="0"/>
          </a:p>
          <a:p>
            <a:r>
              <a:rPr lang="en-US" sz="2000" b="1" dirty="0">
                <a:solidFill>
                  <a:srgbClr val="FF0000"/>
                </a:solidFill>
              </a:rPr>
              <a:t>10.Product Release </a:t>
            </a:r>
          </a:p>
          <a:p>
            <a:endParaRPr lang="en-US" sz="2000" b="1" dirty="0">
              <a:solidFill>
                <a:srgbClr val="FF0000"/>
              </a:solidFill>
            </a:endParaRPr>
          </a:p>
          <a:p>
            <a:r>
              <a:rPr lang="en-US" sz="2000" dirty="0"/>
              <a:t>Various product certifications based on features it has and the countries it will be sold in.</a:t>
            </a:r>
          </a:p>
          <a:p>
            <a:endParaRPr lang="en-US" sz="2000" dirty="0"/>
          </a:p>
          <a:p>
            <a:r>
              <a:rPr lang="en-US" sz="2000" dirty="0"/>
              <a:t>Documentation: Product page on the website, Quick introduction video, Datasheet, User guide, Setting up the Support channel, etc.</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764922-9B72-40A8-B56D-407CA1AD4A32}" type="slidenum">
              <a:rPr lang="en-US" smtClean="0"/>
              <a:pPr/>
              <a:t>58</a:t>
            </a:fld>
            <a:endParaRPr lang="en-US"/>
          </a:p>
        </p:txBody>
      </p:sp>
      <p:sp>
        <p:nvSpPr>
          <p:cNvPr id="3" name="Oval 2"/>
          <p:cNvSpPr/>
          <p:nvPr/>
        </p:nvSpPr>
        <p:spPr>
          <a:xfrm>
            <a:off x="2873829" y="1291771"/>
            <a:ext cx="5805714" cy="3077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1232" y="2167386"/>
            <a:ext cx="8234806" cy="4414848"/>
          </a:xfrm>
          <a:prstGeom prst="rect">
            <a:avLst/>
          </a:prstGeom>
        </p:spPr>
      </p:pic>
      <p:sp>
        <p:nvSpPr>
          <p:cNvPr id="3" name="TextBox 2"/>
          <p:cNvSpPr txBox="1"/>
          <p:nvPr/>
        </p:nvSpPr>
        <p:spPr>
          <a:xfrm>
            <a:off x="600075" y="360211"/>
            <a:ext cx="10701337" cy="1692771"/>
          </a:xfrm>
          <a:prstGeom prst="rect">
            <a:avLst/>
          </a:prstGeom>
          <a:noFill/>
        </p:spPr>
        <p:txBody>
          <a:bodyPr wrap="square" rtlCol="0">
            <a:spAutoFit/>
          </a:bodyPr>
          <a:lstStyle/>
          <a:p>
            <a:pPr algn="ctr"/>
            <a:r>
              <a:rPr lang="en-US" sz="2400" b="1" dirty="0">
                <a:solidFill>
                  <a:srgbClr val="FF0000"/>
                </a:solidFill>
              </a:rPr>
              <a:t>Course Pre-requisites:</a:t>
            </a:r>
            <a:endParaRPr lang="en-US" sz="2400" dirty="0">
              <a:solidFill>
                <a:srgbClr val="FF0000"/>
              </a:solidFill>
            </a:endParaRPr>
          </a:p>
          <a:p>
            <a:pPr>
              <a:buFont typeface="Wingdings" pitchFamily="2" charset="2"/>
              <a:buChar char="§"/>
            </a:pPr>
            <a:r>
              <a:rPr lang="en-US" sz="2000" b="1" dirty="0"/>
              <a:t>Microprocessor &amp; Microcontroller concepts and applications.</a:t>
            </a:r>
          </a:p>
          <a:p>
            <a:pPr>
              <a:buFont typeface="Wingdings" pitchFamily="2" charset="2"/>
              <a:buChar char="§"/>
            </a:pPr>
            <a:r>
              <a:rPr lang="en-US" sz="2000" b="1" dirty="0"/>
              <a:t> Assembly language concepts.</a:t>
            </a:r>
          </a:p>
          <a:p>
            <a:pPr>
              <a:buFont typeface="Wingdings" pitchFamily="2" charset="2"/>
              <a:buChar char="§"/>
            </a:pPr>
            <a:r>
              <a:rPr lang="en-US" sz="2000" b="1" dirty="0"/>
              <a:t>C programming.</a:t>
            </a:r>
          </a:p>
          <a:p>
            <a:pPr>
              <a:buFont typeface="Wingdings" pitchFamily="2" charset="2"/>
              <a:buChar char="§"/>
            </a:pPr>
            <a:r>
              <a:rPr lang="en-US" sz="2000" b="1" dirty="0"/>
              <a:t>Computer architecture and operating system.</a:t>
            </a:r>
            <a:endParaRPr lang="en-US" b="1" dirty="0"/>
          </a:p>
        </p:txBody>
      </p:sp>
      <p:sp>
        <p:nvSpPr>
          <p:cNvPr id="5" name="Slide Number Placeholder 4"/>
          <p:cNvSpPr>
            <a:spLocks noGrp="1"/>
          </p:cNvSpPr>
          <p:nvPr>
            <p:ph type="sldNum" sz="quarter" idx="12"/>
          </p:nvPr>
        </p:nvSpPr>
        <p:spPr/>
        <p:txBody>
          <a:bodyPr/>
          <a:lstStyle/>
          <a:p>
            <a:fld id="{3E764922-9B72-40A8-B56D-407CA1AD4A32}" type="slidenum">
              <a:rPr lang="en-US" smtClean="0"/>
              <a:pPr/>
              <a:t>6</a:t>
            </a:fld>
            <a:endParaRPr lang="en-US"/>
          </a:p>
        </p:txBody>
      </p:sp>
    </p:spTree>
    <p:extLst>
      <p:ext uri="{BB962C8B-B14F-4D97-AF65-F5344CB8AC3E}">
        <p14:creationId xmlns:p14="http://schemas.microsoft.com/office/powerpoint/2010/main" val="125102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855" y="702703"/>
            <a:ext cx="10429174" cy="5847755"/>
          </a:xfrm>
          <a:prstGeom prst="rect">
            <a:avLst/>
          </a:prstGeom>
          <a:noFill/>
        </p:spPr>
        <p:txBody>
          <a:bodyPr wrap="square" rtlCol="0">
            <a:spAutoFit/>
          </a:bodyPr>
          <a:lstStyle/>
          <a:p>
            <a:pPr algn="ctr"/>
            <a:r>
              <a:rPr lang="en-US" sz="2800" b="1" dirty="0">
                <a:solidFill>
                  <a:srgbClr val="FF0000"/>
                </a:solidFill>
              </a:rPr>
              <a:t>Definition of Embedded System			(Use </a:t>
            </a:r>
            <a:r>
              <a:rPr lang="en-US" sz="2800" b="1" dirty="0" err="1">
                <a:solidFill>
                  <a:srgbClr val="FF0000"/>
                </a:solidFill>
              </a:rPr>
              <a:t>Rajkamal</a:t>
            </a:r>
            <a:r>
              <a:rPr lang="en-US" sz="2800" b="1" dirty="0">
                <a:solidFill>
                  <a:srgbClr val="FF0000"/>
                </a:solidFill>
              </a:rPr>
              <a:t>)</a:t>
            </a:r>
          </a:p>
          <a:p>
            <a:endParaRPr lang="en-US" b="1" dirty="0"/>
          </a:p>
          <a:p>
            <a:pPr>
              <a:buFont typeface="Arial" pitchFamily="34" charset="0"/>
              <a:buChar char="•"/>
            </a:pPr>
            <a:r>
              <a:rPr lang="en-US" sz="2400" dirty="0"/>
              <a:t> An Electronic / Electro-mechanical system which is designed to perform a </a:t>
            </a:r>
            <a:r>
              <a:rPr lang="en-US" sz="2400" b="1" dirty="0">
                <a:solidFill>
                  <a:srgbClr val="FF0000"/>
                </a:solidFill>
              </a:rPr>
              <a:t>specific function</a:t>
            </a:r>
            <a:r>
              <a:rPr lang="en-US" sz="2400" dirty="0"/>
              <a:t> and is </a:t>
            </a:r>
            <a:r>
              <a:rPr lang="en-US" sz="2400" b="1" dirty="0">
                <a:solidFill>
                  <a:srgbClr val="FF0000"/>
                </a:solidFill>
              </a:rPr>
              <a:t>a combination of both hardware and firmware (Software)</a:t>
            </a:r>
          </a:p>
          <a:p>
            <a:pPr>
              <a:buFont typeface="Arial" pitchFamily="34" charset="0"/>
              <a:buChar char="•"/>
            </a:pPr>
            <a:endParaRPr lang="en-US" sz="2400" dirty="0"/>
          </a:p>
          <a:p>
            <a:r>
              <a:rPr lang="en-US" sz="2400" dirty="0"/>
              <a:t>e.g. Electronic Toys, Mobile Handsets, Washing Machines, Air Conditioners, Automotive Control Units, Set Top Box, DVD Player etc…</a:t>
            </a:r>
          </a:p>
          <a:p>
            <a:endParaRPr lang="en-US" dirty="0"/>
          </a:p>
          <a:p>
            <a:endParaRPr lang="en-US" dirty="0"/>
          </a:p>
          <a:p>
            <a:r>
              <a:rPr lang="en-US" sz="2800" b="1" dirty="0">
                <a:solidFill>
                  <a:srgbClr val="FF0000"/>
                </a:solidFill>
              </a:rPr>
              <a:t>Embedded Systems are:</a:t>
            </a:r>
          </a:p>
          <a:p>
            <a:endParaRPr lang="en-US" b="1" dirty="0"/>
          </a:p>
          <a:p>
            <a:endParaRPr lang="en-US" dirty="0"/>
          </a:p>
          <a:p>
            <a:pPr marL="342900" indent="-342900">
              <a:buFont typeface="Arial" panose="020B0604020202020204" pitchFamily="34" charset="0"/>
              <a:buChar char="•"/>
            </a:pPr>
            <a:r>
              <a:rPr lang="en-US" sz="2400" b="1" dirty="0">
                <a:solidFill>
                  <a:srgbClr val="0070C0"/>
                </a:solidFill>
              </a:rPr>
              <a:t>Unique in character and behavior.</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sz="2400" b="1" dirty="0">
                <a:solidFill>
                  <a:srgbClr val="0070C0"/>
                </a:solidFill>
              </a:rPr>
              <a:t>With specialized hardware and software.</a:t>
            </a:r>
          </a:p>
          <a:p>
            <a:endParaRPr lang="en-US" dirty="0">
              <a:solidFill>
                <a:srgbClr val="0070C0"/>
              </a:solidFill>
            </a:endParaRPr>
          </a:p>
        </p:txBody>
      </p:sp>
      <p:sp>
        <p:nvSpPr>
          <p:cNvPr id="5" name="Slide Number Placeholder 4"/>
          <p:cNvSpPr>
            <a:spLocks noGrp="1"/>
          </p:cNvSpPr>
          <p:nvPr>
            <p:ph type="sldNum" sz="quarter" idx="12"/>
          </p:nvPr>
        </p:nvSpPr>
        <p:spPr/>
        <p:txBody>
          <a:bodyPr/>
          <a:lstStyle/>
          <a:p>
            <a:fld id="{3E764922-9B72-40A8-B56D-407CA1AD4A32}" type="slidenum">
              <a:rPr lang="en-US" smtClean="0"/>
              <a:pPr/>
              <a:t>7</a:t>
            </a:fld>
            <a:endParaRPr lang="en-US"/>
          </a:p>
        </p:txBody>
      </p:sp>
    </p:spTree>
    <p:extLst>
      <p:ext uri="{BB962C8B-B14F-4D97-AF65-F5344CB8AC3E}">
        <p14:creationId xmlns:p14="http://schemas.microsoft.com/office/powerpoint/2010/main" val="421880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89001"/>
            <a:ext cx="10160000" cy="5237164"/>
          </a:xfrm>
        </p:spPr>
        <p:txBody>
          <a:bodyPr/>
          <a:lstStyle/>
          <a:p>
            <a:pPr marL="457189" indent="-457189">
              <a:buFont typeface="Arial" pitchFamily="34" charset="0"/>
              <a:buChar char="•"/>
            </a:pPr>
            <a:r>
              <a:rPr lang="en-US" dirty="0">
                <a:solidFill>
                  <a:srgbClr val="FF0000"/>
                </a:solidFill>
              </a:rPr>
              <a:t>Generally hidden</a:t>
            </a:r>
          </a:p>
          <a:p>
            <a:pPr marL="457189" indent="-457189">
              <a:buFont typeface="Arial" pitchFamily="34" charset="0"/>
              <a:buChar char="•"/>
            </a:pPr>
            <a:endParaRPr lang="en-US" dirty="0"/>
          </a:p>
        </p:txBody>
      </p:sp>
      <p:pic>
        <p:nvPicPr>
          <p:cNvPr id="3074" name="Picture 2" descr="G:\Load\Embedded RTOS\dump\emb sy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1" y="1828800"/>
            <a:ext cx="6311383" cy="3759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Load\Embedded RTOS\dump\11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97152"/>
            <a:ext cx="3946680" cy="446298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E764922-9B72-40A8-B56D-407CA1AD4A32}" type="slidenum">
              <a:rPr lang="en-US" smtClean="0"/>
              <a:pPr/>
              <a:t>8</a:t>
            </a:fld>
            <a:endParaRPr lang="en-US"/>
          </a:p>
        </p:txBody>
      </p:sp>
    </p:spTree>
    <p:extLst>
      <p:ext uri="{BB962C8B-B14F-4D97-AF65-F5344CB8AC3E}">
        <p14:creationId xmlns:p14="http://schemas.microsoft.com/office/powerpoint/2010/main" val="87397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9463" y="384291"/>
            <a:ext cx="11291455" cy="5447645"/>
          </a:xfrm>
          <a:prstGeom prst="rect">
            <a:avLst/>
          </a:prstGeom>
        </p:spPr>
        <p:txBody>
          <a:bodyPr wrap="square">
            <a:spAutoFit/>
          </a:bodyPr>
          <a:lstStyle/>
          <a:p>
            <a:pPr algn="ctr"/>
            <a:r>
              <a:rPr lang="en-US" sz="2800" b="1" dirty="0">
                <a:solidFill>
                  <a:srgbClr val="6F2FA0"/>
                </a:solidFill>
                <a:latin typeface="Times New Roman" panose="02020603050405020304" pitchFamily="18" charset="0"/>
              </a:rPr>
              <a:t>Major Application Areas of Embedded Systems:</a:t>
            </a:r>
          </a:p>
          <a:p>
            <a:endParaRPr lang="en-US" sz="2000" b="1" dirty="0">
              <a:solidFill>
                <a:srgbClr val="6F2FA0"/>
              </a:solidFill>
              <a:latin typeface="Times New Roman" panose="02020603050405020304" pitchFamily="18" charset="0"/>
            </a:endParaRPr>
          </a:p>
          <a:p>
            <a:r>
              <a:rPr lang="en-US" sz="2200" b="1" dirty="0">
                <a:solidFill>
                  <a:srgbClr val="FF0000"/>
                </a:solidFill>
                <a:latin typeface="Times New Roman" panose="02020603050405020304" pitchFamily="18" charset="0"/>
              </a:rPr>
              <a:t>Consumer Electronics:</a:t>
            </a:r>
            <a:r>
              <a:rPr lang="en-US" sz="2200" b="1" dirty="0">
                <a:solidFill>
                  <a:srgbClr val="000000"/>
                </a:solidFill>
                <a:latin typeface="Times New Roman" panose="02020603050405020304" pitchFamily="18" charset="0"/>
              </a:rPr>
              <a:t> </a:t>
            </a:r>
            <a:r>
              <a:rPr lang="en-US" sz="2200" dirty="0">
                <a:solidFill>
                  <a:srgbClr val="000000"/>
                </a:solidFill>
                <a:latin typeface="Times New Roman" panose="02020603050405020304" pitchFamily="18" charset="0"/>
              </a:rPr>
              <a:t>Camcorders, Cameras etc.</a:t>
            </a:r>
          </a:p>
          <a:p>
            <a:endParaRPr lang="en-US" sz="2200" dirty="0">
              <a:solidFill>
                <a:srgbClr val="000000"/>
              </a:solidFill>
              <a:latin typeface="Wingdings-Regular"/>
            </a:endParaRPr>
          </a:p>
          <a:p>
            <a:r>
              <a:rPr lang="en-US" sz="2200" b="1" dirty="0">
                <a:solidFill>
                  <a:srgbClr val="FF0000"/>
                </a:solidFill>
                <a:latin typeface="Times New Roman" panose="02020603050405020304" pitchFamily="18" charset="0"/>
              </a:rPr>
              <a:t>Household Appliances: </a:t>
            </a:r>
            <a:r>
              <a:rPr lang="en-US" sz="2200" dirty="0">
                <a:solidFill>
                  <a:srgbClr val="000000"/>
                </a:solidFill>
                <a:latin typeface="Times New Roman" panose="02020603050405020304" pitchFamily="18" charset="0"/>
              </a:rPr>
              <a:t>Television, DVD players, washing machine, Fridge, Microwave Oven etc.</a:t>
            </a:r>
          </a:p>
          <a:p>
            <a:endParaRPr lang="en-US" sz="2200" dirty="0">
              <a:solidFill>
                <a:srgbClr val="000000"/>
              </a:solidFill>
              <a:latin typeface="Times New Roman" panose="02020603050405020304" pitchFamily="18" charset="0"/>
            </a:endParaRPr>
          </a:p>
          <a:p>
            <a:r>
              <a:rPr lang="en-US" sz="2200" b="1" dirty="0">
                <a:solidFill>
                  <a:srgbClr val="FF0000"/>
                </a:solidFill>
                <a:latin typeface="Times New Roman" panose="02020603050405020304" pitchFamily="18" charset="0"/>
              </a:rPr>
              <a:t>Home Automation and Security Systems: </a:t>
            </a:r>
            <a:r>
              <a:rPr lang="en-US" sz="2200" dirty="0">
                <a:solidFill>
                  <a:srgbClr val="000000"/>
                </a:solidFill>
                <a:latin typeface="Times New Roman" panose="02020603050405020304" pitchFamily="18" charset="0"/>
              </a:rPr>
              <a:t>Air conditioners, sprinklers, Intruder detection  alarms, Closed Circuit Television Cameras, Fire alarms etc.</a:t>
            </a:r>
          </a:p>
          <a:p>
            <a:endParaRPr lang="en-US" sz="2200" dirty="0">
              <a:solidFill>
                <a:srgbClr val="000000"/>
              </a:solidFill>
              <a:latin typeface="Wingdings-Regular"/>
            </a:endParaRPr>
          </a:p>
          <a:p>
            <a:r>
              <a:rPr lang="en-US" sz="2200" b="1" dirty="0">
                <a:solidFill>
                  <a:srgbClr val="FF0000"/>
                </a:solidFill>
                <a:latin typeface="Times New Roman" panose="02020603050405020304" pitchFamily="18" charset="0"/>
              </a:rPr>
              <a:t>Automotive Industry: </a:t>
            </a:r>
            <a:r>
              <a:rPr lang="en-US" sz="2200" dirty="0">
                <a:solidFill>
                  <a:srgbClr val="000000"/>
                </a:solidFill>
                <a:latin typeface="Times New Roman" panose="02020603050405020304" pitchFamily="18" charset="0"/>
              </a:rPr>
              <a:t>Anti-lock breaking systems (ABS), Engine Control, Ignition Systems,</a:t>
            </a:r>
          </a:p>
          <a:p>
            <a:r>
              <a:rPr lang="en-US" sz="2200" dirty="0">
                <a:solidFill>
                  <a:srgbClr val="000000"/>
                </a:solidFill>
                <a:latin typeface="Times New Roman" panose="02020603050405020304" pitchFamily="18" charset="0"/>
              </a:rPr>
              <a:t>Automatic Navigation Systems etc.</a:t>
            </a:r>
          </a:p>
          <a:p>
            <a:endParaRPr lang="en-US" sz="2200" dirty="0">
              <a:solidFill>
                <a:srgbClr val="000000"/>
              </a:solidFill>
              <a:latin typeface="Wingdings-Regular"/>
            </a:endParaRPr>
          </a:p>
          <a:p>
            <a:r>
              <a:rPr lang="en-US" sz="2200" b="1" dirty="0">
                <a:solidFill>
                  <a:srgbClr val="FF0000"/>
                </a:solidFill>
                <a:latin typeface="Times New Roman" panose="02020603050405020304" pitchFamily="18" charset="0"/>
              </a:rPr>
              <a:t>Telecom: </a:t>
            </a:r>
            <a:r>
              <a:rPr lang="en-US" sz="2200" dirty="0">
                <a:solidFill>
                  <a:srgbClr val="000000"/>
                </a:solidFill>
                <a:latin typeface="Times New Roman" panose="02020603050405020304" pitchFamily="18" charset="0"/>
              </a:rPr>
              <a:t>Cellular Telephones, Telephone switches, Handset Multimedia Applications etc.</a:t>
            </a:r>
          </a:p>
          <a:p>
            <a:endParaRPr lang="en-US" sz="2200" dirty="0">
              <a:solidFill>
                <a:srgbClr val="000000"/>
              </a:solidFill>
              <a:latin typeface="Wingdings-Regular"/>
            </a:endParaRPr>
          </a:p>
          <a:p>
            <a:r>
              <a:rPr lang="fr-FR" sz="2200" b="1" dirty="0">
                <a:solidFill>
                  <a:srgbClr val="FF0000"/>
                </a:solidFill>
                <a:latin typeface="Times New Roman" panose="02020603050405020304" pitchFamily="18" charset="0"/>
              </a:rPr>
              <a:t>Computer Peripherals: </a:t>
            </a:r>
            <a:r>
              <a:rPr lang="fr-FR" sz="2200" dirty="0">
                <a:solidFill>
                  <a:srgbClr val="000000"/>
                </a:solidFill>
                <a:latin typeface="Times New Roman" panose="02020603050405020304" pitchFamily="18" charset="0"/>
              </a:rPr>
              <a:t>Printers, Scanners, Fax machines etc.</a:t>
            </a:r>
          </a:p>
          <a:p>
            <a:endParaRPr lang="en-US" sz="1400" dirty="0">
              <a:solidFill>
                <a:srgbClr val="000000"/>
              </a:solidFill>
              <a:latin typeface="Wingdings-Regular"/>
            </a:endParaRPr>
          </a:p>
        </p:txBody>
      </p:sp>
      <p:sp>
        <p:nvSpPr>
          <p:cNvPr id="5" name="Slide Number Placeholder 4"/>
          <p:cNvSpPr>
            <a:spLocks noGrp="1"/>
          </p:cNvSpPr>
          <p:nvPr>
            <p:ph type="sldNum" sz="quarter" idx="12"/>
          </p:nvPr>
        </p:nvSpPr>
        <p:spPr/>
        <p:txBody>
          <a:bodyPr/>
          <a:lstStyle/>
          <a:p>
            <a:fld id="{3E764922-9B72-40A8-B56D-407CA1AD4A32}" type="slidenum">
              <a:rPr lang="en-US" smtClean="0"/>
              <a:pPr/>
              <a:t>9</a:t>
            </a:fld>
            <a:endParaRPr lang="en-US"/>
          </a:p>
        </p:txBody>
      </p:sp>
    </p:spTree>
    <p:extLst>
      <p:ext uri="{BB962C8B-B14F-4D97-AF65-F5344CB8AC3E}">
        <p14:creationId xmlns:p14="http://schemas.microsoft.com/office/powerpoint/2010/main" val="1589577515"/>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2386</TotalTime>
  <Words>5411</Words>
  <Application>Microsoft Office PowerPoint</Application>
  <PresentationFormat>Widescreen</PresentationFormat>
  <Paragraphs>769</Paragraphs>
  <Slides>58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Arial MT</vt:lpstr>
      <vt:lpstr>ArialMT</vt:lpstr>
      <vt:lpstr>Calibri</vt:lpstr>
      <vt:lpstr>Corbel</vt:lpstr>
      <vt:lpstr>CourierNewPSMT</vt:lpstr>
      <vt:lpstr>Times New Roman</vt:lpstr>
      <vt:lpstr>Wingdings</vt:lpstr>
      <vt:lpstr>Wingdings-Regular</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EMBEDDED SYSTEM EXAMPLE</vt:lpstr>
      <vt:lpstr>EMBEDDED SYSTEM</vt:lpstr>
      <vt:lpstr>COMPUTER HARDWARE</vt:lpstr>
      <vt:lpstr>COMPONENTS OF EMBEDDED SYSTEM</vt:lpstr>
      <vt:lpstr>EMBEDDED SYSTEM HARDWARE</vt:lpstr>
      <vt:lpstr>Processor technology</vt:lpstr>
      <vt:lpstr>Processor technology</vt:lpstr>
      <vt:lpstr>General-purpose processors</vt:lpstr>
      <vt:lpstr>Single-purpose processors</vt:lpstr>
      <vt:lpstr>Application-specific processors (ASP)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Soft</cp:lastModifiedBy>
  <cp:revision>221</cp:revision>
  <dcterms:created xsi:type="dcterms:W3CDTF">2022-01-09T11:34:44Z</dcterms:created>
  <dcterms:modified xsi:type="dcterms:W3CDTF">2024-12-28T08:07:59Z</dcterms:modified>
</cp:coreProperties>
</file>