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8" r:id="rId3"/>
    <p:sldId id="291" r:id="rId4"/>
    <p:sldId id="299" r:id="rId5"/>
    <p:sldId id="298" r:id="rId6"/>
    <p:sldId id="282" r:id="rId7"/>
    <p:sldId id="300" r:id="rId8"/>
    <p:sldId id="301" r:id="rId9"/>
    <p:sldId id="292" r:id="rId10"/>
    <p:sldId id="293" r:id="rId11"/>
    <p:sldId id="296" r:id="rId12"/>
    <p:sldId id="295" r:id="rId13"/>
    <p:sldId id="297" r:id="rId14"/>
    <p:sldId id="322" r:id="rId15"/>
    <p:sldId id="323" r:id="rId16"/>
    <p:sldId id="290" r:id="rId17"/>
    <p:sldId id="302" r:id="rId18"/>
    <p:sldId id="287" r:id="rId19"/>
    <p:sldId id="286" r:id="rId20"/>
    <p:sldId id="261" r:id="rId21"/>
    <p:sldId id="304" r:id="rId22"/>
    <p:sldId id="262" r:id="rId23"/>
    <p:sldId id="263" r:id="rId24"/>
    <p:sldId id="305" r:id="rId25"/>
    <p:sldId id="264" r:id="rId26"/>
    <p:sldId id="265" r:id="rId27"/>
    <p:sldId id="266" r:id="rId28"/>
    <p:sldId id="308" r:id="rId29"/>
    <p:sldId id="268" r:id="rId30"/>
    <p:sldId id="324" r:id="rId31"/>
    <p:sldId id="310" r:id="rId32"/>
    <p:sldId id="309" r:id="rId33"/>
    <p:sldId id="269" r:id="rId34"/>
    <p:sldId id="311" r:id="rId35"/>
    <p:sldId id="272" r:id="rId36"/>
    <p:sldId id="306" r:id="rId37"/>
    <p:sldId id="273" r:id="rId38"/>
    <p:sldId id="307" r:id="rId39"/>
    <p:sldId id="274" r:id="rId40"/>
    <p:sldId id="314" r:id="rId41"/>
    <p:sldId id="275" r:id="rId42"/>
    <p:sldId id="315" r:id="rId43"/>
    <p:sldId id="276" r:id="rId44"/>
    <p:sldId id="277" r:id="rId45"/>
    <p:sldId id="316" r:id="rId46"/>
    <p:sldId id="278" r:id="rId47"/>
    <p:sldId id="279" r:id="rId48"/>
    <p:sldId id="317" r:id="rId49"/>
    <p:sldId id="280" r:id="rId50"/>
    <p:sldId id="318" r:id="rId51"/>
    <p:sldId id="319" r:id="rId52"/>
    <p:sldId id="281" r:id="rId53"/>
    <p:sldId id="312" r:id="rId54"/>
    <p:sldId id="320" r:id="rId55"/>
    <p:sldId id="313"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07A9E-844A-4318-B0BA-D2D11E065AFE}" type="datetimeFigureOut">
              <a:rPr lang="en-US" smtClean="0"/>
              <a:pPr/>
              <a:t>4/6/2023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D488F-5D8F-458B-87BD-CBEC60605E6D}" type="slidenum">
              <a:rPr lang="en-US" smtClean="0"/>
              <a:pPr/>
              <a:t>‹#›</a:t>
            </a:fld>
            <a:endParaRPr lang="en-US"/>
          </a:p>
        </p:txBody>
      </p:sp>
    </p:spTree>
    <p:extLst>
      <p:ext uri="{BB962C8B-B14F-4D97-AF65-F5344CB8AC3E}">
        <p14:creationId xmlns:p14="http://schemas.microsoft.com/office/powerpoint/2010/main" val="94243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t>
            </a:r>
          </a:p>
          <a:p>
            <a:endParaRPr lang="en-US" dirty="0"/>
          </a:p>
        </p:txBody>
      </p:sp>
      <p:sp>
        <p:nvSpPr>
          <p:cNvPr id="4" name="Slide Number Placeholder 3"/>
          <p:cNvSpPr>
            <a:spLocks noGrp="1"/>
          </p:cNvSpPr>
          <p:nvPr>
            <p:ph type="sldNum" sz="quarter" idx="10"/>
          </p:nvPr>
        </p:nvSpPr>
        <p:spPr/>
        <p:txBody>
          <a:bodyPr/>
          <a:lstStyle/>
          <a:p>
            <a:fld id="{8C0D488F-5D8F-458B-87BD-CBEC60605E6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4/6/2023</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4/6/2023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4/6/2023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4/6/2023</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4/6/2023</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4/6/2023</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4/6/2023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4/6/2023</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4/6/2023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4/6/2023</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4/6/2023</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4/6/2023</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keil.com/pack/doc/cmsis/RTOS/html/group__CMSIS__RTOS__SemaphoreMgmt.html"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keil.com/pack/doc/CMSIS/RTOS2/html/group__CMSIS__RTOS__MutexMgmt.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mbeddedlinux.org.cn/rtconforembsys/5107final/LiB0050.htm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mbeddedlinux.org.cn/rtconforembsys/5107final/LiB0050.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86200"/>
            <a:ext cx="7848600" cy="1752600"/>
          </a:xfrm>
        </p:spPr>
        <p:txBody>
          <a:bodyPr/>
          <a:lstStyle/>
          <a:p>
            <a:pPr algn="r"/>
            <a:r>
              <a:rPr lang="en-US" b="1" dirty="0" smtClean="0">
                <a:solidFill>
                  <a:srgbClr val="FF0000"/>
                </a:solidFill>
                <a:latin typeface="Times New Roman" pitchFamily="18" charset="0"/>
                <a:ea typeface="Times New Roman" pitchFamily="18" charset="0"/>
                <a:cs typeface="Times New Roman" pitchFamily="18" charset="0"/>
              </a:rPr>
              <a:t>08Hours</a:t>
            </a:r>
            <a:endParaRPr lang="en-US" dirty="0"/>
          </a:p>
        </p:txBody>
      </p:sp>
      <p:sp>
        <p:nvSpPr>
          <p:cNvPr id="2" name="Title 1"/>
          <p:cNvSpPr>
            <a:spLocks noGrp="1"/>
          </p:cNvSpPr>
          <p:nvPr>
            <p:ph type="title"/>
          </p:nvPr>
        </p:nvSpPr>
        <p:spPr>
          <a:xfrm>
            <a:off x="685800" y="990601"/>
            <a:ext cx="7772400" cy="2609850"/>
          </a:xfrm>
        </p:spPr>
        <p:txBody>
          <a:bodyPr>
            <a:normAutofit/>
          </a:bodyPr>
          <a:lstStyle/>
          <a:p>
            <a:pPr lvl="0" fontAlgn="base">
              <a:spcAft>
                <a:spcPct val="0"/>
              </a:spcAft>
            </a:pPr>
            <a:r>
              <a:rPr lang="en-US" b="1" dirty="0" smtClean="0">
                <a:solidFill>
                  <a:srgbClr val="FF0000"/>
                </a:solidFill>
                <a:latin typeface="Times New Roman" pitchFamily="18" charset="0"/>
                <a:ea typeface="Times New Roman" pitchFamily="18" charset="0"/>
                <a:cs typeface="Times New Roman" pitchFamily="18" charset="0"/>
              </a:rPr>
              <a:t>UNIT-III </a:t>
            </a:r>
            <a:br>
              <a:rPr lang="en-US" b="1" dirty="0" smtClean="0">
                <a:solidFill>
                  <a:srgbClr val="FF0000"/>
                </a:solidFill>
                <a:latin typeface="Times New Roman" pitchFamily="18" charset="0"/>
                <a:ea typeface="Times New Roman" pitchFamily="18" charset="0"/>
                <a:cs typeface="Times New Roman" pitchFamily="18" charset="0"/>
              </a:rPr>
            </a:br>
            <a:r>
              <a:rPr lang="en-US" b="1" dirty="0" smtClean="0">
                <a:solidFill>
                  <a:srgbClr val="FF0000"/>
                </a:solidFill>
                <a:latin typeface="Times New Roman" pitchFamily="18" charset="0"/>
                <a:ea typeface="Times New Roman" pitchFamily="18" charset="0"/>
                <a:cs typeface="Times New Roman" pitchFamily="18" charset="0"/>
              </a:rPr>
              <a:t>Introduction to Real Time </a:t>
            </a:r>
            <a:br>
              <a:rPr lang="en-US" b="1" dirty="0" smtClean="0">
                <a:solidFill>
                  <a:srgbClr val="FF0000"/>
                </a:solidFill>
                <a:latin typeface="Times New Roman" pitchFamily="18" charset="0"/>
                <a:ea typeface="Times New Roman" pitchFamily="18" charset="0"/>
                <a:cs typeface="Times New Roman" pitchFamily="18" charset="0"/>
              </a:rPr>
            </a:br>
            <a:r>
              <a:rPr lang="en-US" b="1" dirty="0" smtClean="0">
                <a:solidFill>
                  <a:srgbClr val="FF0000"/>
                </a:solidFill>
                <a:latin typeface="Times New Roman" pitchFamily="18" charset="0"/>
                <a:ea typeface="Times New Roman" pitchFamily="18" charset="0"/>
                <a:cs typeface="Times New Roman" pitchFamily="18" charset="0"/>
              </a:rPr>
              <a:t>         	Operating System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247864"/>
          </a:xfrm>
          <a:prstGeom prst="rect">
            <a:avLst/>
          </a:prstGeom>
          <a:noFill/>
        </p:spPr>
        <p:txBody>
          <a:bodyPr wrap="square" rtlCol="0">
            <a:spAutoFit/>
          </a:bodyPr>
          <a:lstStyle/>
          <a:p>
            <a:r>
              <a:rPr lang="en-US" sz="2000" b="1" dirty="0" smtClean="0">
                <a:solidFill>
                  <a:srgbClr val="FF0000"/>
                </a:solidFill>
              </a:rPr>
              <a:t>2.Abstracting Timing Information</a:t>
            </a:r>
          </a:p>
          <a:p>
            <a:endParaRPr lang="en-US" sz="2000" b="1" dirty="0" smtClean="0">
              <a:solidFill>
                <a:srgbClr val="FF0000"/>
              </a:solidFill>
            </a:endParaRPr>
          </a:p>
          <a:p>
            <a:pPr>
              <a:buFont typeface="Arial" pitchFamily="34" charset="0"/>
              <a:buChar char="•"/>
            </a:pPr>
            <a:r>
              <a:rPr lang="en-US" sz="2000" dirty="0" smtClean="0"/>
              <a:t>An RTOS is responsible for timing and providing </a:t>
            </a:r>
            <a:r>
              <a:rPr lang="en-US" sz="2000" b="1" dirty="0" smtClean="0">
                <a:solidFill>
                  <a:srgbClr val="FF0000"/>
                </a:solidFill>
              </a:rPr>
              <a:t>Application Programming Interface (API) functions.</a:t>
            </a:r>
          </a:p>
          <a:p>
            <a:pPr>
              <a:buFont typeface="Arial" pitchFamily="34" charset="0"/>
              <a:buChar char="•"/>
            </a:pPr>
            <a:endParaRPr lang="en-US" sz="2000" dirty="0" smtClean="0"/>
          </a:p>
          <a:p>
            <a:pPr>
              <a:buFont typeface="Arial" pitchFamily="34" charset="0"/>
              <a:buChar char="•"/>
            </a:pPr>
            <a:r>
              <a:rPr lang="en-US" sz="2000" dirty="0" smtClean="0"/>
              <a:t>An API is a set of commands, functions, protocols and objects that can be used by programmers to create software or interact with an external system.</a:t>
            </a:r>
          </a:p>
          <a:p>
            <a:pPr>
              <a:buFont typeface="Arial" pitchFamily="34" charset="0"/>
              <a:buChar char="•"/>
            </a:pPr>
            <a:endParaRPr lang="en-US" sz="2000" dirty="0" smtClean="0"/>
          </a:p>
          <a:p>
            <a:pPr>
              <a:buFont typeface="Arial" pitchFamily="34" charset="0"/>
              <a:buChar char="•"/>
            </a:pPr>
            <a:r>
              <a:rPr lang="en-US" sz="2000" dirty="0" smtClean="0"/>
              <a:t> An API provides Developers with a set of standard commands which can be used to perform a number of common operations, thus removing the need for them to write code from beginning. </a:t>
            </a:r>
          </a:p>
          <a:p>
            <a:pPr>
              <a:buFont typeface="Arial" pitchFamily="34" charset="0"/>
              <a:buChar char="•"/>
            </a:pPr>
            <a:endParaRPr lang="en-US" sz="2000" dirty="0" smtClean="0"/>
          </a:p>
          <a:p>
            <a:pPr>
              <a:buFont typeface="Arial" pitchFamily="34" charset="0"/>
              <a:buChar char="•"/>
            </a:pPr>
            <a:r>
              <a:rPr lang="en-US" sz="2000" dirty="0" smtClean="0"/>
              <a:t>This allows Developers to write smaller and neater application code.</a:t>
            </a:r>
          </a:p>
          <a:p>
            <a:pPr>
              <a:buFont typeface="Arial" pitchFamily="34" charset="0"/>
              <a:buChar char="•"/>
            </a:pPr>
            <a:endParaRPr lang="en-US" sz="2000" dirty="0" smtClean="0"/>
          </a:p>
          <a:p>
            <a:r>
              <a:rPr lang="en-US" sz="2000" b="1" dirty="0" smtClean="0">
                <a:solidFill>
                  <a:srgbClr val="FF0000"/>
                </a:solidFill>
              </a:rPr>
              <a:t>3.Maintainability/Extensibility</a:t>
            </a:r>
          </a:p>
          <a:p>
            <a:endParaRPr lang="en-US" sz="2000" b="1" dirty="0" smtClean="0">
              <a:solidFill>
                <a:srgbClr val="FF0000"/>
              </a:solidFill>
            </a:endParaRPr>
          </a:p>
          <a:p>
            <a:r>
              <a:rPr lang="en-US" sz="2000" dirty="0" smtClean="0"/>
              <a:t>Abstracting timing dependencies and task based design results in fewer interdependencies between modules. </a:t>
            </a:r>
          </a:p>
          <a:p>
            <a:endParaRPr lang="en-US" sz="2000" dirty="0" smtClean="0"/>
          </a:p>
          <a:p>
            <a:r>
              <a:rPr lang="en-US" sz="2000" dirty="0" smtClean="0"/>
              <a:t>This makes for easier maintenance.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6247864"/>
          </a:xfrm>
          <a:prstGeom prst="rect">
            <a:avLst/>
          </a:prstGeom>
          <a:noFill/>
        </p:spPr>
        <p:txBody>
          <a:bodyPr wrap="square" rtlCol="0">
            <a:spAutoFit/>
          </a:bodyPr>
          <a:lstStyle/>
          <a:p>
            <a:r>
              <a:rPr lang="en-US" sz="2000" b="1" dirty="0" smtClean="0">
                <a:solidFill>
                  <a:srgbClr val="FF0000"/>
                </a:solidFill>
              </a:rPr>
              <a:t>4. Modularity</a:t>
            </a:r>
          </a:p>
          <a:p>
            <a:endParaRPr lang="en-US" sz="2000" b="1" dirty="0" smtClean="0">
              <a:solidFill>
                <a:srgbClr val="FF0000"/>
              </a:solidFill>
            </a:endParaRPr>
          </a:p>
          <a:p>
            <a:r>
              <a:rPr lang="en-US" sz="2000" dirty="0" smtClean="0"/>
              <a:t>An RTOS is a modular operating system which separates the core kernel from middleware, protocols and applications.</a:t>
            </a:r>
          </a:p>
          <a:p>
            <a:endParaRPr lang="en-US" sz="2000" dirty="0" smtClean="0"/>
          </a:p>
          <a:p>
            <a:r>
              <a:rPr lang="en-US" sz="2000" dirty="0" smtClean="0"/>
              <a:t> This helps development and reduces the memory footprint of the RTOS on the system.</a:t>
            </a:r>
          </a:p>
          <a:p>
            <a:endParaRPr lang="en-US" sz="2000" dirty="0" smtClean="0"/>
          </a:p>
          <a:p>
            <a:r>
              <a:rPr lang="en-US" sz="2000" dirty="0" smtClean="0"/>
              <a:t>The modularity of a RTOS simplifies a Developers development process.</a:t>
            </a:r>
          </a:p>
          <a:p>
            <a:endParaRPr lang="en-US" sz="2000" dirty="0" smtClean="0"/>
          </a:p>
          <a:p>
            <a:r>
              <a:rPr lang="en-US" sz="2000" dirty="0" smtClean="0"/>
              <a:t>This is important for developers when they are developing for devices with different capabilities such as Desktop computers. </a:t>
            </a:r>
          </a:p>
          <a:p>
            <a:endParaRPr lang="en-US" sz="2000" dirty="0" smtClean="0"/>
          </a:p>
          <a:p>
            <a:r>
              <a:rPr lang="en-US" sz="2000" dirty="0" smtClean="0"/>
              <a:t>The modularity of an RTOS allows for the embedded software to be created for specific devices, which reduces the RAM and Flash memory. </a:t>
            </a:r>
          </a:p>
          <a:p>
            <a:endParaRPr lang="en-IN" sz="2000" dirty="0" smtClean="0"/>
          </a:p>
          <a:p>
            <a:r>
              <a:rPr lang="en-US" sz="2000" b="1" dirty="0" smtClean="0">
                <a:solidFill>
                  <a:srgbClr val="FF0000"/>
                </a:solidFill>
              </a:rPr>
              <a:t>5. Promotes Team Development</a:t>
            </a:r>
          </a:p>
          <a:p>
            <a:endParaRPr lang="en-US" sz="2000" b="1" dirty="0" smtClean="0">
              <a:solidFill>
                <a:srgbClr val="FF0000"/>
              </a:solidFill>
            </a:endParaRPr>
          </a:p>
          <a:p>
            <a:r>
              <a:rPr lang="en-US" sz="2000" dirty="0" smtClean="0"/>
              <a:t>The task based system provided by RTOS allows for separate designers/teams to work independently on their parts of a project.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6555641"/>
          </a:xfrm>
          <a:prstGeom prst="rect">
            <a:avLst/>
          </a:prstGeom>
          <a:noFill/>
        </p:spPr>
        <p:txBody>
          <a:bodyPr wrap="square" rtlCol="0">
            <a:spAutoFit/>
          </a:bodyPr>
          <a:lstStyle/>
          <a:p>
            <a:r>
              <a:rPr lang="en-US" sz="2000" b="1" dirty="0" smtClean="0">
                <a:solidFill>
                  <a:srgbClr val="FF0000"/>
                </a:solidFill>
              </a:rPr>
              <a:t>6. Easier Testing</a:t>
            </a:r>
          </a:p>
          <a:p>
            <a:pPr algn="just"/>
            <a:r>
              <a:rPr lang="en-US" sz="2000" dirty="0" smtClean="0"/>
              <a:t>The modular task-based development of an RTOS allows for modular task based testing.</a:t>
            </a:r>
          </a:p>
          <a:p>
            <a:pPr algn="just"/>
            <a:endParaRPr lang="en-US" sz="2000" dirty="0" smtClean="0"/>
          </a:p>
          <a:p>
            <a:pPr algn="just"/>
            <a:r>
              <a:rPr lang="en-US" sz="2000" b="1" dirty="0" smtClean="0">
                <a:solidFill>
                  <a:srgbClr val="FF0000"/>
                </a:solidFill>
              </a:rPr>
              <a:t>7. Code Reuse</a:t>
            </a:r>
          </a:p>
          <a:p>
            <a:pPr algn="just"/>
            <a:r>
              <a:rPr lang="en-US" sz="2000" dirty="0" smtClean="0"/>
              <a:t>A benefit that a modular RTOS provides is that similar applications on similar platforms will lead to the development of a library of standard tasks.</a:t>
            </a:r>
          </a:p>
          <a:p>
            <a:pPr algn="just"/>
            <a:endParaRPr lang="en-US" sz="2000" dirty="0" smtClean="0"/>
          </a:p>
          <a:p>
            <a:pPr algn="just"/>
            <a:r>
              <a:rPr lang="en-US" sz="2000" b="1" dirty="0" smtClean="0">
                <a:solidFill>
                  <a:srgbClr val="FF0000"/>
                </a:solidFill>
              </a:rPr>
              <a:t>8. Improved Efficiency</a:t>
            </a:r>
          </a:p>
          <a:p>
            <a:pPr algn="just"/>
            <a:r>
              <a:rPr lang="en-US" sz="2000" dirty="0" smtClean="0"/>
              <a:t>An RTOS can be entirely event driven; no processing time is wasted polling for events that have not occurred.</a:t>
            </a:r>
          </a:p>
          <a:p>
            <a:pPr algn="just"/>
            <a:endParaRPr lang="en-US" sz="2000" dirty="0" smtClean="0"/>
          </a:p>
          <a:p>
            <a:pPr algn="just"/>
            <a:r>
              <a:rPr lang="en-US" sz="2000" b="1" dirty="0" smtClean="0">
                <a:solidFill>
                  <a:srgbClr val="FF0000"/>
                </a:solidFill>
              </a:rPr>
              <a:t>7. Idle Processing</a:t>
            </a:r>
          </a:p>
          <a:p>
            <a:pPr algn="just"/>
            <a:r>
              <a:rPr lang="en-US" sz="2000" dirty="0" smtClean="0"/>
              <a:t>Background or idle processing is performed in the idle task.</a:t>
            </a:r>
          </a:p>
          <a:p>
            <a:pPr algn="just"/>
            <a:r>
              <a:rPr lang="en-US" sz="2000" dirty="0" smtClean="0"/>
              <a:t> This ensures that things such as CPU load measurement, background CRC checking etc will not affect the main processing.</a:t>
            </a:r>
          </a:p>
          <a:p>
            <a:pPr algn="just"/>
            <a:endParaRPr lang="en-US" sz="2000" dirty="0" smtClean="0"/>
          </a:p>
          <a:p>
            <a:pPr algn="just"/>
            <a:r>
              <a:rPr lang="en-US" sz="2000" b="1" dirty="0" smtClean="0">
                <a:solidFill>
                  <a:srgbClr val="FF0000"/>
                </a:solidFill>
              </a:rPr>
              <a:t>8. Promotes Team Development</a:t>
            </a:r>
          </a:p>
          <a:p>
            <a:pPr algn="just"/>
            <a:r>
              <a:rPr lang="en-US" sz="2000" dirty="0" smtClean="0"/>
              <a:t>The task based system provided by Real Time Operating System allows for separate designers/teams to work independently on their parts of a project.</a:t>
            </a:r>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839200" cy="6278642"/>
          </a:xfrm>
          <a:prstGeom prst="rect">
            <a:avLst/>
          </a:prstGeom>
          <a:noFill/>
        </p:spPr>
        <p:txBody>
          <a:bodyPr wrap="square" rtlCol="0">
            <a:spAutoFit/>
          </a:bodyPr>
          <a:lstStyle/>
          <a:p>
            <a:pPr algn="ctr"/>
            <a:r>
              <a:rPr lang="en-US" sz="2400" b="1" dirty="0" smtClean="0">
                <a:solidFill>
                  <a:srgbClr val="FF0000"/>
                </a:solidFill>
              </a:rPr>
              <a:t>Disadvantages of  RTOS</a:t>
            </a:r>
          </a:p>
          <a:p>
            <a:r>
              <a:rPr lang="en-US" sz="2000" b="1" dirty="0" smtClean="0">
                <a:solidFill>
                  <a:srgbClr val="FF0000"/>
                </a:solidFill>
              </a:rPr>
              <a:t>1. Limited Tasks</a:t>
            </a:r>
          </a:p>
          <a:p>
            <a:r>
              <a:rPr lang="en-US" sz="2000" dirty="0" smtClean="0"/>
              <a:t>Very few tasks run at the same time and their concentration is restricted to few applications to avoid errors.</a:t>
            </a:r>
          </a:p>
          <a:p>
            <a:endParaRPr lang="en-US" sz="2000" dirty="0" smtClean="0"/>
          </a:p>
          <a:p>
            <a:r>
              <a:rPr lang="en-US" sz="2000" b="1" dirty="0" smtClean="0">
                <a:solidFill>
                  <a:srgbClr val="FF0000"/>
                </a:solidFill>
              </a:rPr>
              <a:t>2. Use Heavy System resources</a:t>
            </a:r>
          </a:p>
          <a:p>
            <a:r>
              <a:rPr lang="en-US" sz="2000" dirty="0" smtClean="0"/>
              <a:t>Sometimes the system resources are not efficient and can be quite expensive.</a:t>
            </a:r>
          </a:p>
          <a:p>
            <a:endParaRPr lang="en-US" sz="2000" dirty="0" smtClean="0"/>
          </a:p>
          <a:p>
            <a:r>
              <a:rPr lang="en-US" sz="2000" dirty="0" smtClean="0"/>
              <a:t> </a:t>
            </a:r>
            <a:r>
              <a:rPr lang="en-US" sz="2000" b="1" dirty="0" smtClean="0">
                <a:solidFill>
                  <a:srgbClr val="FF0000"/>
                </a:solidFill>
              </a:rPr>
              <a:t>3.Complex Algorithms</a:t>
            </a:r>
          </a:p>
          <a:p>
            <a:r>
              <a:rPr lang="en-US" sz="2000" dirty="0" smtClean="0"/>
              <a:t>The Algorithms are very complex and can create difficulties for developers when trying to edit the Algorithm.</a:t>
            </a:r>
          </a:p>
          <a:p>
            <a:endParaRPr lang="en-US" sz="2000" dirty="0" smtClean="0"/>
          </a:p>
          <a:p>
            <a:r>
              <a:rPr lang="en-US" sz="2000" b="1" dirty="0" smtClean="0">
                <a:solidFill>
                  <a:srgbClr val="FF0000"/>
                </a:solidFill>
              </a:rPr>
              <a:t>4. Device driver and interrupt signals</a:t>
            </a:r>
          </a:p>
          <a:p>
            <a:r>
              <a:rPr lang="en-US" sz="2000" dirty="0" smtClean="0"/>
              <a:t>It needs specific device drivers and interrupt signals in order for it to respond to interrupts at its earliest opportunity. </a:t>
            </a:r>
          </a:p>
          <a:p>
            <a:endParaRPr lang="en-US" sz="2000" dirty="0" smtClean="0"/>
          </a:p>
          <a:p>
            <a:r>
              <a:rPr lang="en-US" sz="2000" b="1" dirty="0" smtClean="0">
                <a:solidFill>
                  <a:srgbClr val="FF0000"/>
                </a:solidFill>
              </a:rPr>
              <a:t>5. Thread Priority</a:t>
            </a:r>
          </a:p>
          <a:p>
            <a:r>
              <a:rPr lang="en-US" sz="2000" dirty="0" smtClean="0"/>
              <a:t>It is not good to set thread priority as these systems are less prone to switching tasks.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6617196"/>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Role of  RTOS</a:t>
            </a:r>
          </a:p>
          <a:p>
            <a:pPr lvl="0" eaLnBrk="0" fontAlgn="base" hangingPunct="0">
              <a:spcBef>
                <a:spcPct val="0"/>
              </a:spcBef>
              <a:spcAft>
                <a:spcPct val="0"/>
              </a:spcAft>
              <a:buFont typeface="Arial" pitchFamily="34" charset="0"/>
              <a:buChar char="•"/>
            </a:pPr>
            <a:r>
              <a:rPr lang="en-US" sz="2000" dirty="0" smtClean="0"/>
              <a:t>An RTOS is the main subcategory of embedded systems that focuses on timely task execution. </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e.g. ES such as  smart home security systems, ATM machines, and airplane’s flight control system use a real-time embedded system where time is a core factor.</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It supplements computer hardware complexities.</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Almost all </a:t>
            </a:r>
            <a:r>
              <a:rPr lang="en-US" sz="2000" dirty="0" err="1" smtClean="0"/>
              <a:t>RTOSes</a:t>
            </a:r>
            <a:r>
              <a:rPr lang="en-US" sz="2000" dirty="0" smtClean="0"/>
              <a:t> provide </a:t>
            </a:r>
            <a:r>
              <a:rPr lang="en-US" sz="2000" dirty="0" smtClean="0">
                <a:solidFill>
                  <a:srgbClr val="FF0000"/>
                </a:solidFill>
              </a:rPr>
              <a:t>threading</a:t>
            </a:r>
            <a:r>
              <a:rPr lang="en-US" sz="2000" dirty="0" smtClean="0"/>
              <a:t>, which is the illusion that processors can execute many tasks at the same time.</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System software that offers primitive I/O and a little more than threading is referred to as a tiny kernel. </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OS </a:t>
            </a:r>
            <a:r>
              <a:rPr lang="en-US" sz="2000" dirty="0" smtClean="0">
                <a:solidFill>
                  <a:srgbClr val="FF0000"/>
                </a:solidFill>
              </a:rPr>
              <a:t>operate applications in processes </a:t>
            </a:r>
            <a:r>
              <a:rPr lang="en-US" sz="2000" dirty="0" smtClean="0"/>
              <a:t>whereby the </a:t>
            </a:r>
            <a:r>
              <a:rPr lang="en-US" sz="2000" dirty="0" smtClean="0">
                <a:solidFill>
                  <a:srgbClr val="FF0000"/>
                </a:solidFill>
              </a:rPr>
              <a:t>OS monitors errors </a:t>
            </a:r>
            <a:r>
              <a:rPr lang="en-US" sz="2000" dirty="0" smtClean="0"/>
              <a:t>in processes, prevents the processes from destroying anything but themselves, and later recovers smoothly once the process terminates unexpectedly. </a:t>
            </a:r>
          </a:p>
          <a:p>
            <a:pPr lvl="0" eaLnBrk="0" fontAlgn="base" hangingPunct="0">
              <a:spcBef>
                <a:spcPct val="0"/>
              </a:spcBef>
              <a:spcAft>
                <a:spcPct val="0"/>
              </a:spcAft>
              <a:buFont typeface="Arial" pitchFamily="34" charset="0"/>
              <a:buChar char="•"/>
            </a:pPr>
            <a:endParaRPr lang="en-US" sz="2000" dirty="0" smtClean="0"/>
          </a:p>
          <a:p>
            <a:pPr lvl="0" eaLnBrk="0" fontAlgn="base" hangingPunct="0">
              <a:spcBef>
                <a:spcPct val="0"/>
              </a:spcBef>
              <a:spcAft>
                <a:spcPct val="0"/>
              </a:spcAft>
              <a:buFont typeface="Arial" pitchFamily="34" charset="0"/>
              <a:buChar char="•"/>
            </a:pPr>
            <a:r>
              <a:rPr lang="en-US" sz="2000" dirty="0" smtClean="0"/>
              <a:t>(Commonly used real-time operating systems include QNX, </a:t>
            </a:r>
            <a:r>
              <a:rPr lang="en-US" sz="2000" dirty="0" err="1" smtClean="0"/>
              <a:t>LynxOS</a:t>
            </a:r>
            <a:r>
              <a:rPr lang="en-US" sz="2000" dirty="0" smtClean="0"/>
              <a:t>, and OS-9.)</a:t>
            </a:r>
            <a:endParaRPr lang="en-US" dirty="0"/>
          </a:p>
        </p:txBody>
      </p:sp>
    </p:spTree>
    <p:extLst>
      <p:ext uri="{BB962C8B-B14F-4D97-AF65-F5344CB8AC3E}">
        <p14:creationId xmlns:p14="http://schemas.microsoft.com/office/powerpoint/2010/main" val="112173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86800" cy="5909310"/>
          </a:xfrm>
          <a:prstGeom prst="rect">
            <a:avLst/>
          </a:prstGeom>
          <a:noFill/>
        </p:spPr>
        <p:txBody>
          <a:bodyPr wrap="square" rtlCol="0">
            <a:spAutoFit/>
          </a:bodyPr>
          <a:lstStyle/>
          <a:p>
            <a:r>
              <a:rPr lang="en-US" b="1" dirty="0" smtClean="0">
                <a:solidFill>
                  <a:srgbClr val="FF0000"/>
                </a:solidFill>
              </a:rPr>
              <a:t>REAL TIME SOFTWARE </a:t>
            </a:r>
            <a:r>
              <a:rPr lang="en-US" dirty="0" smtClean="0"/>
              <a:t>is ideal for deadline-specific systems. </a:t>
            </a:r>
          </a:p>
          <a:p>
            <a:endParaRPr lang="en-US" dirty="0" smtClean="0"/>
          </a:p>
          <a:p>
            <a:r>
              <a:rPr lang="en-US" dirty="0" smtClean="0"/>
              <a:t>It ensures that prediction of tasks’ execution durations is done accurately.</a:t>
            </a:r>
          </a:p>
          <a:p>
            <a:endParaRPr lang="en-US" dirty="0" smtClean="0"/>
          </a:p>
          <a:p>
            <a:r>
              <a:rPr lang="en-US" dirty="0" smtClean="0"/>
              <a:t> However, the margin of error varies from 200 µs to 2 µs based on the hardware in use. </a:t>
            </a:r>
          </a:p>
          <a:p>
            <a:endParaRPr lang="en-US" dirty="0" smtClean="0"/>
          </a:p>
          <a:p>
            <a:r>
              <a:rPr lang="en-US" b="1" dirty="0" err="1" smtClean="0">
                <a:solidFill>
                  <a:srgbClr val="FF0000"/>
                </a:solidFill>
              </a:rPr>
              <a:t>RTOSes</a:t>
            </a:r>
            <a:r>
              <a:rPr lang="en-US" b="1" dirty="0" smtClean="0">
                <a:solidFill>
                  <a:srgbClr val="FF0000"/>
                </a:solidFill>
              </a:rPr>
              <a:t> are highly responsive and fast.</a:t>
            </a:r>
          </a:p>
          <a:p>
            <a:r>
              <a:rPr lang="en-US" dirty="0" smtClean="0"/>
              <a:t> </a:t>
            </a:r>
          </a:p>
          <a:p>
            <a:r>
              <a:rPr lang="en-US" dirty="0" smtClean="0"/>
              <a:t>OS support processes that give programs the illusion that they are running on their own machine. </a:t>
            </a:r>
          </a:p>
          <a:p>
            <a:endParaRPr lang="en-US" dirty="0" smtClean="0"/>
          </a:p>
          <a:p>
            <a:r>
              <a:rPr lang="en-US" dirty="0" smtClean="0"/>
              <a:t>For embedded systems, a process is a thread with protection that recovers resources once a process terminates unintentionally to prevent resource leaks. </a:t>
            </a:r>
          </a:p>
          <a:p>
            <a:endParaRPr lang="en-US" dirty="0" smtClean="0"/>
          </a:p>
          <a:p>
            <a:r>
              <a:rPr lang="en-US" dirty="0" smtClean="0"/>
              <a:t>The OS relies on software techniques, hardware memory protection and supervisor/user distinction to prevent process accidents or undue actions. </a:t>
            </a:r>
          </a:p>
          <a:p>
            <a:endParaRPr lang="en-US" dirty="0" smtClean="0"/>
          </a:p>
          <a:p>
            <a:r>
              <a:rPr lang="en-US" dirty="0" smtClean="0"/>
              <a:t>This action isolates problems affecting the processes, eases debugging and makes fault recovery easier, leading to a more robust system.</a:t>
            </a:r>
          </a:p>
          <a:p>
            <a:endParaRPr lang="en-US" dirty="0" smtClean="0"/>
          </a:p>
          <a:p>
            <a:r>
              <a:rPr lang="en-US" dirty="0" smtClean="0">
                <a:solidFill>
                  <a:srgbClr val="FF0000"/>
                </a:solidFill>
              </a:rPr>
              <a:t>The RTOS are the only practical solution for use in ESs</a:t>
            </a:r>
            <a:endParaRPr lang="en-US" dirty="0"/>
          </a:p>
        </p:txBody>
      </p:sp>
    </p:spTree>
    <p:extLst>
      <p:ext uri="{BB962C8B-B14F-4D97-AF65-F5344CB8AC3E}">
        <p14:creationId xmlns:p14="http://schemas.microsoft.com/office/powerpoint/2010/main" val="349876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195"/>
            <a:ext cx="8550510" cy="6894195"/>
          </a:xfrm>
          <a:prstGeom prst="rect">
            <a:avLst/>
          </a:prstGeom>
          <a:noFill/>
        </p:spPr>
        <p:txBody>
          <a:bodyPr wrap="square" rtlCol="0">
            <a:spAutoFit/>
          </a:bodyPr>
          <a:lstStyle/>
          <a:p>
            <a:pPr algn="ctr"/>
            <a:r>
              <a:rPr lang="en-US" sz="2400" b="1" dirty="0" smtClean="0">
                <a:solidFill>
                  <a:srgbClr val="00B050"/>
                </a:solidFill>
              </a:rPr>
              <a:t>Key Characteristics of an RTOS</a:t>
            </a:r>
            <a:endParaRPr lang="en-US" sz="2200" b="1" dirty="0" smtClean="0">
              <a:solidFill>
                <a:srgbClr val="00B050"/>
              </a:solidFill>
            </a:endParaRPr>
          </a:p>
          <a:p>
            <a:pPr algn="just"/>
            <a:r>
              <a:rPr lang="en-US" sz="2200" b="1" dirty="0" smtClean="0">
                <a:solidFill>
                  <a:srgbClr val="FF0000"/>
                </a:solidFill>
              </a:rPr>
              <a:t>1. Real-Time Computing</a:t>
            </a:r>
          </a:p>
          <a:p>
            <a:pPr indent="-457200" algn="just"/>
            <a:r>
              <a:rPr lang="en-US" sz="2200" dirty="0" smtClean="0"/>
              <a:t>Real-time computing (RTC) means </a:t>
            </a:r>
            <a:r>
              <a:rPr lang="en-US" sz="2200" b="1" dirty="0" smtClean="0">
                <a:solidFill>
                  <a:srgbClr val="0070C0"/>
                </a:solidFill>
              </a:rPr>
              <a:t>specific time constraints</a:t>
            </a:r>
            <a:r>
              <a:rPr lang="en-US" sz="2200" dirty="0" smtClean="0"/>
              <a:t>. </a:t>
            </a:r>
          </a:p>
          <a:p>
            <a:pPr algn="just"/>
            <a:r>
              <a:rPr lang="en-US" sz="2200" b="1" dirty="0" smtClean="0">
                <a:solidFill>
                  <a:srgbClr val="FF0000"/>
                </a:solidFill>
              </a:rPr>
              <a:t>2. Hard Real-Time and Soft Real-Time</a:t>
            </a:r>
          </a:p>
          <a:p>
            <a:pPr algn="just"/>
            <a:r>
              <a:rPr lang="en-US" sz="2200" dirty="0" smtClean="0"/>
              <a:t>Hard RTOS is a type of Operating System where </a:t>
            </a:r>
            <a:r>
              <a:rPr lang="en-US" sz="2200" b="1" dirty="0" smtClean="0">
                <a:solidFill>
                  <a:srgbClr val="0070C0"/>
                </a:solidFill>
              </a:rPr>
              <a:t>we can predict the deadline</a:t>
            </a:r>
            <a:r>
              <a:rPr lang="en-US" sz="2200" dirty="0" smtClean="0"/>
              <a:t>.</a:t>
            </a:r>
          </a:p>
          <a:p>
            <a:pPr algn="just"/>
            <a:r>
              <a:rPr lang="en-US" sz="2200" dirty="0" smtClean="0"/>
              <a:t>Soft RTOS is where certain </a:t>
            </a:r>
            <a:r>
              <a:rPr lang="en-US" sz="2200" b="1" dirty="0" smtClean="0">
                <a:solidFill>
                  <a:srgbClr val="0070C0"/>
                </a:solidFill>
              </a:rPr>
              <a:t>deadlines may be missed</a:t>
            </a:r>
            <a:r>
              <a:rPr lang="en-US" sz="2200" dirty="0" smtClean="0"/>
              <a:t>.</a:t>
            </a:r>
          </a:p>
          <a:p>
            <a:pPr algn="just"/>
            <a:r>
              <a:rPr lang="en-US" sz="2200" dirty="0" smtClean="0"/>
              <a:t>Soft Real-Time systems are not constrained to extreme rules.</a:t>
            </a:r>
          </a:p>
          <a:p>
            <a:pPr algn="just"/>
            <a:endParaRPr lang="en-US" sz="2200" dirty="0" smtClean="0"/>
          </a:p>
          <a:p>
            <a:pPr algn="just"/>
            <a:r>
              <a:rPr lang="en-US" sz="2200" b="1" dirty="0" smtClean="0">
                <a:solidFill>
                  <a:srgbClr val="FF0000"/>
                </a:solidFill>
              </a:rPr>
              <a:t>3. </a:t>
            </a:r>
            <a:r>
              <a:rPr lang="en-US" sz="2200" b="1" dirty="0" err="1" smtClean="0">
                <a:solidFill>
                  <a:srgbClr val="FF0000"/>
                </a:solidFill>
              </a:rPr>
              <a:t>Aperiodic</a:t>
            </a:r>
            <a:r>
              <a:rPr lang="en-US" sz="2200" b="1" dirty="0" smtClean="0">
                <a:solidFill>
                  <a:srgbClr val="FF0000"/>
                </a:solidFill>
              </a:rPr>
              <a:t> and Periodic tasks</a:t>
            </a:r>
          </a:p>
          <a:p>
            <a:pPr algn="just">
              <a:buFont typeface="Arial" pitchFamily="34" charset="0"/>
              <a:buChar char="•"/>
            </a:pPr>
            <a:r>
              <a:rPr lang="en-US" sz="2200" dirty="0" err="1" smtClean="0"/>
              <a:t>Aperiodic</a:t>
            </a:r>
            <a:r>
              <a:rPr lang="en-US" sz="2200" dirty="0" smtClean="0"/>
              <a:t> task is a process that does not carry out its task </a:t>
            </a:r>
            <a:r>
              <a:rPr lang="en-US" sz="2200" b="1" dirty="0" smtClean="0">
                <a:solidFill>
                  <a:srgbClr val="FF0000"/>
                </a:solidFill>
              </a:rPr>
              <a:t>in regular time intervals</a:t>
            </a:r>
            <a:r>
              <a:rPr lang="en-US" sz="2200" dirty="0" smtClean="0">
                <a:solidFill>
                  <a:srgbClr val="FF0000"/>
                </a:solidFill>
              </a:rPr>
              <a:t>. (</a:t>
            </a:r>
            <a:r>
              <a:rPr lang="en-US" sz="2200" b="1" dirty="0" smtClean="0">
                <a:solidFill>
                  <a:srgbClr val="00B050"/>
                </a:solidFill>
              </a:rPr>
              <a:t>No control on </a:t>
            </a:r>
            <a:r>
              <a:rPr lang="en-US" sz="2200" b="1" dirty="0" err="1" smtClean="0">
                <a:solidFill>
                  <a:srgbClr val="00B050"/>
                </a:solidFill>
              </a:rPr>
              <a:t>ON</a:t>
            </a:r>
            <a:r>
              <a:rPr lang="en-US" sz="2200" b="1" dirty="0" smtClean="0">
                <a:solidFill>
                  <a:srgbClr val="00B050"/>
                </a:solidFill>
              </a:rPr>
              <a:t> and OFF timings</a:t>
            </a:r>
            <a:r>
              <a:rPr lang="en-US" sz="2200" dirty="0" smtClean="0">
                <a:solidFill>
                  <a:srgbClr val="FF0000"/>
                </a:solidFill>
              </a:rPr>
              <a:t>). </a:t>
            </a:r>
            <a:r>
              <a:rPr lang="en-US" sz="2200" b="1" dirty="0" smtClean="0">
                <a:solidFill>
                  <a:srgbClr val="0070C0"/>
                </a:solidFill>
              </a:rPr>
              <a:t>(ATM??)</a:t>
            </a:r>
          </a:p>
          <a:p>
            <a:pPr algn="just"/>
            <a:r>
              <a:rPr lang="en-US" sz="2200" dirty="0" smtClean="0"/>
              <a:t>Whereas,  Periodic task is a process that has to carry out its task </a:t>
            </a:r>
            <a:r>
              <a:rPr lang="en-US" sz="2200" dirty="0" smtClean="0">
                <a:solidFill>
                  <a:srgbClr val="FF0000"/>
                </a:solidFill>
              </a:rPr>
              <a:t>in regular time intervals.  </a:t>
            </a:r>
            <a:r>
              <a:rPr lang="en-US" sz="2200" b="1" dirty="0" smtClean="0">
                <a:solidFill>
                  <a:srgbClr val="0070C0"/>
                </a:solidFill>
              </a:rPr>
              <a:t>(Pace maker??</a:t>
            </a:r>
            <a:r>
              <a:rPr lang="en-US" sz="2200" dirty="0" smtClean="0">
                <a:solidFill>
                  <a:srgbClr val="FF0000"/>
                </a:solidFill>
              </a:rPr>
              <a:t>)</a:t>
            </a:r>
          </a:p>
          <a:p>
            <a:pPr algn="just"/>
            <a:r>
              <a:rPr lang="en-US" sz="2200" b="1" dirty="0" smtClean="0">
                <a:solidFill>
                  <a:srgbClr val="FF0000"/>
                </a:solidFill>
              </a:rPr>
              <a:t>4. Determinism</a:t>
            </a:r>
          </a:p>
          <a:p>
            <a:pPr algn="just"/>
            <a:r>
              <a:rPr lang="en-US" sz="2200" dirty="0" smtClean="0"/>
              <a:t>Determinism controls how an OS performs operations at </a:t>
            </a:r>
            <a:r>
              <a:rPr lang="en-US" sz="2200" b="1" dirty="0" smtClean="0">
                <a:solidFill>
                  <a:srgbClr val="0070C0"/>
                </a:solidFill>
              </a:rPr>
              <a:t>fixed, predetermined times or time intervals</a:t>
            </a:r>
            <a:r>
              <a:rPr lang="en-US" sz="2200" dirty="0" smtClean="0"/>
              <a:t>.</a:t>
            </a:r>
          </a:p>
          <a:p>
            <a:pPr algn="just"/>
            <a:r>
              <a:rPr lang="en-US" sz="2200" b="1" dirty="0" smtClean="0">
                <a:solidFill>
                  <a:srgbClr val="FF0000"/>
                </a:solidFill>
              </a:rPr>
              <a:t>5. Responsiveness</a:t>
            </a:r>
          </a:p>
          <a:p>
            <a:pPr algn="just"/>
            <a:r>
              <a:rPr lang="en-US" sz="2200" dirty="0" smtClean="0"/>
              <a:t>This is </a:t>
            </a:r>
            <a:r>
              <a:rPr lang="en-US" sz="2200" b="1" dirty="0" smtClean="0">
                <a:solidFill>
                  <a:srgbClr val="0070C0"/>
                </a:solidFill>
              </a:rPr>
              <a:t>the time that an OS takes to respond once  acknowledgement of the interrupt has taken place</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763000" cy="6863417"/>
          </a:xfrm>
          <a:prstGeom prst="rect">
            <a:avLst/>
          </a:prstGeom>
          <a:noFill/>
        </p:spPr>
        <p:txBody>
          <a:bodyPr wrap="square" rtlCol="0">
            <a:spAutoFit/>
          </a:bodyPr>
          <a:lstStyle/>
          <a:p>
            <a:r>
              <a:rPr lang="en-US" sz="2000" b="1" dirty="0" smtClean="0">
                <a:solidFill>
                  <a:srgbClr val="FF0000"/>
                </a:solidFill>
              </a:rPr>
              <a:t>6. User control</a:t>
            </a:r>
          </a:p>
          <a:p>
            <a:r>
              <a:rPr lang="en-US" sz="2000" dirty="0" smtClean="0"/>
              <a:t>User control can </a:t>
            </a:r>
            <a:r>
              <a:rPr lang="en-US" sz="2000" b="1" dirty="0" smtClean="0">
                <a:solidFill>
                  <a:srgbClr val="0070C0"/>
                </a:solidFill>
              </a:rPr>
              <a:t>influence the scheduling of the tasks</a:t>
            </a:r>
            <a:r>
              <a:rPr lang="en-US" sz="2000" dirty="0" smtClean="0"/>
              <a:t>.</a:t>
            </a:r>
          </a:p>
          <a:p>
            <a:r>
              <a:rPr lang="en-US" sz="2000" b="1" dirty="0" smtClean="0">
                <a:solidFill>
                  <a:srgbClr val="FF0000"/>
                </a:solidFill>
              </a:rPr>
              <a:t>7. Reliability</a:t>
            </a:r>
          </a:p>
          <a:p>
            <a:r>
              <a:rPr lang="en-US" sz="2000" b="1" dirty="0" smtClean="0">
                <a:solidFill>
                  <a:srgbClr val="0070C0"/>
                </a:solidFill>
              </a:rPr>
              <a:t>Robust OS</a:t>
            </a:r>
            <a:r>
              <a:rPr lang="en-US" sz="2000" dirty="0" smtClean="0"/>
              <a:t>  with respect t</a:t>
            </a:r>
            <a:r>
              <a:rPr lang="en-US" sz="2000" dirty="0"/>
              <a:t>o</a:t>
            </a:r>
            <a:r>
              <a:rPr lang="en-US" sz="2000" dirty="0" smtClean="0"/>
              <a:t> </a:t>
            </a:r>
            <a:r>
              <a:rPr lang="en-US" sz="2000" b="1" dirty="0" smtClean="0">
                <a:solidFill>
                  <a:srgbClr val="0070C0"/>
                </a:solidFill>
              </a:rPr>
              <a:t>software and hardware needs</a:t>
            </a:r>
            <a:r>
              <a:rPr lang="en-US" sz="2000" dirty="0" smtClean="0"/>
              <a:t>.</a:t>
            </a:r>
          </a:p>
          <a:p>
            <a:endParaRPr lang="en-US" sz="2000" dirty="0" smtClean="0"/>
          </a:p>
          <a:p>
            <a:r>
              <a:rPr lang="en-US" sz="2000" b="1" dirty="0" smtClean="0">
                <a:solidFill>
                  <a:srgbClr val="FF0000"/>
                </a:solidFill>
              </a:rPr>
              <a:t>8. Fail-Soft operation</a:t>
            </a:r>
          </a:p>
          <a:p>
            <a:r>
              <a:rPr lang="en-US" sz="2000" dirty="0" smtClean="0"/>
              <a:t>The OS requires the ability </a:t>
            </a:r>
            <a:r>
              <a:rPr lang="en-US" sz="2000" b="1" dirty="0" smtClean="0">
                <a:solidFill>
                  <a:srgbClr val="0070C0"/>
                </a:solidFill>
              </a:rPr>
              <a:t>to recover from failure </a:t>
            </a:r>
            <a:r>
              <a:rPr lang="en-US" sz="2000" dirty="0" smtClean="0"/>
              <a:t>with little </a:t>
            </a:r>
            <a:r>
              <a:rPr lang="en-US" sz="2000" b="1" dirty="0" smtClean="0">
                <a:solidFill>
                  <a:srgbClr val="0070C0"/>
                </a:solidFill>
              </a:rPr>
              <a:t>or no loss of capability and data.</a:t>
            </a:r>
          </a:p>
          <a:p>
            <a:endParaRPr lang="en-US" sz="2000" dirty="0" smtClean="0"/>
          </a:p>
          <a:p>
            <a:r>
              <a:rPr lang="en-US" sz="2000" b="1" dirty="0" smtClean="0">
                <a:solidFill>
                  <a:srgbClr val="FF0000"/>
                </a:solidFill>
              </a:rPr>
              <a:t>9. Real-Time scheduling</a:t>
            </a:r>
          </a:p>
          <a:p>
            <a:r>
              <a:rPr lang="en-US" sz="2000" dirty="0" smtClean="0"/>
              <a:t>For many RT systems, the </a:t>
            </a:r>
            <a:r>
              <a:rPr lang="en-US" sz="2000" b="1" dirty="0" smtClean="0">
                <a:solidFill>
                  <a:srgbClr val="0070C0"/>
                </a:solidFill>
              </a:rPr>
              <a:t>work-load changes from moment to moment, based on external events</a:t>
            </a:r>
            <a:r>
              <a:rPr lang="en-US" sz="2000" dirty="0" smtClean="0"/>
              <a:t>. These require </a:t>
            </a:r>
            <a:r>
              <a:rPr lang="en-US" sz="2000" b="1" dirty="0" smtClean="0">
                <a:solidFill>
                  <a:srgbClr val="0070C0"/>
                </a:solidFill>
              </a:rPr>
              <a:t>dynamic scheduling</a:t>
            </a:r>
            <a:r>
              <a:rPr lang="en-US" sz="2000" dirty="0" smtClean="0"/>
              <a:t>.</a:t>
            </a:r>
          </a:p>
          <a:p>
            <a:endParaRPr lang="en-US" sz="2000" dirty="0" smtClean="0"/>
          </a:p>
          <a:p>
            <a:r>
              <a:rPr lang="en-US" sz="2000" b="1" dirty="0" smtClean="0">
                <a:solidFill>
                  <a:srgbClr val="FF0000"/>
                </a:solidFill>
              </a:rPr>
              <a:t>10. Design philosophies</a:t>
            </a:r>
          </a:p>
          <a:p>
            <a:r>
              <a:rPr lang="en-US" sz="2000" dirty="0" smtClean="0"/>
              <a:t>The design philosophies of a RTOS are </a:t>
            </a:r>
            <a:r>
              <a:rPr lang="en-US" sz="2000" dirty="0" err="1" smtClean="0"/>
              <a:t>wrt</a:t>
            </a:r>
            <a:r>
              <a:rPr lang="en-US" sz="2000" dirty="0" smtClean="0"/>
              <a:t>. to Scheduling</a:t>
            </a:r>
          </a:p>
          <a:p>
            <a:pPr marL="274320">
              <a:buFont typeface="Arial" pitchFamily="34" charset="0"/>
              <a:buChar char="•"/>
            </a:pPr>
            <a:r>
              <a:rPr lang="en-US" sz="2000" b="1" dirty="0" smtClean="0">
                <a:solidFill>
                  <a:srgbClr val="0070C0"/>
                </a:solidFill>
              </a:rPr>
              <a:t>Memory allocation</a:t>
            </a:r>
          </a:p>
          <a:p>
            <a:pPr marL="274320">
              <a:buFont typeface="Arial" pitchFamily="34" charset="0"/>
              <a:buChar char="•"/>
            </a:pPr>
            <a:r>
              <a:rPr lang="en-US" sz="2000" b="1" dirty="0" smtClean="0">
                <a:solidFill>
                  <a:srgbClr val="0070C0"/>
                </a:solidFill>
              </a:rPr>
              <a:t>Inter task communication</a:t>
            </a:r>
          </a:p>
          <a:p>
            <a:pPr marL="274320">
              <a:buFont typeface="Arial" pitchFamily="34" charset="0"/>
              <a:buChar char="•"/>
            </a:pPr>
            <a:r>
              <a:rPr lang="en-US" sz="2000" b="1" dirty="0" smtClean="0">
                <a:solidFill>
                  <a:srgbClr val="0070C0"/>
                </a:solidFill>
              </a:rPr>
              <a:t>Interrupt handlers</a:t>
            </a:r>
          </a:p>
          <a:p>
            <a:pPr marL="274320">
              <a:buFont typeface="Arial" pitchFamily="34" charset="0"/>
              <a:buChar char="•"/>
            </a:pPr>
            <a:r>
              <a:rPr lang="en-US" sz="2000" b="1" dirty="0" smtClean="0">
                <a:solidFill>
                  <a:srgbClr val="0070C0"/>
                </a:solidFill>
              </a:rPr>
              <a:t>Memory allocation</a:t>
            </a:r>
          </a:p>
          <a:p>
            <a:r>
              <a:rPr lang="en-US" sz="2000" b="1" dirty="0" smtClean="0">
                <a:solidFill>
                  <a:srgbClr val="00B050"/>
                </a:solidFill>
              </a:rPr>
              <a:t>The RTOS  kernel needs RAM each time a task, queue, </a:t>
            </a:r>
            <a:r>
              <a:rPr lang="en-US" sz="2000" b="1" dirty="0" err="1" smtClean="0">
                <a:solidFill>
                  <a:srgbClr val="00B050"/>
                </a:solidFill>
              </a:rPr>
              <a:t>mutex</a:t>
            </a:r>
            <a:r>
              <a:rPr lang="en-US" sz="2000" b="1" dirty="0" smtClean="0">
                <a:solidFill>
                  <a:srgbClr val="00B050"/>
                </a:solidFill>
              </a:rPr>
              <a:t>, software timer, semaphore or event group is created. </a:t>
            </a:r>
          </a:p>
          <a:p>
            <a:r>
              <a:rPr lang="en-US" sz="2000" b="1" dirty="0" smtClean="0">
                <a:solidFill>
                  <a:srgbClr val="00B050"/>
                </a:solidFill>
              </a:rPr>
              <a:t>The RAM can be automatically dynamically allocated from the RTOS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229600" cy="3847207"/>
          </a:xfrm>
          <a:prstGeom prst="rect">
            <a:avLst/>
          </a:prstGeom>
        </p:spPr>
        <p:txBody>
          <a:bodyPr wrap="square">
            <a:spAutoFit/>
          </a:bodyPr>
          <a:lstStyle/>
          <a:p>
            <a:r>
              <a:rPr lang="en-US" sz="2400" b="1" dirty="0">
                <a:solidFill>
                  <a:srgbClr val="FF0000"/>
                </a:solidFill>
              </a:rPr>
              <a:t>What Are the Most Popular Real-Time Operating Systems?</a:t>
            </a:r>
          </a:p>
          <a:p>
            <a:endParaRPr lang="en-US" sz="2400" dirty="0"/>
          </a:p>
          <a:p>
            <a:pPr>
              <a:buFont typeface="Arial" pitchFamily="34" charset="0"/>
              <a:buChar char="•"/>
            </a:pPr>
            <a:r>
              <a:rPr lang="en-US" sz="2400" dirty="0" smtClean="0"/>
              <a:t>Nucleus </a:t>
            </a:r>
            <a:r>
              <a:rPr lang="en-US" sz="2400" dirty="0"/>
              <a:t>(Mentor Graphics)</a:t>
            </a:r>
          </a:p>
          <a:p>
            <a:pPr>
              <a:buFont typeface="Arial" pitchFamily="34" charset="0"/>
              <a:buChar char="•"/>
            </a:pPr>
            <a:r>
              <a:rPr lang="en-US" sz="2400" dirty="0"/>
              <a:t>Neutrino (BlackBerry)</a:t>
            </a:r>
          </a:p>
          <a:p>
            <a:pPr>
              <a:buFont typeface="Arial" pitchFamily="34" charset="0"/>
              <a:buChar char="•"/>
            </a:pPr>
            <a:r>
              <a:rPr lang="en-US" sz="2400" dirty="0" err="1"/>
              <a:t>PikeOS</a:t>
            </a:r>
            <a:r>
              <a:rPr lang="en-US" sz="2400" dirty="0"/>
              <a:t> (</a:t>
            </a:r>
            <a:r>
              <a:rPr lang="en-US" sz="2400" dirty="0" err="1"/>
              <a:t>Sysgo</a:t>
            </a:r>
            <a:r>
              <a:rPr lang="en-US" sz="2400" dirty="0"/>
              <a:t>)</a:t>
            </a:r>
          </a:p>
          <a:p>
            <a:pPr>
              <a:buFont typeface="Arial" pitchFamily="34" charset="0"/>
              <a:buChar char="•"/>
            </a:pPr>
            <a:r>
              <a:rPr lang="en-US" sz="2400" dirty="0" err="1"/>
              <a:t>SafeRTOS</a:t>
            </a:r>
            <a:r>
              <a:rPr lang="en-US" sz="2400" dirty="0"/>
              <a:t> (</a:t>
            </a:r>
            <a:r>
              <a:rPr lang="en-US" sz="2400" dirty="0" err="1"/>
              <a:t>Wittenstein</a:t>
            </a:r>
            <a:r>
              <a:rPr lang="en-US" sz="2400" dirty="0"/>
              <a:t>)</a:t>
            </a:r>
          </a:p>
          <a:p>
            <a:pPr>
              <a:buFont typeface="Arial" pitchFamily="34" charset="0"/>
              <a:buChar char="•"/>
            </a:pPr>
            <a:r>
              <a:rPr lang="en-US" sz="2400" dirty="0" err="1"/>
              <a:t>ThreadX</a:t>
            </a:r>
            <a:r>
              <a:rPr lang="en-US" sz="2400" dirty="0"/>
              <a:t> (Microsoft Express Logic)</a:t>
            </a:r>
          </a:p>
          <a:p>
            <a:pPr>
              <a:buFont typeface="Arial" pitchFamily="34" charset="0"/>
              <a:buChar char="•"/>
            </a:pPr>
            <a:r>
              <a:rPr lang="en-US" sz="2800" b="1" dirty="0">
                <a:solidFill>
                  <a:srgbClr val="FF0000"/>
                </a:solidFill>
              </a:rPr>
              <a:t>µC/OS (</a:t>
            </a:r>
            <a:r>
              <a:rPr lang="en-US" sz="2800" b="1" dirty="0" err="1">
                <a:solidFill>
                  <a:srgbClr val="FF0000"/>
                </a:solidFill>
              </a:rPr>
              <a:t>Micrium</a:t>
            </a:r>
            <a:r>
              <a:rPr lang="en-US" sz="2800" b="1" dirty="0" smtClean="0">
                <a:solidFill>
                  <a:srgbClr val="FF0000"/>
                </a:solidFill>
              </a:rPr>
              <a:t>) (FOR OUR SYLLABUS)</a:t>
            </a:r>
            <a:endParaRPr lang="en-US" sz="2800" b="1" dirty="0">
              <a:solidFill>
                <a:srgbClr val="FF0000"/>
              </a:solidFill>
            </a:endParaRPr>
          </a:p>
          <a:p>
            <a:pPr>
              <a:buFont typeface="Arial" pitchFamily="34" charset="0"/>
              <a:buChar char="•"/>
            </a:pPr>
            <a:r>
              <a:rPr lang="en-US" sz="2400" dirty="0" err="1"/>
              <a:t>VxWorks</a:t>
            </a:r>
            <a:r>
              <a:rPr lang="en-US" sz="2400" dirty="0"/>
              <a:t> (Wind River)</a:t>
            </a:r>
          </a:p>
          <a:p>
            <a:pPr>
              <a:buFont typeface="Arial" pitchFamily="34" charset="0"/>
              <a:buChar char="•"/>
            </a:pPr>
            <a:r>
              <a:rPr lang="en-US" sz="2400" dirty="0"/>
              <a:t>Zephyr (Linux Foundation)</a:t>
            </a:r>
          </a:p>
        </p:txBody>
      </p:sp>
    </p:spTree>
    <p:extLst>
      <p:ext uri="{BB962C8B-B14F-4D97-AF65-F5344CB8AC3E}">
        <p14:creationId xmlns:p14="http://schemas.microsoft.com/office/powerpoint/2010/main" val="63389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8" y="228600"/>
            <a:ext cx="8382000" cy="8525411"/>
          </a:xfrm>
          <a:prstGeom prst="rect">
            <a:avLst/>
          </a:prstGeom>
          <a:noFill/>
        </p:spPr>
        <p:txBody>
          <a:bodyPr wrap="square" rtlCol="0">
            <a:spAutoFit/>
          </a:bodyPr>
          <a:lstStyle/>
          <a:p>
            <a:pPr algn="just"/>
            <a:r>
              <a:rPr lang="en-US" sz="2400" dirty="0" smtClean="0">
                <a:solidFill>
                  <a:srgbClr val="FF0000"/>
                </a:solidFill>
              </a:rPr>
              <a:t>The </a:t>
            </a:r>
            <a:r>
              <a:rPr lang="en-US" sz="2400" dirty="0">
                <a:solidFill>
                  <a:srgbClr val="FF0000"/>
                </a:solidFill>
              </a:rPr>
              <a:t>Kernel is the part of the operating system that </a:t>
            </a:r>
            <a:r>
              <a:rPr lang="en-US" sz="2400" b="1" dirty="0">
                <a:solidFill>
                  <a:srgbClr val="FF0000"/>
                </a:solidFill>
              </a:rPr>
              <a:t>is responsible for task management, and </a:t>
            </a:r>
            <a:r>
              <a:rPr lang="en-US" sz="2400" b="1" dirty="0" smtClean="0">
                <a:solidFill>
                  <a:srgbClr val="FF0000"/>
                </a:solidFill>
              </a:rPr>
              <a:t>inter-task </a:t>
            </a:r>
            <a:r>
              <a:rPr lang="en-US" sz="2400" b="1" dirty="0">
                <a:solidFill>
                  <a:srgbClr val="FF0000"/>
                </a:solidFill>
              </a:rPr>
              <a:t>communication and </a:t>
            </a:r>
            <a:r>
              <a:rPr lang="en-US" sz="2400" b="1" dirty="0" err="1" smtClean="0">
                <a:solidFill>
                  <a:srgbClr val="FF0000"/>
                </a:solidFill>
              </a:rPr>
              <a:t>synchronisation</a:t>
            </a:r>
            <a:r>
              <a:rPr lang="en-US" sz="2400" dirty="0"/>
              <a:t>. </a:t>
            </a:r>
            <a:endParaRPr lang="en-US" sz="2400" dirty="0" smtClean="0"/>
          </a:p>
          <a:p>
            <a:pPr algn="just"/>
            <a:endParaRPr lang="en-US" sz="2400" dirty="0" smtClean="0"/>
          </a:p>
          <a:p>
            <a:pPr algn="just"/>
            <a:r>
              <a:rPr lang="en-US" sz="2400" dirty="0"/>
              <a:t>• </a:t>
            </a:r>
            <a:r>
              <a:rPr lang="en-US" sz="2400" dirty="0" smtClean="0"/>
              <a:t>It is a mechanism </a:t>
            </a:r>
            <a:r>
              <a:rPr lang="en-US" sz="2400" dirty="0"/>
              <a:t>serving </a:t>
            </a:r>
            <a:r>
              <a:rPr lang="en-US" sz="2400" b="1" dirty="0">
                <a:solidFill>
                  <a:srgbClr val="0070C0"/>
                </a:solidFill>
              </a:rPr>
              <a:t>to exchange information between tasks </a:t>
            </a:r>
            <a:endParaRPr lang="en-US" sz="2400" b="1" dirty="0" smtClean="0">
              <a:solidFill>
                <a:srgbClr val="0070C0"/>
              </a:solidFill>
            </a:endParaRPr>
          </a:p>
          <a:p>
            <a:pPr algn="just"/>
            <a:r>
              <a:rPr lang="en-US" sz="2400" dirty="0" smtClean="0"/>
              <a:t>• </a:t>
            </a:r>
            <a:r>
              <a:rPr lang="en-US" sz="2400" dirty="0"/>
              <a:t>The basic task model assumes that </a:t>
            </a:r>
            <a:r>
              <a:rPr lang="en-US" sz="2400" b="1" dirty="0">
                <a:solidFill>
                  <a:srgbClr val="0070C0"/>
                </a:solidFill>
              </a:rPr>
              <a:t>all tasks are independent, and can be preempted at any point in their execution</a:t>
            </a:r>
            <a:r>
              <a:rPr lang="en-US" sz="2400" dirty="0"/>
              <a:t>. </a:t>
            </a:r>
            <a:endParaRPr lang="en-US" sz="2400" dirty="0" smtClean="0"/>
          </a:p>
          <a:p>
            <a:pPr algn="just"/>
            <a:r>
              <a:rPr lang="en-US" sz="2400" dirty="0" smtClean="0"/>
              <a:t>• </a:t>
            </a:r>
            <a:r>
              <a:rPr lang="en-US" sz="2400" dirty="0"/>
              <a:t>From a practical point of view this assumption is unrealistic </a:t>
            </a:r>
            <a:endParaRPr lang="en-US" sz="2400" dirty="0" smtClean="0"/>
          </a:p>
          <a:p>
            <a:pPr algn="just"/>
            <a:r>
              <a:rPr lang="en-US" sz="2400" dirty="0" smtClean="0"/>
              <a:t>• </a:t>
            </a:r>
            <a:r>
              <a:rPr lang="en-US" sz="2400" b="1" dirty="0">
                <a:solidFill>
                  <a:srgbClr val="00B050"/>
                </a:solidFill>
              </a:rPr>
              <a:t>Coordinated task interaction is needed in most real-time </a:t>
            </a:r>
            <a:r>
              <a:rPr lang="en-US" sz="2400" b="1" dirty="0" smtClean="0">
                <a:solidFill>
                  <a:srgbClr val="00B050"/>
                </a:solidFill>
              </a:rPr>
              <a:t>applications.</a:t>
            </a:r>
          </a:p>
          <a:p>
            <a:pPr algn="just"/>
            <a:r>
              <a:rPr lang="en-US" sz="2400" dirty="0" smtClean="0"/>
              <a:t> </a:t>
            </a:r>
            <a:r>
              <a:rPr lang="en-US" sz="2400" dirty="0"/>
              <a:t>• The main concern and challenge is </a:t>
            </a:r>
            <a:r>
              <a:rPr lang="en-US" sz="2400" b="1" dirty="0">
                <a:solidFill>
                  <a:srgbClr val="0070C0"/>
                </a:solidFill>
              </a:rPr>
              <a:t>how to minimize time-consuming blocking when </a:t>
            </a:r>
            <a:r>
              <a:rPr lang="en-US" sz="2400" b="1" dirty="0" smtClean="0">
                <a:solidFill>
                  <a:srgbClr val="0070C0"/>
                </a:solidFill>
              </a:rPr>
              <a:t>concurrent (parallel) </a:t>
            </a:r>
            <a:r>
              <a:rPr lang="en-US" sz="2400" b="1" dirty="0">
                <a:solidFill>
                  <a:srgbClr val="0070C0"/>
                </a:solidFill>
              </a:rPr>
              <a:t>tasks are using shared </a:t>
            </a:r>
            <a:r>
              <a:rPr lang="en-US" sz="2400" b="1" dirty="0" smtClean="0">
                <a:solidFill>
                  <a:srgbClr val="0070C0"/>
                </a:solidFill>
              </a:rPr>
              <a:t>resources.</a:t>
            </a:r>
          </a:p>
          <a:p>
            <a:pPr algn="just"/>
            <a:endParaRPr lang="en-US" sz="2400" dirty="0" smtClean="0"/>
          </a:p>
          <a:p>
            <a:pPr algn="just"/>
            <a:endParaRPr lang="en-US" sz="2400" dirty="0" smtClean="0"/>
          </a:p>
          <a:p>
            <a:pPr algn="just"/>
            <a:endParaRPr lang="en-US" sz="2400" dirty="0" smtClean="0"/>
          </a:p>
          <a:p>
            <a:pPr algn="just"/>
            <a:endParaRPr lang="en-US" sz="2400" dirty="0"/>
          </a:p>
          <a:p>
            <a:pPr algn="just"/>
            <a:endParaRPr lang="en-US" sz="2400" dirty="0" smtClean="0"/>
          </a:p>
          <a:p>
            <a:pPr algn="just"/>
            <a:endParaRPr lang="en-US" sz="2000" dirty="0"/>
          </a:p>
          <a:p>
            <a:pPr algn="just"/>
            <a:endParaRPr lang="en-US" dirty="0"/>
          </a:p>
          <a:p>
            <a:endParaRPr lang="en-US" dirty="0"/>
          </a:p>
          <a:p>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27713"/>
            <a:ext cx="5214938" cy="18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54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1"/>
            <a:ext cx="8686800" cy="6832640"/>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CONTENTS</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Introduction to RTOS,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Role of RTOS,</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 Foreground Back ground system,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Pros and cons. Functionalities of RTOS </a:t>
            </a:r>
            <a:r>
              <a:rPr lang="en-US" dirty="0" smtClean="0">
                <a:latin typeface="Times New Roman"/>
                <a:ea typeface="Times New Roman" pitchFamily="18" charset="0"/>
                <a:cs typeface="TimesNewRomanPSMT"/>
              </a:rPr>
              <a:t>–</a:t>
            </a:r>
            <a:r>
              <a:rPr lang="en-US" dirty="0" smtClean="0">
                <a:latin typeface="Calibri" pitchFamily="34" charset="0"/>
                <a:ea typeface="Times New Roman" pitchFamily="18" charset="0"/>
                <a:cs typeface="TimesNewRomanPSMT"/>
              </a:rPr>
              <a:t> </a:t>
            </a:r>
            <a:r>
              <a:rPr lang="en-US" dirty="0" smtClean="0">
                <a:latin typeface="Times New Roman" pitchFamily="18" charset="0"/>
                <a:ea typeface="Times New Roman" pitchFamily="18" charset="0"/>
                <a:cs typeface="Times New Roman" pitchFamily="18" charset="0"/>
              </a:rPr>
              <a:t>Task Management,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I/O management,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Inter Task Communication,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Tasks and task states,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Process and Threads,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Multiprocessing and Multitasking,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Context switching, Inter-task Communication,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Mutual Exclusion,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Preemptive and non-preemptive kernel,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Priority Inversion,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Deadlock,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Semaphores, and shared data,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Message</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 Queues,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Mailboxes and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Pipes,</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 Timer functions,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Events,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Memory management, </a:t>
            </a:r>
          </a:p>
          <a:p>
            <a:pPr lvl="0" eaLnBrk="0" fontAlgn="base" hangingPunct="0">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Interrupt routines in an RTOS environment.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534400" cy="7078861"/>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 </a:t>
            </a:r>
            <a:r>
              <a:rPr lang="en-US" sz="2400" b="1" dirty="0" smtClean="0">
                <a:solidFill>
                  <a:srgbClr val="FF0000"/>
                </a:solidFill>
                <a:latin typeface="Times New Roman" pitchFamily="18" charset="0"/>
                <a:ea typeface="Times New Roman" pitchFamily="18" charset="0"/>
                <a:cs typeface="Times New Roman" pitchFamily="18" charset="0"/>
              </a:rPr>
              <a:t>Foreground - Back ground system</a:t>
            </a:r>
          </a:p>
          <a:p>
            <a:pPr lvl="0" algn="just" eaLnBrk="0" fontAlgn="base" hangingPunct="0">
              <a:spcBef>
                <a:spcPct val="0"/>
              </a:spcBef>
              <a:spcAft>
                <a:spcPct val="0"/>
              </a:spcAft>
            </a:pPr>
            <a:r>
              <a:rPr lang="en-US" sz="2400" dirty="0" smtClean="0"/>
              <a:t>A priority assigned to programs running in a multitasking environment. </a:t>
            </a:r>
          </a:p>
          <a:p>
            <a:pPr lvl="0" algn="just" eaLnBrk="0" fontAlgn="base" hangingPunct="0">
              <a:spcBef>
                <a:spcPct val="0"/>
              </a:spcBef>
              <a:spcAft>
                <a:spcPct val="0"/>
              </a:spcAft>
            </a:pPr>
            <a:endParaRPr lang="en-US" sz="2400" dirty="0" smtClean="0"/>
          </a:p>
          <a:p>
            <a:pPr lvl="0" algn="just" eaLnBrk="0" fontAlgn="base" hangingPunct="0">
              <a:spcBef>
                <a:spcPct val="0"/>
              </a:spcBef>
              <a:spcAft>
                <a:spcPct val="0"/>
              </a:spcAft>
            </a:pPr>
            <a:r>
              <a:rPr lang="en-US" sz="2400" b="1" dirty="0" smtClean="0">
                <a:solidFill>
                  <a:srgbClr val="FF0000"/>
                </a:solidFill>
              </a:rPr>
              <a:t>1.The foreground</a:t>
            </a:r>
            <a:r>
              <a:rPr lang="en-US" sz="2400" dirty="0" smtClean="0">
                <a:solidFill>
                  <a:srgbClr val="FF0000"/>
                </a:solidFill>
              </a:rPr>
              <a:t> </a:t>
            </a:r>
            <a:r>
              <a:rPr lang="en-US" sz="2400" dirty="0" smtClean="0"/>
              <a:t>contains the applications the </a:t>
            </a:r>
            <a:r>
              <a:rPr lang="en-US" sz="2400" b="1" dirty="0" smtClean="0">
                <a:solidFill>
                  <a:srgbClr val="FF0000"/>
                </a:solidFill>
              </a:rPr>
              <a:t>user is working on.</a:t>
            </a:r>
          </a:p>
          <a:p>
            <a:pPr lvl="0" algn="just" eaLnBrk="0" fontAlgn="base" hangingPunct="0">
              <a:spcBef>
                <a:spcPct val="0"/>
              </a:spcBef>
              <a:spcAft>
                <a:spcPct val="0"/>
              </a:spcAft>
            </a:pPr>
            <a:r>
              <a:rPr lang="en-US" sz="2400" dirty="0" smtClean="0"/>
              <a:t>A foreground service performs some operation that </a:t>
            </a:r>
            <a:r>
              <a:rPr lang="en-US" sz="2400" b="1" dirty="0" smtClean="0">
                <a:solidFill>
                  <a:srgbClr val="0070C0"/>
                </a:solidFill>
              </a:rPr>
              <a:t>is noticeable to the user. </a:t>
            </a:r>
          </a:p>
          <a:p>
            <a:pPr lvl="0" algn="just" eaLnBrk="0" fontAlgn="base" hangingPunct="0">
              <a:spcBef>
                <a:spcPct val="0"/>
              </a:spcBef>
              <a:spcAft>
                <a:spcPct val="0"/>
              </a:spcAft>
            </a:pPr>
            <a:r>
              <a:rPr lang="en-US" sz="2400" b="1" dirty="0" smtClean="0">
                <a:solidFill>
                  <a:srgbClr val="00B050"/>
                </a:solidFill>
              </a:rPr>
              <a:t>e.g. an audio app would use a foreground service to play an audio track.</a:t>
            </a:r>
          </a:p>
          <a:p>
            <a:pPr lvl="0" algn="just" eaLnBrk="0" fontAlgn="base" hangingPunct="0">
              <a:spcBef>
                <a:spcPct val="0"/>
              </a:spcBef>
              <a:spcAft>
                <a:spcPct val="0"/>
              </a:spcAft>
            </a:pPr>
            <a:endParaRPr lang="en-US" sz="2400" dirty="0" smtClean="0"/>
          </a:p>
          <a:p>
            <a:pPr lvl="0" algn="just" eaLnBrk="0" fontAlgn="base" hangingPunct="0">
              <a:spcBef>
                <a:spcPct val="0"/>
              </a:spcBef>
              <a:spcAft>
                <a:spcPct val="0"/>
              </a:spcAft>
            </a:pPr>
            <a:r>
              <a:rPr lang="en-US" sz="2400" b="1" dirty="0" smtClean="0">
                <a:solidFill>
                  <a:srgbClr val="FF0000"/>
                </a:solidFill>
              </a:rPr>
              <a:t>2. The background </a:t>
            </a:r>
            <a:r>
              <a:rPr lang="en-US" sz="2400" dirty="0" smtClean="0"/>
              <a:t>contains the applications that are </a:t>
            </a:r>
            <a:r>
              <a:rPr lang="en-US" sz="2400" b="1" dirty="0" smtClean="0">
                <a:solidFill>
                  <a:srgbClr val="0070C0"/>
                </a:solidFill>
              </a:rPr>
              <a:t>behind the scenes</a:t>
            </a:r>
            <a:r>
              <a:rPr lang="en-US" sz="2400" dirty="0" smtClean="0"/>
              <a:t>.</a:t>
            </a:r>
          </a:p>
          <a:p>
            <a:pPr lvl="0" algn="just" eaLnBrk="0" fontAlgn="base" hangingPunct="0">
              <a:spcBef>
                <a:spcPct val="0"/>
              </a:spcBef>
              <a:spcAft>
                <a:spcPct val="0"/>
              </a:spcAft>
            </a:pPr>
            <a:r>
              <a:rPr lang="en-US" sz="2400" dirty="0" smtClean="0"/>
              <a:t>e.g. certain operating system functions, printing a document, accessing the network.</a:t>
            </a:r>
            <a:r>
              <a:rPr lang="en-US" sz="2400" dirty="0" smtClean="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endParaRPr lang="en-IN" sz="2400"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2400" b="1" dirty="0" smtClean="0">
                <a:solidFill>
                  <a:srgbClr val="FF0000"/>
                </a:solidFill>
              </a:rPr>
              <a:t>When referring to multitasking operating systems, the background is the place an active program is running, but not visible to the user. </a:t>
            </a:r>
            <a:endParaRPr lang="en-US" sz="2400" dirty="0" smtClean="0"/>
          </a:p>
          <a:p>
            <a:pPr lvl="0" algn="just" eaLnBrk="0" fontAlgn="base" hangingPunct="0">
              <a:spcBef>
                <a:spcPct val="0"/>
              </a:spcBef>
              <a:spcAft>
                <a:spcPct val="0"/>
              </a:spcAft>
            </a:pPr>
            <a:endParaRPr lang="en-IN" sz="2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136441"/>
            <a:ext cx="7696200" cy="5121359"/>
          </a:xfrm>
          <a:prstGeom prst="rect">
            <a:avLst/>
          </a:prstGeom>
          <a:noFill/>
          <a:ln w="9525">
            <a:noFill/>
            <a:miter lim="800000"/>
            <a:headEnd/>
            <a:tailEnd/>
          </a:ln>
        </p:spPr>
      </p:pic>
      <p:sp>
        <p:nvSpPr>
          <p:cNvPr id="4" name="TextBox 3"/>
          <p:cNvSpPr txBox="1"/>
          <p:nvPr/>
        </p:nvSpPr>
        <p:spPr>
          <a:xfrm>
            <a:off x="0" y="5334000"/>
            <a:ext cx="8915400" cy="1631216"/>
          </a:xfrm>
          <a:prstGeom prst="rect">
            <a:avLst/>
          </a:prstGeom>
          <a:noFill/>
        </p:spPr>
        <p:txBody>
          <a:bodyPr wrap="square" rtlCol="0">
            <a:spAutoFit/>
          </a:bodyPr>
          <a:lstStyle/>
          <a:p>
            <a:r>
              <a:rPr lang="en-US" sz="2000" dirty="0" smtClean="0"/>
              <a:t>Foreground/background systems are </a:t>
            </a:r>
            <a:r>
              <a:rPr lang="en-US" sz="2000" b="1" dirty="0" smtClean="0">
                <a:solidFill>
                  <a:srgbClr val="FF0000"/>
                </a:solidFill>
              </a:rPr>
              <a:t>an improvement over the interrupt-only systems</a:t>
            </a:r>
            <a:r>
              <a:rPr lang="en-US" sz="2000" dirty="0" smtClean="0"/>
              <a:t> in that the polled loop is replaced by code that performs useful processing. </a:t>
            </a:r>
          </a:p>
          <a:p>
            <a:endParaRPr lang="en-US" sz="2000" dirty="0" smtClean="0"/>
          </a:p>
          <a:p>
            <a:r>
              <a:rPr lang="en-US" sz="2000" dirty="0" smtClean="0"/>
              <a:t>Foreground/background systems are the most common architecture for embedded applications.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458200" cy="6647974"/>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Functionalities of RTOS </a:t>
            </a:r>
            <a:r>
              <a:rPr lang="en-US" sz="2400" b="1" dirty="0" smtClean="0">
                <a:solidFill>
                  <a:srgbClr val="FF0000"/>
                </a:solidFill>
                <a:latin typeface="Times New Roman"/>
                <a:ea typeface="Times New Roman" pitchFamily="18" charset="0"/>
                <a:cs typeface="TimesNewRomanPSMT"/>
              </a:rPr>
              <a:t>–</a:t>
            </a:r>
            <a:r>
              <a:rPr lang="en-US" sz="2400" b="1" dirty="0" smtClean="0">
                <a:solidFill>
                  <a:srgbClr val="FF0000"/>
                </a:solidFill>
                <a:latin typeface="Calibri" pitchFamily="34" charset="0"/>
                <a:ea typeface="Times New Roman" pitchFamily="18" charset="0"/>
                <a:cs typeface="TimesNewRomanPSMT"/>
              </a:rPr>
              <a:t> </a:t>
            </a:r>
            <a:r>
              <a:rPr lang="en-US" sz="2400" b="1" dirty="0" smtClean="0">
                <a:solidFill>
                  <a:srgbClr val="FF0000"/>
                </a:solidFill>
                <a:latin typeface="Times New Roman" pitchFamily="18" charset="0"/>
                <a:ea typeface="Times New Roman" pitchFamily="18" charset="0"/>
                <a:cs typeface="Times New Roman" pitchFamily="18" charset="0"/>
              </a:rPr>
              <a:t>Task Management</a:t>
            </a:r>
          </a:p>
          <a:p>
            <a:pPr lvl="0" eaLnBrk="0" fontAlgn="base" hangingPunct="0">
              <a:spcBef>
                <a:spcPct val="0"/>
              </a:spcBef>
              <a:spcAft>
                <a:spcPct val="0"/>
              </a:spcAft>
            </a:pPr>
            <a:r>
              <a:rPr lang="en-US" sz="2200" b="1" dirty="0" smtClean="0">
                <a:solidFill>
                  <a:srgbClr val="FF0000"/>
                </a:solidFill>
                <a:latin typeface="Times New Roman" pitchFamily="18" charset="0"/>
                <a:ea typeface="Times New Roman" pitchFamily="18" charset="0"/>
                <a:cs typeface="Times New Roman" pitchFamily="18" charset="0"/>
              </a:rPr>
              <a:t>Need of  Task Management:</a:t>
            </a:r>
          </a:p>
          <a:p>
            <a:pPr eaLnBrk="0" fontAlgn="base" hangingPunct="0">
              <a:spcBef>
                <a:spcPct val="0"/>
              </a:spcBef>
              <a:spcAft>
                <a:spcPct val="0"/>
              </a:spcAft>
            </a:pPr>
            <a:r>
              <a:rPr lang="en-US" sz="2000" dirty="0" smtClean="0"/>
              <a:t>When it comes to teamwork and collaboration, a task management system is </a:t>
            </a:r>
            <a:r>
              <a:rPr lang="en-US" sz="2000" b="1" dirty="0" smtClean="0">
                <a:solidFill>
                  <a:srgbClr val="FF0000"/>
                </a:solidFill>
              </a:rPr>
              <a:t>key to streamlining your operations and increasing productivity</a:t>
            </a:r>
            <a:r>
              <a:rPr lang="en-US" sz="2000" dirty="0" smtClean="0">
                <a:solidFill>
                  <a:srgbClr val="FF0000"/>
                </a:solidFill>
              </a:rPr>
              <a:t>. </a:t>
            </a:r>
          </a:p>
          <a:p>
            <a:pPr eaLnBrk="0" fontAlgn="base" hangingPunct="0">
              <a:spcBef>
                <a:spcPct val="0"/>
              </a:spcBef>
              <a:spcAft>
                <a:spcPct val="0"/>
              </a:spcAft>
            </a:pPr>
            <a:endParaRPr lang="en-US" sz="2000" dirty="0" smtClean="0"/>
          </a:p>
          <a:p>
            <a:pPr eaLnBrk="0" fontAlgn="base" hangingPunct="0">
              <a:spcBef>
                <a:spcPct val="0"/>
              </a:spcBef>
              <a:spcAft>
                <a:spcPct val="0"/>
              </a:spcAft>
            </a:pPr>
            <a:r>
              <a:rPr lang="en-US" sz="2000" dirty="0" smtClean="0"/>
              <a:t>With Task management, </a:t>
            </a:r>
            <a:r>
              <a:rPr lang="en-US" sz="2000" b="1" dirty="0" smtClean="0">
                <a:solidFill>
                  <a:srgbClr val="00B050"/>
                </a:solidFill>
              </a:rPr>
              <a:t>all tasks, duties, and responsibilities are appropriately aligned and assigned, </a:t>
            </a:r>
            <a:r>
              <a:rPr lang="en-US" sz="2000" dirty="0" smtClean="0"/>
              <a:t>and everyone is aware of what role they need to play.</a:t>
            </a:r>
          </a:p>
          <a:p>
            <a:pPr eaLnBrk="0" fontAlgn="base" hangingPunct="0">
              <a:spcBef>
                <a:spcPct val="0"/>
              </a:spcBef>
              <a:spcAft>
                <a:spcPct val="0"/>
              </a:spcAft>
            </a:pPr>
            <a:endParaRPr lang="en-US" sz="2000" dirty="0" smtClean="0"/>
          </a:p>
          <a:p>
            <a:pPr eaLnBrk="0" fontAlgn="base" hangingPunct="0">
              <a:spcBef>
                <a:spcPct val="0"/>
              </a:spcBef>
              <a:spcAft>
                <a:spcPct val="0"/>
              </a:spcAft>
            </a:pPr>
            <a:r>
              <a:rPr lang="en-IN" sz="2000" dirty="0" smtClean="0"/>
              <a:t> </a:t>
            </a:r>
            <a:r>
              <a:rPr lang="en-US" sz="2000" b="1" dirty="0" smtClean="0">
                <a:solidFill>
                  <a:srgbClr val="FF0000"/>
                </a:solidFill>
                <a:latin typeface="Times New Roman" pitchFamily="18" charset="0"/>
                <a:ea typeface="Times New Roman" pitchFamily="18" charset="0"/>
                <a:cs typeface="Times New Roman" pitchFamily="18" charset="0"/>
              </a:rPr>
              <a:t>Definition of  Task Management:</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Task management is defined as </a:t>
            </a:r>
            <a:r>
              <a:rPr lang="en-US" sz="2000" b="1" dirty="0" smtClean="0">
                <a:solidFill>
                  <a:srgbClr val="00B050"/>
                </a:solidFill>
              </a:rPr>
              <a:t>the process of handling the entire life-cycle of a task, right from planning to tracking to execution</a:t>
            </a:r>
            <a:r>
              <a:rPr lang="en-US" sz="2000" dirty="0" smtClean="0"/>
              <a:t>..….</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It helps teams track the tasks from the </a:t>
            </a:r>
            <a:r>
              <a:rPr lang="en-US" sz="2000" b="1" dirty="0" smtClean="0">
                <a:solidFill>
                  <a:srgbClr val="FF0000"/>
                </a:solidFill>
              </a:rPr>
              <a:t>beginning, setting deadlines, prioritizing tasks, and assigning them to the right people</a:t>
            </a:r>
            <a:r>
              <a:rPr lang="en-US" sz="2000" dirty="0" smtClean="0"/>
              <a:t>.  It ensures projects stay on track and get completed on time.</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 </a:t>
            </a:r>
            <a:r>
              <a:rPr lang="en-US" sz="2000" b="1" dirty="0" smtClean="0">
                <a:solidFill>
                  <a:srgbClr val="FF0000"/>
                </a:solidFill>
              </a:rPr>
              <a:t>The RTOS allows multiple tasks or programs to execute simultaneously based on its priority. </a:t>
            </a:r>
          </a:p>
          <a:p>
            <a:pPr eaLnBrk="0" fontAlgn="base" hangingPunct="0">
              <a:spcBef>
                <a:spcPct val="0"/>
              </a:spcBef>
              <a:spcAft>
                <a:spcPct val="0"/>
              </a:spcAft>
            </a:pPr>
            <a:r>
              <a:rPr lang="en-US" sz="2000" dirty="0"/>
              <a:t>The processor suspends the running task (if any) and executes the high priority task it receives</a:t>
            </a:r>
            <a:r>
              <a:rPr lang="en-US" sz="2000" dirty="0" smtClean="0"/>
              <a:t>. Task scheduling Unit decides which thread is to be executed.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6063198"/>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0070C0"/>
                </a:solidFill>
                <a:latin typeface="Times New Roman" pitchFamily="18" charset="0"/>
                <a:ea typeface="Times New Roman" pitchFamily="18" charset="0"/>
                <a:cs typeface="Times New Roman" pitchFamily="18" charset="0"/>
              </a:rPr>
              <a:t>I/O management by RTOS</a:t>
            </a:r>
          </a:p>
          <a:p>
            <a:r>
              <a:rPr lang="en-US" sz="2000" dirty="0" smtClean="0"/>
              <a:t>One of the important jobs of an OS is to manage various I/O devices including </a:t>
            </a:r>
            <a:r>
              <a:rPr lang="en-US" sz="2000" b="1" dirty="0" smtClean="0">
                <a:solidFill>
                  <a:srgbClr val="FF0000"/>
                </a:solidFill>
              </a:rPr>
              <a:t>mouse, keyboards, touch pad, disk drives, display adapters, USB devices, Bit-mapped screen, LED, Analog-to-digital converter, On/off switch, network connections, audio I/O, printers etc.</a:t>
            </a:r>
          </a:p>
          <a:p>
            <a:endParaRPr lang="en-US" sz="2000" dirty="0" smtClean="0"/>
          </a:p>
          <a:p>
            <a:r>
              <a:rPr lang="en-US" sz="2000" dirty="0" smtClean="0"/>
              <a:t>An I/O system is required to take an application I/O request and send it to the physical device, then take whatever response comes back from the device and send it to the application.</a:t>
            </a:r>
          </a:p>
          <a:p>
            <a:endParaRPr lang="en-IN" sz="2000" dirty="0" smtClean="0"/>
          </a:p>
          <a:p>
            <a:r>
              <a:rPr lang="en-US" sz="2000" b="1" dirty="0" smtClean="0">
                <a:solidFill>
                  <a:srgbClr val="FF0000"/>
                </a:solidFill>
              </a:rPr>
              <a:t>I/O devices can be divided into two categories −</a:t>
            </a:r>
          </a:p>
          <a:p>
            <a:endParaRPr lang="en-US" sz="2000" b="1" dirty="0" smtClean="0">
              <a:solidFill>
                <a:srgbClr val="FF0000"/>
              </a:solidFill>
            </a:endParaRPr>
          </a:p>
          <a:p>
            <a:r>
              <a:rPr lang="en-US" sz="2000" b="1" dirty="0" smtClean="0">
                <a:solidFill>
                  <a:srgbClr val="FF0000"/>
                </a:solidFill>
              </a:rPr>
              <a:t>Block devices − </a:t>
            </a:r>
            <a:r>
              <a:rPr lang="en-US" sz="2000" dirty="0" smtClean="0"/>
              <a:t>A block device is one with which the driver communicates by sending entire blocks of data. </a:t>
            </a:r>
          </a:p>
          <a:p>
            <a:r>
              <a:rPr lang="en-US" sz="2000" dirty="0" smtClean="0">
                <a:solidFill>
                  <a:srgbClr val="FF0000"/>
                </a:solidFill>
              </a:rPr>
              <a:t>For example, </a:t>
            </a:r>
            <a:r>
              <a:rPr lang="en-US" sz="2000" dirty="0" smtClean="0"/>
              <a:t>Hard disks, USB cameras, Disk-On-Key etc.</a:t>
            </a:r>
          </a:p>
          <a:p>
            <a:endParaRPr lang="en-US" sz="2000" dirty="0" smtClean="0"/>
          </a:p>
          <a:p>
            <a:r>
              <a:rPr lang="en-US" sz="2000" b="1" dirty="0" smtClean="0">
                <a:solidFill>
                  <a:srgbClr val="FF0000"/>
                </a:solidFill>
              </a:rPr>
              <a:t>Character devices</a:t>
            </a:r>
            <a:r>
              <a:rPr lang="en-US" sz="2000" dirty="0" smtClean="0">
                <a:solidFill>
                  <a:srgbClr val="FF0000"/>
                </a:solidFill>
              </a:rPr>
              <a:t> − </a:t>
            </a:r>
            <a:r>
              <a:rPr lang="en-US" sz="2000" dirty="0" smtClean="0"/>
              <a:t>A character device is one with which the driver communicates by sending and receiving single characters (bytes, octets). </a:t>
            </a:r>
          </a:p>
          <a:p>
            <a:r>
              <a:rPr lang="en-US" sz="2000" dirty="0" smtClean="0">
                <a:solidFill>
                  <a:srgbClr val="FF0000"/>
                </a:solidFill>
              </a:rPr>
              <a:t>For example, </a:t>
            </a:r>
            <a:r>
              <a:rPr lang="en-US" sz="2000" dirty="0" smtClean="0"/>
              <a:t>serial ports, parallel ports, sounds cards etc</a:t>
            </a:r>
            <a:r>
              <a:rPr lang="en-US" sz="2400" b="1" dirty="0" smtClean="0">
                <a:solidFill>
                  <a:srgbClr val="FF0000"/>
                </a:solidFill>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15400" cy="3785652"/>
          </a:xfrm>
          <a:prstGeom prst="rect">
            <a:avLst/>
          </a:prstGeom>
          <a:noFill/>
        </p:spPr>
        <p:txBody>
          <a:bodyPr wrap="square" rtlCol="0">
            <a:spAutoFit/>
          </a:bodyPr>
          <a:lstStyle/>
          <a:p>
            <a:pPr algn="ctr"/>
            <a:r>
              <a:rPr lang="en-US" sz="2000" b="1" dirty="0">
                <a:solidFill>
                  <a:srgbClr val="FF0000"/>
                </a:solidFill>
              </a:rPr>
              <a:t>Device drivers</a:t>
            </a:r>
          </a:p>
          <a:p>
            <a:pPr>
              <a:buFont typeface="Arial" pitchFamily="34" charset="0"/>
              <a:buChar char="•"/>
            </a:pPr>
            <a:r>
              <a:rPr lang="en-US" sz="2000" b="1" dirty="0" smtClean="0">
                <a:solidFill>
                  <a:srgbClr val="FF0000"/>
                </a:solidFill>
              </a:rPr>
              <a:t>Device drivers are software modules that can be plugged into an OS to handle a particular device. </a:t>
            </a:r>
          </a:p>
          <a:p>
            <a:pPr>
              <a:buFont typeface="Arial" pitchFamily="34" charset="0"/>
              <a:buChar char="•"/>
            </a:pPr>
            <a:endParaRPr lang="en-US" sz="2000" dirty="0" smtClean="0"/>
          </a:p>
          <a:p>
            <a:pPr>
              <a:buFont typeface="Arial" pitchFamily="34" charset="0"/>
              <a:buChar char="•"/>
            </a:pPr>
            <a:r>
              <a:rPr lang="en-US" sz="2000" dirty="0" smtClean="0">
                <a:solidFill>
                  <a:srgbClr val="FF0000"/>
                </a:solidFill>
              </a:rPr>
              <a:t>Operating System takes help from device drivers to handle all I/O devices.</a:t>
            </a:r>
          </a:p>
          <a:p>
            <a:pPr>
              <a:buFont typeface="Arial" pitchFamily="34" charset="0"/>
              <a:buChar char="•"/>
            </a:pPr>
            <a:endParaRPr lang="en-US" sz="2000" dirty="0" smtClean="0"/>
          </a:p>
          <a:p>
            <a:pPr>
              <a:buFont typeface="Arial" pitchFamily="34" charset="0"/>
              <a:buChar char="•"/>
            </a:pPr>
            <a:r>
              <a:rPr lang="en-US" sz="2000" dirty="0" smtClean="0"/>
              <a:t>The Device Controller works like an interface between a device and a device driver.</a:t>
            </a:r>
          </a:p>
          <a:p>
            <a:pPr>
              <a:buFont typeface="Arial" pitchFamily="34" charset="0"/>
              <a:buChar char="•"/>
            </a:pPr>
            <a:endParaRPr lang="en-US" sz="2000" dirty="0" smtClean="0"/>
          </a:p>
          <a:p>
            <a:pPr>
              <a:buFont typeface="Arial" pitchFamily="34" charset="0"/>
              <a:buChar char="•"/>
            </a:pPr>
            <a:r>
              <a:rPr lang="en-US" sz="2000" dirty="0" smtClean="0"/>
              <a:t>There is always a device controller and a device driver for each device to </a:t>
            </a:r>
            <a:r>
              <a:rPr lang="en-US" sz="2000" dirty="0" err="1" smtClean="0"/>
              <a:t>commu-nicate</a:t>
            </a:r>
            <a:r>
              <a:rPr lang="en-US" sz="2000" dirty="0" smtClean="0"/>
              <a:t> with the Operating Systems. </a:t>
            </a:r>
          </a:p>
          <a:p>
            <a:pPr>
              <a:buFont typeface="Arial" pitchFamily="34" charset="0"/>
              <a:buChar char="•"/>
            </a:pPr>
            <a:endParaRPr lang="en-US" sz="2000" dirty="0" smtClean="0"/>
          </a:p>
          <a:p>
            <a:pPr>
              <a:buFont typeface="Arial" pitchFamily="34" charset="0"/>
              <a:buChar char="•"/>
            </a:pPr>
            <a:r>
              <a:rPr lang="en-US" sz="2000" dirty="0" smtClean="0"/>
              <a:t>A device controller may be able to handle multiple devices. </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381000" y="4301289"/>
            <a:ext cx="7848600" cy="2556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001643"/>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Inter Task Communication</a:t>
            </a:r>
          </a:p>
          <a:p>
            <a:pPr lvl="0" eaLnBrk="0" fontAlgn="base" hangingPunct="0">
              <a:spcBef>
                <a:spcPct val="0"/>
              </a:spcBef>
              <a:spcAft>
                <a:spcPct val="0"/>
              </a:spcAft>
            </a:pPr>
            <a:r>
              <a:rPr lang="en-US" sz="2400" dirty="0" smtClean="0"/>
              <a:t>For  inter-task communication OS must   have </a:t>
            </a:r>
            <a:r>
              <a:rPr lang="en-US" sz="2400" b="1" dirty="0" smtClean="0">
                <a:solidFill>
                  <a:srgbClr val="0070C0"/>
                </a:solidFill>
              </a:rPr>
              <a:t>variables or memory areas</a:t>
            </a:r>
            <a:r>
              <a:rPr lang="en-US" sz="2400" dirty="0" smtClean="0"/>
              <a:t> which are accessible to all the tasks concerned.</a:t>
            </a:r>
          </a:p>
          <a:p>
            <a:pPr lvl="0" eaLnBrk="0" fontAlgn="base" hangingPunct="0">
              <a:spcBef>
                <a:spcPct val="0"/>
              </a:spcBef>
              <a:spcAft>
                <a:spcPct val="0"/>
              </a:spcAft>
            </a:pPr>
            <a:endParaRPr lang="en-US" sz="2400" dirty="0" smtClean="0"/>
          </a:p>
          <a:p>
            <a:pPr lvl="0" eaLnBrk="0" fontAlgn="base" hangingPunct="0">
              <a:spcBef>
                <a:spcPct val="0"/>
              </a:spcBef>
              <a:spcAft>
                <a:spcPct val="0"/>
              </a:spcAft>
            </a:pPr>
            <a:r>
              <a:rPr lang="en-US" sz="2400" dirty="0" smtClean="0"/>
              <a:t>The term inter-task communication comprises all mechanisms serving </a:t>
            </a:r>
            <a:r>
              <a:rPr lang="en-US" sz="2400" b="1" dirty="0" smtClean="0">
                <a:solidFill>
                  <a:srgbClr val="0070C0"/>
                </a:solidFill>
              </a:rPr>
              <a:t>to exchange information among tasks</a:t>
            </a:r>
            <a:r>
              <a:rPr lang="en-US" sz="2400" dirty="0" smtClean="0"/>
              <a:t>. </a:t>
            </a:r>
          </a:p>
          <a:p>
            <a:pPr eaLnBrk="0" fontAlgn="base" hangingPunct="0">
              <a:spcBef>
                <a:spcPct val="0"/>
              </a:spcBef>
              <a:spcAft>
                <a:spcPct val="0"/>
              </a:spcAft>
            </a:pPr>
            <a:endParaRPr lang="en-US" sz="2400" b="1" dirty="0" smtClean="0"/>
          </a:p>
          <a:p>
            <a:pPr eaLnBrk="0" fontAlgn="base" hangingPunct="0">
              <a:spcBef>
                <a:spcPct val="0"/>
              </a:spcBef>
              <a:spcAft>
                <a:spcPct val="0"/>
              </a:spcAft>
            </a:pPr>
            <a:r>
              <a:rPr lang="en-US" sz="2400" b="1" dirty="0" smtClean="0">
                <a:solidFill>
                  <a:srgbClr val="0070C0"/>
                </a:solidFill>
              </a:rPr>
              <a:t>Kernel </a:t>
            </a:r>
            <a:r>
              <a:rPr lang="en-US" sz="2400" b="1" dirty="0">
                <a:solidFill>
                  <a:srgbClr val="0070C0"/>
                </a:solidFill>
              </a:rPr>
              <a:t>object</a:t>
            </a:r>
            <a:r>
              <a:rPr lang="en-US" sz="2400" dirty="0"/>
              <a:t> is used for inter task communication. </a:t>
            </a:r>
            <a:endParaRPr lang="en-US" sz="2400" dirty="0" smtClean="0"/>
          </a:p>
          <a:p>
            <a:pPr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solidFill>
                  <a:srgbClr val="FF0000"/>
                </a:solidFill>
              </a:rPr>
              <a:t>Kernel objects uses </a:t>
            </a:r>
            <a:endParaRPr lang="en-US" sz="2400" b="1" dirty="0" smtClean="0">
              <a:solidFill>
                <a:srgbClr val="FF0000"/>
              </a:solidFill>
            </a:endParaRPr>
          </a:p>
          <a:p>
            <a:pPr lvl="0" eaLnBrk="0" fontAlgn="base" hangingPunct="0">
              <a:spcBef>
                <a:spcPct val="0"/>
              </a:spcBef>
              <a:spcAft>
                <a:spcPct val="0"/>
              </a:spcAft>
            </a:pPr>
            <a:r>
              <a:rPr lang="en-US" sz="2400" b="1" dirty="0">
                <a:solidFill>
                  <a:srgbClr val="FF0000"/>
                </a:solidFill>
              </a:rPr>
              <a:t>	</a:t>
            </a:r>
            <a:r>
              <a:rPr lang="en-US" sz="2400" b="1" dirty="0" smtClean="0">
                <a:solidFill>
                  <a:srgbClr val="FF0000"/>
                </a:solidFill>
              </a:rPr>
              <a:t>	</a:t>
            </a:r>
            <a:r>
              <a:rPr lang="en-US" sz="2400" b="1" dirty="0" smtClean="0">
                <a:solidFill>
                  <a:srgbClr val="00B050"/>
                </a:solidFill>
              </a:rPr>
              <a:t>1</a:t>
            </a:r>
            <a:r>
              <a:rPr lang="en-US" sz="2400" b="1" dirty="0">
                <a:solidFill>
                  <a:srgbClr val="00B050"/>
                </a:solidFill>
              </a:rPr>
              <a:t>. semaphores </a:t>
            </a:r>
            <a:endParaRPr lang="en-US" sz="2400" b="1" dirty="0" smtClean="0">
              <a:solidFill>
                <a:srgbClr val="00B050"/>
              </a:solidFill>
            </a:endParaRPr>
          </a:p>
          <a:p>
            <a:pPr lvl="0" eaLnBrk="0" fontAlgn="base" hangingPunct="0">
              <a:spcBef>
                <a:spcPct val="0"/>
              </a:spcBef>
              <a:spcAft>
                <a:spcPct val="0"/>
              </a:spcAft>
            </a:pPr>
            <a:r>
              <a:rPr lang="en-US" sz="2400" b="1" dirty="0">
                <a:solidFill>
                  <a:srgbClr val="00B050"/>
                </a:solidFill>
              </a:rPr>
              <a:t>	</a:t>
            </a:r>
            <a:r>
              <a:rPr lang="en-US" sz="2400" b="1" dirty="0" smtClean="0">
                <a:solidFill>
                  <a:srgbClr val="00B050"/>
                </a:solidFill>
              </a:rPr>
              <a:t>	</a:t>
            </a:r>
            <a:r>
              <a:rPr lang="en-US" sz="2400" b="1" dirty="0" smtClean="0">
                <a:solidFill>
                  <a:srgbClr val="FF0000"/>
                </a:solidFill>
              </a:rPr>
              <a:t>2. message </a:t>
            </a:r>
            <a:r>
              <a:rPr lang="en-US" sz="2400" b="1" dirty="0">
                <a:solidFill>
                  <a:srgbClr val="FF0000"/>
                </a:solidFill>
              </a:rPr>
              <a:t>queue</a:t>
            </a:r>
            <a:r>
              <a:rPr lang="en-US" sz="2400" b="1" dirty="0" smtClean="0">
                <a:solidFill>
                  <a:srgbClr val="FF0000"/>
                </a:solidFill>
              </a:rPr>
              <a:t>,</a:t>
            </a:r>
          </a:p>
          <a:p>
            <a:pPr lvl="0" eaLnBrk="0" fontAlgn="base" hangingPunct="0">
              <a:spcBef>
                <a:spcPct val="0"/>
              </a:spcBef>
              <a:spcAft>
                <a:spcPct val="0"/>
              </a:spcAft>
            </a:pPr>
            <a:r>
              <a:rPr lang="en-US" sz="2400" b="1" dirty="0">
                <a:solidFill>
                  <a:srgbClr val="FF0000"/>
                </a:solidFill>
              </a:rPr>
              <a:t>	</a:t>
            </a:r>
            <a:r>
              <a:rPr lang="en-US" sz="2400" b="1" dirty="0" smtClean="0">
                <a:solidFill>
                  <a:srgbClr val="FF0000"/>
                </a:solidFill>
              </a:rPr>
              <a:t>	 </a:t>
            </a:r>
            <a:r>
              <a:rPr lang="en-US" sz="2400" b="1" dirty="0">
                <a:solidFill>
                  <a:srgbClr val="FF0000"/>
                </a:solidFill>
              </a:rPr>
              <a:t>3</a:t>
            </a:r>
            <a:r>
              <a:rPr lang="en-US" sz="2400" b="1" dirty="0" smtClean="0">
                <a:solidFill>
                  <a:srgbClr val="FF0000"/>
                </a:solidFill>
              </a:rPr>
              <a:t>. mail </a:t>
            </a:r>
            <a:r>
              <a:rPr lang="en-US" sz="2400" b="1" dirty="0">
                <a:solidFill>
                  <a:srgbClr val="FF0000"/>
                </a:solidFill>
              </a:rPr>
              <a:t>box and pipes, </a:t>
            </a:r>
            <a:endParaRPr lang="en-US" sz="2400" b="1" dirty="0" smtClean="0">
              <a:solidFill>
                <a:srgbClr val="FF0000"/>
              </a:solidFill>
            </a:endParaRPr>
          </a:p>
          <a:p>
            <a:pPr lvl="0" eaLnBrk="0" fontAlgn="base" hangingPunct="0">
              <a:spcBef>
                <a:spcPct val="0"/>
              </a:spcBef>
              <a:spcAft>
                <a:spcPct val="0"/>
              </a:spcAft>
            </a:pPr>
            <a:r>
              <a:rPr lang="en-US" sz="2400" b="1" dirty="0">
                <a:solidFill>
                  <a:srgbClr val="FF0000"/>
                </a:solidFill>
              </a:rPr>
              <a:t>	</a:t>
            </a:r>
            <a:r>
              <a:rPr lang="en-US" sz="2400" b="1" dirty="0" smtClean="0">
                <a:solidFill>
                  <a:srgbClr val="FF0000"/>
                </a:solidFill>
              </a:rPr>
              <a:t>	4. Shared </a:t>
            </a:r>
            <a:r>
              <a:rPr lang="en-US" sz="2400" b="1" dirty="0">
                <a:solidFill>
                  <a:srgbClr val="FF0000"/>
                </a:solidFill>
              </a:rPr>
              <a:t>Memory, Signal Function and </a:t>
            </a:r>
            <a:endParaRPr lang="en-US" sz="2400" b="1" dirty="0" smtClean="0">
              <a:solidFill>
                <a:srgbClr val="FF0000"/>
              </a:solidFill>
            </a:endParaRPr>
          </a:p>
          <a:p>
            <a:pPr lvl="0" eaLnBrk="0" fontAlgn="base" hangingPunct="0">
              <a:spcBef>
                <a:spcPct val="0"/>
              </a:spcBef>
              <a:spcAft>
                <a:spcPct val="0"/>
              </a:spcAft>
            </a:pPr>
            <a:r>
              <a:rPr lang="en-US" sz="2400" b="1" dirty="0">
                <a:solidFill>
                  <a:srgbClr val="FF0000"/>
                </a:solidFill>
              </a:rPr>
              <a:t>	</a:t>
            </a:r>
            <a:r>
              <a:rPr lang="en-US" sz="2400" b="1" dirty="0" smtClean="0">
                <a:solidFill>
                  <a:srgbClr val="FF0000"/>
                </a:solidFill>
              </a:rPr>
              <a:t>	4. RPC </a:t>
            </a:r>
          </a:p>
          <a:p>
            <a:pPr lvl="0" eaLnBrk="0" fontAlgn="base" hangingPunct="0">
              <a:spcBef>
                <a:spcPct val="0"/>
              </a:spcBef>
              <a:spcAft>
                <a:spcPct val="0"/>
              </a:spcAft>
            </a:pPr>
            <a:r>
              <a:rPr lang="en-US" sz="2400" b="1" dirty="0" smtClean="0">
                <a:solidFill>
                  <a:srgbClr val="FF0000"/>
                </a:solidFill>
              </a:rPr>
              <a:t> </a:t>
            </a:r>
            <a:r>
              <a:rPr lang="en-US" sz="2400" b="1" dirty="0">
                <a:solidFill>
                  <a:srgbClr val="FF0000"/>
                </a:solidFill>
              </a:rPr>
              <a:t>for inter task communication</a:t>
            </a:r>
            <a:r>
              <a:rPr lang="en-US" sz="2400" b="1" dirty="0" smtClean="0">
                <a:solidFill>
                  <a:srgbClr val="FF0000"/>
                </a:solidFill>
              </a:rPr>
              <a:t>.</a:t>
            </a:r>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458200" cy="6617196"/>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Tasks and task states</a:t>
            </a:r>
          </a:p>
          <a:p>
            <a:pPr lvl="0" eaLnBrk="0" fontAlgn="base" hangingPunct="0">
              <a:spcBef>
                <a:spcPct val="0"/>
              </a:spcBef>
              <a:spcAft>
                <a:spcPct val="0"/>
              </a:spcAft>
            </a:pPr>
            <a:r>
              <a:rPr lang="en-US" sz="2000" b="1" dirty="0" smtClean="0">
                <a:solidFill>
                  <a:srgbClr val="FF0000"/>
                </a:solidFill>
              </a:rPr>
              <a:t>A task is also called a thread</a:t>
            </a:r>
            <a:r>
              <a:rPr lang="en-US" sz="2000" b="1" dirty="0" smtClean="0"/>
              <a:t>, </a:t>
            </a:r>
            <a:r>
              <a:rPr lang="en-US" sz="2000" dirty="0" smtClean="0"/>
              <a:t>is a simple program that thinks it has a CPU all to itself. A task consists of a sequentially executable program under a state-control by OS. </a:t>
            </a:r>
          </a:p>
          <a:p>
            <a:pPr lvl="0" eaLnBrk="0" fontAlgn="base" hangingPunct="0">
              <a:spcBef>
                <a:spcPct val="0"/>
              </a:spcBef>
              <a:spcAft>
                <a:spcPct val="0"/>
              </a:spcAft>
            </a:pPr>
            <a:r>
              <a:rPr lang="en-US" sz="2000" dirty="0" smtClean="0"/>
              <a:t>The </a:t>
            </a:r>
            <a:r>
              <a:rPr lang="en-US" sz="2000" b="1" dirty="0" smtClean="0"/>
              <a:t>state information of a task is</a:t>
            </a:r>
            <a:r>
              <a:rPr lang="en-US" sz="2000" dirty="0" smtClean="0"/>
              <a:t> represented by </a:t>
            </a:r>
            <a:r>
              <a:rPr lang="en-US" sz="2000" b="1" dirty="0" smtClean="0">
                <a:solidFill>
                  <a:srgbClr val="FF0000"/>
                </a:solidFill>
              </a:rPr>
              <a:t>task state</a:t>
            </a:r>
            <a:r>
              <a:rPr lang="en-US" sz="2000" dirty="0" smtClean="0"/>
              <a:t>, task structure – its data, objects and resource and task control block.</a:t>
            </a:r>
            <a:r>
              <a:rPr lang="en-US" sz="2000" dirty="0" smtClean="0">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sz="2000" dirty="0" smtClean="0"/>
              <a:t>In the </a:t>
            </a:r>
            <a:r>
              <a:rPr lang="en-US" sz="2000" dirty="0" err="1" smtClean="0"/>
              <a:t>FreeRTOS</a:t>
            </a:r>
            <a:r>
              <a:rPr lang="en-US" sz="2000" dirty="0" smtClean="0"/>
              <a:t> a task can be in either of four different states viz., </a:t>
            </a:r>
            <a:r>
              <a:rPr lang="en-US" sz="2000" b="1" dirty="0" smtClean="0">
                <a:solidFill>
                  <a:srgbClr val="0070C0"/>
                </a:solidFill>
              </a:rPr>
              <a:t>Running, Ready, Blocked and Suspended.</a:t>
            </a:r>
          </a:p>
          <a:p>
            <a:pPr lvl="0"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marL="457200" lvl="0" indent="-457200" eaLnBrk="0" fontAlgn="base" hangingPunct="0">
              <a:spcBef>
                <a:spcPct val="0"/>
              </a:spcBef>
              <a:spcAft>
                <a:spcPct val="0"/>
              </a:spcAft>
              <a:buAutoNum type="arabicPeriod"/>
            </a:pPr>
            <a:r>
              <a:rPr lang="en-US" sz="2000" b="1" dirty="0">
                <a:solidFill>
                  <a:srgbClr val="FF0000"/>
                </a:solidFill>
              </a:rPr>
              <a:t>R</a:t>
            </a:r>
            <a:r>
              <a:rPr lang="en-US" sz="2000" b="1" dirty="0" smtClean="0">
                <a:solidFill>
                  <a:srgbClr val="FF0000"/>
                </a:solidFill>
              </a:rPr>
              <a:t>eady </a:t>
            </a:r>
            <a:r>
              <a:rPr lang="en-US" sz="2000" b="1" dirty="0" smtClean="0">
                <a:solidFill>
                  <a:srgbClr val="FF0000"/>
                </a:solidFill>
              </a:rPr>
              <a:t>state</a:t>
            </a:r>
            <a:r>
              <a:rPr lang="en-US" sz="2000" dirty="0" smtClean="0">
                <a:solidFill>
                  <a:srgbClr val="FF0000"/>
                </a:solidFill>
              </a:rPr>
              <a:t>-</a:t>
            </a:r>
            <a:r>
              <a:rPr lang="en-US" sz="2000" dirty="0" smtClean="0"/>
              <a:t>the task is </a:t>
            </a:r>
            <a:r>
              <a:rPr lang="en-US" sz="2000" b="1" dirty="0" smtClean="0">
                <a:solidFill>
                  <a:srgbClr val="0070C0"/>
                </a:solidFill>
              </a:rPr>
              <a:t>ready  to </a:t>
            </a:r>
          </a:p>
          <a:p>
            <a:pPr marL="457200" lvl="0" indent="-457200" eaLnBrk="0" fontAlgn="base" hangingPunct="0">
              <a:spcBef>
                <a:spcPct val="0"/>
              </a:spcBef>
              <a:spcAft>
                <a:spcPct val="0"/>
              </a:spcAft>
            </a:pPr>
            <a:r>
              <a:rPr lang="en-US" sz="2000" b="1" dirty="0" smtClean="0">
                <a:solidFill>
                  <a:srgbClr val="0070C0"/>
                </a:solidFill>
              </a:rPr>
              <a:t>run</a:t>
            </a:r>
            <a:r>
              <a:rPr lang="en-US" sz="2000" dirty="0" smtClean="0"/>
              <a:t> but cannot because a higher priority</a:t>
            </a:r>
          </a:p>
          <a:p>
            <a:pPr marL="457200" lvl="0" indent="-457200" eaLnBrk="0" fontAlgn="base" hangingPunct="0">
              <a:spcBef>
                <a:spcPct val="0"/>
              </a:spcBef>
              <a:spcAft>
                <a:spcPct val="0"/>
              </a:spcAft>
            </a:pPr>
            <a:r>
              <a:rPr lang="en-US" sz="2000" dirty="0" smtClean="0"/>
              <a:t> task is executing. </a:t>
            </a:r>
          </a:p>
          <a:p>
            <a:pPr marL="457200" lvl="0" indent="-457200" eaLnBrk="0" fontAlgn="base" hangingPunct="0">
              <a:spcBef>
                <a:spcPct val="0"/>
              </a:spcBef>
              <a:spcAft>
                <a:spcPct val="0"/>
              </a:spcAft>
            </a:pPr>
            <a:r>
              <a:rPr lang="en-US" sz="2000" dirty="0" smtClean="0">
                <a:solidFill>
                  <a:srgbClr val="FF0000"/>
                </a:solidFill>
              </a:rPr>
              <a:t>2. </a:t>
            </a:r>
            <a:r>
              <a:rPr lang="en-US" sz="2000" b="1" dirty="0" smtClean="0">
                <a:solidFill>
                  <a:srgbClr val="FF0000"/>
                </a:solidFill>
              </a:rPr>
              <a:t>blocked state-</a:t>
            </a:r>
            <a:r>
              <a:rPr lang="en-US" sz="2000" dirty="0" smtClean="0"/>
              <a:t>the</a:t>
            </a:r>
            <a:r>
              <a:rPr lang="en-US" sz="2000" b="1" dirty="0" smtClean="0">
                <a:solidFill>
                  <a:srgbClr val="FF0000"/>
                </a:solidFill>
              </a:rPr>
              <a:t> </a:t>
            </a:r>
            <a:r>
              <a:rPr lang="en-US" sz="2000" dirty="0" smtClean="0"/>
              <a:t>task has requested a</a:t>
            </a:r>
          </a:p>
          <a:p>
            <a:pPr marL="457200" lvl="0" indent="-457200" eaLnBrk="0" fontAlgn="base" hangingPunct="0">
              <a:spcBef>
                <a:spcPct val="0"/>
              </a:spcBef>
              <a:spcAft>
                <a:spcPct val="0"/>
              </a:spcAft>
            </a:pPr>
            <a:r>
              <a:rPr lang="en-US" sz="2000" dirty="0" smtClean="0"/>
              <a:t> </a:t>
            </a:r>
            <a:r>
              <a:rPr lang="en-US" sz="2000" b="1" dirty="0" smtClean="0">
                <a:solidFill>
                  <a:srgbClr val="0070C0"/>
                </a:solidFill>
              </a:rPr>
              <a:t>resource that is not available</a:t>
            </a:r>
            <a:r>
              <a:rPr lang="en-US" sz="2000" dirty="0" smtClean="0"/>
              <a:t>, has request</a:t>
            </a:r>
          </a:p>
          <a:p>
            <a:pPr marL="457200" lvl="0" indent="-457200" eaLnBrk="0" fontAlgn="base" hangingPunct="0">
              <a:spcBef>
                <a:spcPct val="0"/>
              </a:spcBef>
              <a:spcAft>
                <a:spcPct val="0"/>
              </a:spcAft>
            </a:pPr>
            <a:r>
              <a:rPr lang="en-US" sz="2000" dirty="0" smtClean="0"/>
              <a:t>-</a:t>
            </a:r>
            <a:r>
              <a:rPr lang="en-US" sz="2000" dirty="0" err="1" smtClean="0"/>
              <a:t>ed</a:t>
            </a:r>
            <a:r>
              <a:rPr lang="en-US" sz="2000" dirty="0" smtClean="0"/>
              <a:t> to wait until some event occurs, or</a:t>
            </a:r>
          </a:p>
          <a:p>
            <a:pPr marL="457200" lvl="0" indent="-457200" eaLnBrk="0" fontAlgn="base" hangingPunct="0">
              <a:spcBef>
                <a:spcPct val="0"/>
              </a:spcBef>
              <a:spcAft>
                <a:spcPct val="0"/>
              </a:spcAft>
            </a:pPr>
            <a:r>
              <a:rPr lang="en-US" sz="2000" dirty="0" smtClean="0"/>
              <a:t> has delayed itself for some duration. </a:t>
            </a:r>
          </a:p>
          <a:p>
            <a:pPr marL="457200" lvl="0" indent="-457200" eaLnBrk="0" fontAlgn="base" hangingPunct="0">
              <a:spcBef>
                <a:spcPct val="0"/>
              </a:spcBef>
              <a:spcAft>
                <a:spcPct val="0"/>
              </a:spcAft>
            </a:pPr>
            <a:r>
              <a:rPr lang="en-US" sz="2000" b="1" dirty="0" smtClean="0">
                <a:solidFill>
                  <a:srgbClr val="FF0000"/>
                </a:solidFill>
              </a:rPr>
              <a:t>3. running state</a:t>
            </a:r>
            <a:r>
              <a:rPr lang="en-US" sz="2000" dirty="0" smtClean="0">
                <a:solidFill>
                  <a:srgbClr val="FF0000"/>
                </a:solidFill>
              </a:rPr>
              <a:t>-</a:t>
            </a:r>
            <a:r>
              <a:rPr lang="en-US" sz="2000" dirty="0" smtClean="0"/>
              <a:t>the</a:t>
            </a:r>
            <a:r>
              <a:rPr lang="en-US" sz="2000" dirty="0" smtClean="0">
                <a:solidFill>
                  <a:srgbClr val="FF0000"/>
                </a:solidFill>
              </a:rPr>
              <a:t> </a:t>
            </a:r>
            <a:r>
              <a:rPr lang="en-US" sz="2000" dirty="0" smtClean="0"/>
              <a:t>task is the highest </a:t>
            </a:r>
          </a:p>
          <a:p>
            <a:pPr marL="457200" lvl="0" indent="-457200" eaLnBrk="0" fontAlgn="base" hangingPunct="0">
              <a:spcBef>
                <a:spcPct val="0"/>
              </a:spcBef>
              <a:spcAft>
                <a:spcPct val="0"/>
              </a:spcAft>
            </a:pPr>
            <a:r>
              <a:rPr lang="en-US" sz="2000" dirty="0" smtClean="0"/>
              <a:t>priority task and is running.</a:t>
            </a:r>
          </a:p>
          <a:p>
            <a:pPr marL="457200" lvl="0" indent="-457200" eaLnBrk="0" fontAlgn="base" hangingPunct="0">
              <a:spcBef>
                <a:spcPct val="0"/>
              </a:spcBef>
              <a:spcAft>
                <a:spcPct val="0"/>
              </a:spcAft>
            </a:pPr>
            <a:endParaRPr lang="en-US" sz="2000" dirty="0"/>
          </a:p>
          <a:p>
            <a:pPr marL="457200" lvl="0" indent="-457200" eaLnBrk="0" fontAlgn="base" hangingPunct="0">
              <a:spcBef>
                <a:spcPct val="0"/>
              </a:spcBef>
              <a:spcAft>
                <a:spcPct val="0"/>
              </a:spcAft>
            </a:pPr>
            <a:r>
              <a:rPr lang="en-US" sz="2000" b="1" dirty="0" smtClean="0">
                <a:solidFill>
                  <a:srgbClr val="FF0000"/>
                </a:solidFill>
              </a:rPr>
              <a:t>4.Suspended State </a:t>
            </a:r>
            <a:r>
              <a:rPr lang="en-US" sz="2000" dirty="0" smtClean="0"/>
              <a:t>– the task  that was initially in ready state…but were swapped out of main memory..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622236" y="2590800"/>
            <a:ext cx="444556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771084"/>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0070C0"/>
                </a:solidFill>
                <a:latin typeface="Times New Roman" pitchFamily="18" charset="0"/>
                <a:ea typeface="Times New Roman" pitchFamily="18" charset="0"/>
                <a:cs typeface="Times New Roman" pitchFamily="18" charset="0"/>
              </a:rPr>
              <a:t>Process and Threads</a:t>
            </a:r>
          </a:p>
          <a:p>
            <a:pPr lvl="0" eaLnBrk="0" fontAlgn="base" hangingPunct="0">
              <a:spcBef>
                <a:spcPct val="0"/>
              </a:spcBef>
              <a:spcAft>
                <a:spcPct val="0"/>
              </a:spcAft>
            </a:pPr>
            <a:r>
              <a:rPr lang="en-US" sz="2600" b="1" dirty="0" smtClean="0">
                <a:solidFill>
                  <a:srgbClr val="FF0000"/>
                </a:solidFill>
              </a:rPr>
              <a:t>A </a:t>
            </a:r>
            <a:r>
              <a:rPr lang="en-US" sz="2600" b="1" dirty="0" smtClean="0">
                <a:solidFill>
                  <a:srgbClr val="FF0000"/>
                </a:solidFill>
              </a:rPr>
              <a:t>thread is a scheduling concept, it's a program  what the </a:t>
            </a:r>
            <a:r>
              <a:rPr lang="en-US" sz="2600" b="1" dirty="0" smtClean="0">
                <a:solidFill>
                  <a:srgbClr val="0070C0"/>
                </a:solidFill>
              </a:rPr>
              <a:t>CPU actually 'runs‘</a:t>
            </a:r>
            <a:r>
              <a:rPr lang="en-US" sz="2600" b="1" dirty="0" smtClean="0">
                <a:solidFill>
                  <a:srgbClr val="FF0000"/>
                </a:solidFill>
              </a:rPr>
              <a:t>.</a:t>
            </a:r>
          </a:p>
          <a:p>
            <a:pPr eaLnBrk="0" fontAlgn="base" hangingPunct="0">
              <a:spcBef>
                <a:spcPct val="0"/>
              </a:spcBef>
              <a:spcAft>
                <a:spcPct val="0"/>
              </a:spcAft>
            </a:pPr>
            <a:r>
              <a:rPr lang="en-US" sz="2600" dirty="0" smtClean="0"/>
              <a:t>A </a:t>
            </a:r>
            <a:r>
              <a:rPr lang="en-US" sz="2600" dirty="0"/>
              <a:t>thread is </a:t>
            </a:r>
            <a:r>
              <a:rPr lang="en-US" sz="2600" b="1" dirty="0"/>
              <a:t>a lightweight process that can be managed independently by a scheduler</a:t>
            </a:r>
            <a:r>
              <a:rPr lang="en-US" sz="2600" dirty="0"/>
              <a:t>. </a:t>
            </a:r>
            <a:endParaRPr lang="en-US" sz="2600" dirty="0" smtClean="0"/>
          </a:p>
          <a:p>
            <a:pPr lvl="0" eaLnBrk="0" fontAlgn="base" hangingPunct="0">
              <a:spcBef>
                <a:spcPct val="0"/>
              </a:spcBef>
              <a:spcAft>
                <a:spcPct val="0"/>
              </a:spcAft>
            </a:pPr>
            <a:r>
              <a:rPr lang="en-US" sz="2600" b="1" dirty="0">
                <a:solidFill>
                  <a:srgbClr val="0070C0"/>
                </a:solidFill>
              </a:rPr>
              <a:t>The threads within a process have their own context, exactly the same as task in the RTOS</a:t>
            </a:r>
            <a:r>
              <a:rPr lang="en-US" sz="2600" dirty="0"/>
              <a:t>. </a:t>
            </a:r>
          </a:p>
          <a:p>
            <a:pPr lvl="0" eaLnBrk="0" fontAlgn="base" hangingPunct="0">
              <a:spcBef>
                <a:spcPct val="0"/>
              </a:spcBef>
              <a:spcAft>
                <a:spcPct val="0"/>
              </a:spcAft>
            </a:pPr>
            <a:endParaRPr lang="en-US" sz="2600" dirty="0" smtClean="0"/>
          </a:p>
          <a:p>
            <a:pPr eaLnBrk="0" fontAlgn="base" hangingPunct="0">
              <a:spcBef>
                <a:spcPct val="0"/>
              </a:spcBef>
              <a:spcAft>
                <a:spcPct val="0"/>
              </a:spcAft>
            </a:pPr>
            <a:r>
              <a:rPr lang="en-US" sz="2600" b="1" dirty="0" smtClean="0">
                <a:solidFill>
                  <a:srgbClr val="FF0000"/>
                </a:solidFill>
              </a:rPr>
              <a:t> A process </a:t>
            </a:r>
            <a:r>
              <a:rPr lang="en-US" sz="2600" dirty="0" smtClean="0">
                <a:solidFill>
                  <a:srgbClr val="FF0000"/>
                </a:solidFill>
              </a:rPr>
              <a:t>needs at least one thread that the CPU/OS executes</a:t>
            </a:r>
            <a:r>
              <a:rPr lang="en-US" sz="2600" dirty="0" smtClean="0"/>
              <a:t>. </a:t>
            </a:r>
          </a:p>
          <a:p>
            <a:pPr eaLnBrk="0" fontAlgn="base" hangingPunct="0">
              <a:spcBef>
                <a:spcPct val="0"/>
              </a:spcBef>
              <a:spcAft>
                <a:spcPct val="0"/>
              </a:spcAft>
            </a:pPr>
            <a:r>
              <a:rPr lang="en-US" sz="2600" dirty="0" smtClean="0"/>
              <a:t>A </a:t>
            </a:r>
            <a:r>
              <a:rPr lang="en-US" sz="2600" dirty="0"/>
              <a:t>process is an active program i.e. a program that is under execution.</a:t>
            </a:r>
          </a:p>
          <a:p>
            <a:pPr lvl="0" eaLnBrk="0" fontAlgn="base" hangingPunct="0">
              <a:spcBef>
                <a:spcPct val="0"/>
              </a:spcBef>
              <a:spcAft>
                <a:spcPct val="0"/>
              </a:spcAft>
            </a:pPr>
            <a:endParaRPr lang="en-US" sz="2600" b="1" dirty="0" smtClean="0">
              <a:solidFill>
                <a:srgbClr val="FF0000"/>
              </a:solidFill>
            </a:endParaRPr>
          </a:p>
          <a:p>
            <a:pPr lvl="0" eaLnBrk="0" fontAlgn="base" hangingPunct="0">
              <a:spcBef>
                <a:spcPct val="0"/>
              </a:spcBef>
              <a:spcAft>
                <a:spcPct val="0"/>
              </a:spcAft>
            </a:pPr>
            <a:r>
              <a:rPr lang="en-US" sz="2600" b="1" dirty="0" smtClean="0">
                <a:solidFill>
                  <a:srgbClr val="FF0000"/>
                </a:solidFill>
              </a:rPr>
              <a:t>The difference </a:t>
            </a:r>
            <a:r>
              <a:rPr lang="en-US" sz="2600" dirty="0" smtClean="0"/>
              <a:t>being that a thread is running in a virtual address space, whereas a task runs in a physical one.</a:t>
            </a:r>
          </a:p>
          <a:p>
            <a:pPr lvl="0" eaLnBrk="0" fontAlgn="base" hangingPunct="0">
              <a:spcBef>
                <a:spcPct val="0"/>
              </a:spcBef>
              <a:spcAft>
                <a:spcPct val="0"/>
              </a:spcAft>
            </a:pPr>
            <a:endParaRPr lang="en-US" sz="2400" dirty="0" smtClean="0"/>
          </a:p>
          <a:p>
            <a:pPr lvl="0" eaLnBrk="0" fontAlgn="base" hangingPunct="0">
              <a:spcBef>
                <a:spcPct val="0"/>
              </a:spcBef>
              <a:spcAft>
                <a:spcPct val="0"/>
              </a:spcAft>
            </a:pPr>
            <a:r>
              <a:rPr lang="en-US" sz="2400" dirty="0" smtClean="0"/>
              <a:t>Context switching time:  Processes require more time for context switching as they are more heavy. </a:t>
            </a:r>
            <a:endParaRPr lang="en-US" sz="2400"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pPr lvl="0" algn="ctr"/>
            <a:r>
              <a:rPr lang="en-US" sz="3100" b="1" dirty="0" smtClean="0">
                <a:solidFill>
                  <a:srgbClr val="FF0000"/>
                </a:solidFill>
                <a:latin typeface="Times New Roman" pitchFamily="18" charset="0"/>
                <a:ea typeface="Times New Roman" pitchFamily="18" charset="0"/>
                <a:cs typeface="Times New Roman" pitchFamily="18" charset="0"/>
              </a:rPr>
              <a:t/>
            </a:r>
            <a:br>
              <a:rPr lang="en-US" sz="3100" b="1" dirty="0" smtClean="0">
                <a:solidFill>
                  <a:srgbClr val="FF0000"/>
                </a:solidFill>
                <a:latin typeface="Times New Roman" pitchFamily="18" charset="0"/>
                <a:ea typeface="Times New Roman" pitchFamily="18" charset="0"/>
                <a:cs typeface="Times New Roman" pitchFamily="18" charset="0"/>
              </a:rPr>
            </a:br>
            <a:r>
              <a:rPr lang="en-US" sz="2700" b="1" dirty="0" smtClean="0">
                <a:solidFill>
                  <a:srgbClr val="FF0000"/>
                </a:solidFill>
                <a:latin typeface="Times New Roman" pitchFamily="18" charset="0"/>
                <a:ea typeface="Times New Roman" pitchFamily="18" charset="0"/>
                <a:cs typeface="Times New Roman" pitchFamily="18" charset="0"/>
              </a:rPr>
              <a:t>Multiprocessing and Multitasking</a:t>
            </a:r>
            <a:br>
              <a:rPr lang="en-US" sz="2700" b="1" dirty="0" smtClean="0">
                <a:solidFill>
                  <a:srgbClr val="FF0000"/>
                </a:solidFill>
                <a:latin typeface="Times New Roman" pitchFamily="18" charset="0"/>
                <a:ea typeface="Times New Roman" pitchFamily="18" charset="0"/>
                <a:cs typeface="Times New Roman" pitchFamily="18" charset="0"/>
              </a:rPr>
            </a:br>
            <a:endParaRPr lang="en-US" sz="2700" dirty="0"/>
          </a:p>
        </p:txBody>
      </p:sp>
      <p:pic>
        <p:nvPicPr>
          <p:cNvPr id="3074" name="Picture 2"/>
          <p:cNvPicPr>
            <a:picLocks noChangeAspect="1" noChangeArrowheads="1"/>
          </p:cNvPicPr>
          <p:nvPr/>
        </p:nvPicPr>
        <p:blipFill>
          <a:blip r:embed="rId2" cstate="print"/>
          <a:srcRect/>
          <a:stretch>
            <a:fillRect/>
          </a:stretch>
        </p:blipFill>
        <p:spPr bwMode="auto">
          <a:xfrm>
            <a:off x="182787" y="381000"/>
            <a:ext cx="873261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382000" cy="7048083"/>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Context </a:t>
            </a:r>
            <a:r>
              <a:rPr lang="en-US" sz="2400" b="1" dirty="0" smtClean="0">
                <a:solidFill>
                  <a:srgbClr val="FF0000"/>
                </a:solidFill>
                <a:latin typeface="Times New Roman" pitchFamily="18" charset="0"/>
                <a:ea typeface="Times New Roman" pitchFamily="18" charset="0"/>
                <a:cs typeface="Times New Roman" pitchFamily="18" charset="0"/>
              </a:rPr>
              <a:t>switching</a:t>
            </a:r>
          </a:p>
          <a:p>
            <a:pPr lvl="0" algn="ctr" eaLnBrk="0" fontAlgn="base" hangingPunct="0">
              <a:spcBef>
                <a:spcPct val="0"/>
              </a:spcBef>
              <a:spcAft>
                <a:spcPct val="0"/>
              </a:spcAft>
            </a:pPr>
            <a:endParaRPr lang="en-US" sz="2400" b="1"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b="1" dirty="0" err="1" smtClean="0">
                <a:solidFill>
                  <a:srgbClr val="00B050"/>
                </a:solidFill>
              </a:rPr>
              <a:t>Def</a:t>
            </a:r>
            <a:r>
              <a:rPr lang="en-US" sz="2000" b="1" baseline="30000" dirty="0" err="1" smtClean="0">
                <a:solidFill>
                  <a:srgbClr val="00B050"/>
                </a:solidFill>
              </a:rPr>
              <a:t>n</a:t>
            </a:r>
            <a:r>
              <a:rPr lang="en-US" sz="2000" b="1" dirty="0" smtClean="0">
                <a:solidFill>
                  <a:srgbClr val="00B050"/>
                </a:solidFill>
              </a:rPr>
              <a:t> : </a:t>
            </a:r>
            <a:r>
              <a:rPr lang="en-US" sz="2400" dirty="0" smtClean="0">
                <a:solidFill>
                  <a:srgbClr val="FF0000"/>
                </a:solidFill>
              </a:rPr>
              <a:t>Context switching is a process of saving the task state </a:t>
            </a:r>
            <a:r>
              <a:rPr lang="en-US" sz="2400" b="1" dirty="0" smtClean="0">
                <a:solidFill>
                  <a:srgbClr val="00B050"/>
                </a:solidFill>
              </a:rPr>
              <a:t>(with the intention for it to be restored at a later point in time) </a:t>
            </a:r>
            <a:r>
              <a:rPr lang="en-US" sz="2400" dirty="0" smtClean="0">
                <a:solidFill>
                  <a:srgbClr val="FF0000"/>
                </a:solidFill>
              </a:rPr>
              <a:t>and switching it with another already saved task state.</a:t>
            </a:r>
          </a:p>
          <a:p>
            <a:pPr lvl="0" eaLnBrk="0" fontAlgn="base" hangingPunct="0">
              <a:spcBef>
                <a:spcPct val="0"/>
              </a:spcBef>
              <a:spcAft>
                <a:spcPct val="0"/>
              </a:spcAft>
            </a:pPr>
            <a:endParaRPr lang="en-US" sz="2000" dirty="0" smtClean="0"/>
          </a:p>
          <a:p>
            <a:pPr marL="342900" lvl="0" indent="-342900" eaLnBrk="0" fontAlgn="base" hangingPunct="0">
              <a:spcBef>
                <a:spcPct val="0"/>
              </a:spcBef>
              <a:spcAft>
                <a:spcPct val="0"/>
              </a:spcAft>
              <a:buFont typeface="Arial" pitchFamily="34" charset="0"/>
              <a:buChar char="•"/>
            </a:pPr>
            <a:r>
              <a:rPr lang="en-US" sz="2400" b="1" dirty="0" smtClean="0">
                <a:solidFill>
                  <a:srgbClr val="0070C0"/>
                </a:solidFill>
              </a:rPr>
              <a:t>Context Switching, which consists of stopping one process and starting a new one</a:t>
            </a:r>
            <a:r>
              <a:rPr lang="en-US" sz="2400" b="1" dirty="0" smtClean="0">
                <a:solidFill>
                  <a:srgbClr val="00B050"/>
                </a:solidFill>
              </a:rPr>
              <a:t>.</a:t>
            </a:r>
          </a:p>
          <a:p>
            <a:pPr marL="342900" lvl="0" indent="-342900" eaLnBrk="0" fontAlgn="base" hangingPunct="0">
              <a:spcBef>
                <a:spcPct val="0"/>
              </a:spcBef>
              <a:spcAft>
                <a:spcPct val="0"/>
              </a:spcAft>
              <a:buFont typeface="Arial" pitchFamily="34" charset="0"/>
              <a:buChar char="•"/>
            </a:pPr>
            <a:endParaRPr lang="en-US" sz="2400" b="1" dirty="0" smtClean="0">
              <a:solidFill>
                <a:srgbClr val="00B050"/>
              </a:solidFill>
            </a:endParaRPr>
          </a:p>
          <a:p>
            <a:pPr marL="342900" lvl="0" indent="-342900" eaLnBrk="0" fontAlgn="base" hangingPunct="0">
              <a:spcBef>
                <a:spcPct val="0"/>
              </a:spcBef>
              <a:spcAft>
                <a:spcPct val="0"/>
              </a:spcAft>
              <a:buFont typeface="Arial" pitchFamily="34" charset="0"/>
              <a:buChar char="•"/>
            </a:pPr>
            <a:r>
              <a:rPr lang="en-US" sz="2400" dirty="0" smtClean="0"/>
              <a:t> </a:t>
            </a:r>
            <a:r>
              <a:rPr lang="en-US" sz="2400" b="1" dirty="0" smtClean="0">
                <a:solidFill>
                  <a:srgbClr val="FF0000"/>
                </a:solidFill>
              </a:rPr>
              <a:t>Task context switching guarantees that each task feels that the </a:t>
            </a:r>
            <a:r>
              <a:rPr lang="en-US" sz="2400" b="1" dirty="0" smtClean="0">
                <a:solidFill>
                  <a:srgbClr val="0070C0"/>
                </a:solidFill>
              </a:rPr>
              <a:t>CPU</a:t>
            </a:r>
            <a:r>
              <a:rPr lang="en-US" sz="2400" b="1" dirty="0" smtClean="0">
                <a:solidFill>
                  <a:srgbClr val="FF0000"/>
                </a:solidFill>
              </a:rPr>
              <a:t> as its own</a:t>
            </a:r>
            <a:r>
              <a:rPr lang="en-US" sz="2400" b="1" dirty="0" smtClean="0">
                <a:solidFill>
                  <a:srgbClr val="FF0000"/>
                </a:solidFill>
              </a:rPr>
              <a:t>.</a:t>
            </a:r>
          </a:p>
          <a:p>
            <a:pPr marL="342900" lvl="0" indent="-342900" eaLnBrk="0" fontAlgn="base" hangingPunct="0">
              <a:spcBef>
                <a:spcPct val="0"/>
              </a:spcBef>
              <a:spcAft>
                <a:spcPct val="0"/>
              </a:spcAft>
              <a:buFont typeface="Arial" pitchFamily="34" charset="0"/>
              <a:buChar char="•"/>
            </a:pPr>
            <a:endParaRPr lang="en-US" sz="2400" b="1" dirty="0" smtClean="0">
              <a:solidFill>
                <a:srgbClr val="FF0000"/>
              </a:solidFill>
            </a:endParaRPr>
          </a:p>
          <a:p>
            <a:pPr marL="342900" lvl="0" indent="-342900" eaLnBrk="0" fontAlgn="base" hangingPunct="0">
              <a:spcBef>
                <a:spcPct val="0"/>
              </a:spcBef>
              <a:spcAft>
                <a:spcPct val="0"/>
              </a:spcAft>
              <a:buFont typeface="Arial" pitchFamily="34" charset="0"/>
              <a:buChar char="•"/>
            </a:pPr>
            <a:r>
              <a:rPr lang="en-US" sz="2400" dirty="0" smtClean="0"/>
              <a:t>Context switching is used to achieve multitasking i.e. multiprogramming with time-sharing </a:t>
            </a:r>
            <a:r>
              <a:rPr lang="en-US" sz="2400" dirty="0" smtClean="0"/>
              <a:t>.</a:t>
            </a:r>
          </a:p>
          <a:p>
            <a:pPr marL="342900" lvl="0" indent="-342900" eaLnBrk="0" fontAlgn="base" hangingPunct="0">
              <a:spcBef>
                <a:spcPct val="0"/>
              </a:spcBef>
              <a:spcAft>
                <a:spcPct val="0"/>
              </a:spcAft>
              <a:buFont typeface="Arial" pitchFamily="34" charset="0"/>
              <a:buChar char="•"/>
            </a:pPr>
            <a:endParaRPr lang="en-US" sz="2400" dirty="0" smtClean="0"/>
          </a:p>
          <a:p>
            <a:pPr marL="342900" lvl="0" indent="-342900" eaLnBrk="0" fontAlgn="base" hangingPunct="0">
              <a:spcBef>
                <a:spcPct val="0"/>
              </a:spcBef>
              <a:spcAft>
                <a:spcPct val="0"/>
              </a:spcAft>
              <a:buFont typeface="Arial" pitchFamily="34" charset="0"/>
              <a:buChar char="•"/>
            </a:pPr>
            <a:r>
              <a:rPr lang="en-US" sz="2400" dirty="0" smtClean="0"/>
              <a:t>Here, the context switching is so </a:t>
            </a:r>
            <a:r>
              <a:rPr lang="en-US" sz="2400" b="1" dirty="0" smtClean="0">
                <a:solidFill>
                  <a:srgbClr val="0070C0"/>
                </a:solidFill>
              </a:rPr>
              <a:t>fast that the user feels that the CPU is executing more than one task at the same time</a:t>
            </a:r>
            <a:r>
              <a:rPr lang="en-US" sz="2400" dirty="0" smtClean="0"/>
              <a:t>.</a:t>
            </a:r>
          </a:p>
          <a:p>
            <a:pPr marL="342900" lvl="0" indent="-342900" eaLnBrk="0" fontAlgn="base" hangingPunct="0">
              <a:spcBef>
                <a:spcPct val="0"/>
              </a:spcBef>
              <a:spcAft>
                <a:spcPct val="0"/>
              </a:spcAft>
              <a:buFont typeface="Arial" pitchFamily="34" charset="0"/>
              <a:buChar char="•"/>
            </a:pPr>
            <a:endParaRPr lang="en-IN" sz="2400" dirty="0" smtClean="0"/>
          </a:p>
          <a:p>
            <a:pPr marL="342900" lvl="0" indent="-342900" eaLnBrk="0" fontAlgn="base" hangingPunct="0">
              <a:spcBef>
                <a:spcPct val="0"/>
              </a:spcBef>
              <a:spcAft>
                <a:spcPct val="0"/>
              </a:spcAft>
              <a:buFont typeface="Arial" pitchFamily="34" charset="0"/>
              <a:buChar char="•"/>
            </a:pPr>
            <a:r>
              <a:rPr lang="en-US" sz="2400" dirty="0" smtClean="0"/>
              <a:t>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76200"/>
            <a:ext cx="8686799" cy="6678751"/>
          </a:xfrm>
          <a:prstGeom prst="rect">
            <a:avLst/>
          </a:prstGeom>
          <a:noFill/>
        </p:spPr>
        <p:txBody>
          <a:bodyPr wrap="square" rtlCol="0">
            <a:spAutoFit/>
          </a:bodyPr>
          <a:lstStyle/>
          <a:p>
            <a:pPr algn="ctr"/>
            <a:r>
              <a:rPr lang="en-US" sz="2400" b="1" dirty="0" smtClean="0">
                <a:solidFill>
                  <a:srgbClr val="FF0000"/>
                </a:solidFill>
                <a:latin typeface="Times New Roman" pitchFamily="18" charset="0"/>
                <a:ea typeface="Times New Roman" pitchFamily="18" charset="0"/>
                <a:cs typeface="Times New Roman" pitchFamily="18" charset="0"/>
              </a:rPr>
              <a:t>Introduction to Operating System</a:t>
            </a:r>
          </a:p>
          <a:p>
            <a:pPr algn="just"/>
            <a:r>
              <a:rPr lang="en-US" sz="2000" dirty="0" smtClean="0"/>
              <a:t>An OS has three main functions: </a:t>
            </a:r>
          </a:p>
          <a:p>
            <a:pPr algn="just"/>
            <a:r>
              <a:rPr lang="en-US" sz="2000" dirty="0" smtClean="0"/>
              <a:t>(1) manage the computer's resources, such as the CPU, memory, disk drives, and printers</a:t>
            </a:r>
          </a:p>
          <a:p>
            <a:pPr algn="just"/>
            <a:r>
              <a:rPr lang="en-US" sz="2000" dirty="0" smtClean="0"/>
              <a:t>(2) establish a user interface, and </a:t>
            </a:r>
          </a:p>
          <a:p>
            <a:pPr algn="just"/>
            <a:r>
              <a:rPr lang="en-US" sz="2000" dirty="0" smtClean="0"/>
              <a:t>(3) execute and provide services for applications software.</a:t>
            </a:r>
          </a:p>
          <a:p>
            <a:pPr algn="just"/>
            <a:endParaRPr lang="en-US" sz="2000" dirty="0" smtClean="0"/>
          </a:p>
          <a:p>
            <a:pPr lvl="0"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Introduction to Real Time OS (RTOS)</a:t>
            </a:r>
          </a:p>
          <a:p>
            <a:pPr algn="just">
              <a:buFont typeface="Arial" pitchFamily="34" charset="0"/>
              <a:buChar char="•"/>
            </a:pPr>
            <a:r>
              <a:rPr lang="en-US" sz="2000" dirty="0" smtClean="0"/>
              <a:t>A RTOS is an operating system with two key features: </a:t>
            </a:r>
          </a:p>
          <a:p>
            <a:pPr algn="just">
              <a:buFont typeface="Arial" pitchFamily="34" charset="0"/>
              <a:buChar char="•"/>
            </a:pPr>
            <a:r>
              <a:rPr lang="en-US" sz="2000" b="1" dirty="0" smtClean="0">
                <a:solidFill>
                  <a:srgbClr val="FF0000"/>
                </a:solidFill>
              </a:rPr>
              <a:t>1. predictability and 2. determinism</a:t>
            </a:r>
            <a:r>
              <a:rPr lang="en-US" sz="2000" dirty="0" smtClean="0"/>
              <a:t>. </a:t>
            </a:r>
          </a:p>
          <a:p>
            <a:pPr algn="just">
              <a:buFont typeface="Arial" pitchFamily="34" charset="0"/>
              <a:buChar char="•"/>
            </a:pPr>
            <a:endParaRPr lang="en-US" sz="2000" dirty="0" smtClean="0"/>
          </a:p>
          <a:p>
            <a:pPr algn="just">
              <a:buFont typeface="Arial" pitchFamily="34" charset="0"/>
              <a:buChar char="•"/>
            </a:pPr>
            <a:r>
              <a:rPr lang="en-US" sz="2000" dirty="0" smtClean="0"/>
              <a:t>In an RTOS, repeated tasks are performed </a:t>
            </a:r>
            <a:r>
              <a:rPr lang="en-US" sz="2000" b="1" dirty="0" smtClean="0">
                <a:solidFill>
                  <a:srgbClr val="FF0000"/>
                </a:solidFill>
              </a:rPr>
              <a:t>within</a:t>
            </a:r>
          </a:p>
          <a:p>
            <a:pPr algn="just"/>
            <a:r>
              <a:rPr lang="en-US" sz="2000" b="1" dirty="0" smtClean="0">
                <a:solidFill>
                  <a:srgbClr val="FF0000"/>
                </a:solidFill>
              </a:rPr>
              <a:t> a tight time boundary, </a:t>
            </a:r>
            <a:r>
              <a:rPr lang="en-US" sz="2000" dirty="0" smtClean="0"/>
              <a:t>while in a GP OS</a:t>
            </a:r>
            <a:r>
              <a:rPr lang="en-US" sz="2000" b="1" dirty="0" smtClean="0">
                <a:solidFill>
                  <a:srgbClr val="FF0000"/>
                </a:solidFill>
              </a:rPr>
              <a:t>, this is </a:t>
            </a:r>
          </a:p>
          <a:p>
            <a:pPr algn="just"/>
            <a:r>
              <a:rPr lang="en-US" sz="2000" b="1" dirty="0" smtClean="0">
                <a:solidFill>
                  <a:srgbClr val="FF0000"/>
                </a:solidFill>
              </a:rPr>
              <a:t>not necessarily so.</a:t>
            </a:r>
          </a:p>
          <a:p>
            <a:pPr algn="just">
              <a:buFont typeface="Arial" pitchFamily="34" charset="0"/>
              <a:buChar char="•"/>
            </a:pPr>
            <a:endParaRPr lang="en-US" sz="2000" dirty="0" smtClean="0"/>
          </a:p>
          <a:p>
            <a:pPr algn="just">
              <a:buFont typeface="Arial" pitchFamily="34" charset="0"/>
              <a:buChar char="•"/>
            </a:pPr>
            <a:r>
              <a:rPr lang="en-US" sz="2000" dirty="0" smtClean="0"/>
              <a:t>A RTOS is an OS for real-time applications that </a:t>
            </a:r>
          </a:p>
          <a:p>
            <a:pPr algn="just"/>
            <a:r>
              <a:rPr lang="en-US" sz="2000" dirty="0" smtClean="0"/>
              <a:t>processes data and events that have </a:t>
            </a:r>
            <a:r>
              <a:rPr lang="en-US" sz="2000" dirty="0" smtClean="0">
                <a:solidFill>
                  <a:srgbClr val="FF0000"/>
                </a:solidFill>
              </a:rPr>
              <a:t>critically </a:t>
            </a:r>
          </a:p>
          <a:p>
            <a:pPr algn="just"/>
            <a:r>
              <a:rPr lang="en-US" sz="2000" dirty="0" smtClean="0">
                <a:solidFill>
                  <a:srgbClr val="FF0000"/>
                </a:solidFill>
              </a:rPr>
              <a:t>defined time constraints</a:t>
            </a:r>
            <a:r>
              <a:rPr lang="en-US" sz="2000" dirty="0" smtClean="0"/>
              <a:t>.</a:t>
            </a:r>
          </a:p>
          <a:p>
            <a:pPr algn="just">
              <a:buFont typeface="Arial" pitchFamily="34" charset="0"/>
              <a:buChar char="•"/>
            </a:pPr>
            <a:r>
              <a:rPr lang="en-US" sz="2000" dirty="0" smtClean="0"/>
              <a:t>An RTOS is a software component that </a:t>
            </a:r>
            <a:r>
              <a:rPr lang="en-US" sz="2000" b="1" dirty="0" smtClean="0">
                <a:solidFill>
                  <a:srgbClr val="FF0000"/>
                </a:solidFill>
              </a:rPr>
              <a:t>rapidly switches between tasks, giving the impression that multiple programs are being executed at the same time on a single processing core</a:t>
            </a:r>
            <a:r>
              <a:rPr lang="en-US" sz="2000" dirty="0" smtClean="0">
                <a:solidFill>
                  <a:srgbClr val="FF0000"/>
                </a:solidFill>
              </a:rPr>
              <a:t>.</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048375" y="2057400"/>
            <a:ext cx="2638425" cy="3048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153400" cy="6370975"/>
          </a:xfrm>
          <a:prstGeom prst="rect">
            <a:avLst/>
          </a:prstGeom>
          <a:noFill/>
        </p:spPr>
        <p:txBody>
          <a:bodyPr wrap="square" rtlCol="0">
            <a:spAutoFit/>
          </a:bodyPr>
          <a:lstStyle/>
          <a:p>
            <a:pPr marL="342900" lvl="0" indent="-342900" eaLnBrk="0" fontAlgn="base" hangingPunct="0">
              <a:spcBef>
                <a:spcPct val="0"/>
              </a:spcBef>
              <a:spcAft>
                <a:spcPct val="0"/>
              </a:spcAft>
              <a:buFont typeface="Arial" pitchFamily="34" charset="0"/>
              <a:buChar char="•"/>
            </a:pPr>
            <a:r>
              <a:rPr lang="en-US" sz="2400" dirty="0"/>
              <a:t>Context switch is a procedure that a computer's CPU </a:t>
            </a:r>
            <a:r>
              <a:rPr lang="en-US" sz="2400" dirty="0" smtClean="0"/>
              <a:t>follows </a:t>
            </a:r>
            <a:r>
              <a:rPr lang="en-US" sz="2400" dirty="0">
                <a:solidFill>
                  <a:srgbClr val="0070C0"/>
                </a:solidFill>
              </a:rPr>
              <a:t>to change from one task (or process) to another while ensuring </a:t>
            </a:r>
            <a:r>
              <a:rPr lang="en-US" sz="2400" b="1" dirty="0">
                <a:solidFill>
                  <a:srgbClr val="0070C0"/>
                </a:solidFill>
              </a:rPr>
              <a:t>that the tasks do not conflict.</a:t>
            </a:r>
            <a:r>
              <a:rPr lang="en-US" sz="2400" dirty="0"/>
              <a:t> </a:t>
            </a:r>
          </a:p>
          <a:p>
            <a:pPr marL="342900" lvl="0" indent="-342900" eaLnBrk="0" fontAlgn="base" hangingPunct="0">
              <a:spcBef>
                <a:spcPct val="0"/>
              </a:spcBef>
              <a:spcAft>
                <a:spcPct val="0"/>
              </a:spcAft>
              <a:buFont typeface="Arial" pitchFamily="34" charset="0"/>
              <a:buChar char="•"/>
            </a:pPr>
            <a:endParaRPr lang="en-US" sz="2400" dirty="0"/>
          </a:p>
          <a:p>
            <a:pPr marL="342900" lvl="0" indent="-342900" eaLnBrk="0" fontAlgn="base" hangingPunct="0">
              <a:spcBef>
                <a:spcPct val="0"/>
              </a:spcBef>
              <a:spcAft>
                <a:spcPct val="0"/>
              </a:spcAft>
              <a:buFont typeface="Arial" pitchFamily="34" charset="0"/>
              <a:buChar char="•"/>
            </a:pPr>
            <a:r>
              <a:rPr lang="en-US" sz="2400" dirty="0" smtClean="0"/>
              <a:t>For </a:t>
            </a:r>
            <a:r>
              <a:rPr lang="en-US" sz="2400" b="1" dirty="0" smtClean="0">
                <a:solidFill>
                  <a:srgbClr val="FF0000"/>
                </a:solidFill>
              </a:rPr>
              <a:t>user-friendly multitasking,  effective </a:t>
            </a:r>
            <a:r>
              <a:rPr lang="en-US" sz="2400" b="1" dirty="0">
                <a:solidFill>
                  <a:srgbClr val="FF0000"/>
                </a:solidFill>
              </a:rPr>
              <a:t>context switching </a:t>
            </a:r>
            <a:r>
              <a:rPr lang="en-US" sz="2400" dirty="0"/>
              <a:t>is </a:t>
            </a:r>
            <a:r>
              <a:rPr lang="en-US" sz="2400" dirty="0" smtClean="0"/>
              <a:t>must. </a:t>
            </a:r>
          </a:p>
          <a:p>
            <a:pPr marL="342900" indent="-342900">
              <a:buFont typeface="Arial" pitchFamily="34" charset="0"/>
              <a:buChar char="•"/>
            </a:pPr>
            <a:r>
              <a:rPr lang="en-US" sz="2400" dirty="0"/>
              <a:t>As a task executes it utilizes the processor / microcontroller registers and accesses RAM and </a:t>
            </a:r>
            <a:r>
              <a:rPr lang="en-US" sz="2400" dirty="0" smtClean="0"/>
              <a:t>ROM. </a:t>
            </a:r>
          </a:p>
          <a:p>
            <a:pPr marL="342900" indent="-342900">
              <a:buFont typeface="Arial" pitchFamily="34" charset="0"/>
              <a:buChar char="•"/>
            </a:pPr>
            <a:r>
              <a:rPr lang="en-US" sz="2400" dirty="0" smtClean="0"/>
              <a:t>These </a:t>
            </a:r>
            <a:r>
              <a:rPr lang="en-US" sz="2400" dirty="0"/>
              <a:t>resources together (the processor registers, stack, etc.) comprise the task execution </a:t>
            </a:r>
            <a:r>
              <a:rPr lang="en-US" sz="2400" b="1" dirty="0"/>
              <a:t>context</a:t>
            </a:r>
            <a:r>
              <a:rPr lang="en-US" sz="2400" dirty="0"/>
              <a:t>.</a:t>
            </a:r>
          </a:p>
          <a:p>
            <a:pPr marL="342900" indent="-342900">
              <a:buFont typeface="Arial" pitchFamily="34" charset="0"/>
              <a:buChar char="•"/>
            </a:pPr>
            <a:endParaRPr lang="en-US" sz="2400" dirty="0"/>
          </a:p>
          <a:p>
            <a:pPr marL="342900" indent="-342900">
              <a:buFont typeface="Arial" pitchFamily="34" charset="0"/>
              <a:buChar char="•"/>
            </a:pPr>
            <a:r>
              <a:rPr lang="en-US" sz="2400" dirty="0"/>
              <a:t>Context Switching involves storing the context or state of a process so that it can be reloaded when required and execution can be resumed from the same point as earlier. </a:t>
            </a: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r>
              <a:rPr lang="en-US" sz="2400" b="1" dirty="0" smtClean="0">
                <a:solidFill>
                  <a:srgbClr val="0070C0"/>
                </a:solidFill>
              </a:rPr>
              <a:t>This </a:t>
            </a:r>
            <a:r>
              <a:rPr lang="en-US" sz="2400" b="1" dirty="0">
                <a:solidFill>
                  <a:srgbClr val="0070C0"/>
                </a:solidFill>
              </a:rPr>
              <a:t>is a feature of a multitasking operating system and allows a single CPU to be shared by multiple processes</a:t>
            </a:r>
            <a:r>
              <a:rPr lang="en-US" sz="2000" b="1" dirty="0" smtClean="0">
                <a:solidFill>
                  <a:srgbClr val="0070C0"/>
                </a:solidFill>
              </a:rPr>
              <a:t>.</a:t>
            </a:r>
            <a:endParaRPr lang="en-US" b="1" dirty="0">
              <a:solidFill>
                <a:srgbClr val="0070C0"/>
              </a:solidFill>
            </a:endParaRPr>
          </a:p>
        </p:txBody>
      </p:sp>
    </p:spTree>
    <p:extLst>
      <p:ext uri="{BB962C8B-B14F-4D97-AF65-F5344CB8AC3E}">
        <p14:creationId xmlns:p14="http://schemas.microsoft.com/office/powerpoint/2010/main" val="456291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8763000" cy="6801862"/>
          </a:xfrm>
          <a:prstGeom prst="rect">
            <a:avLst/>
          </a:prstGeom>
          <a:noFill/>
        </p:spPr>
        <p:txBody>
          <a:bodyPr wrap="square" rtlCol="0">
            <a:spAutoFit/>
          </a:bodyPr>
          <a:lstStyle/>
          <a:p>
            <a:pPr algn="ctr"/>
            <a:r>
              <a:rPr lang="en-US" sz="2800" b="1" dirty="0" smtClean="0">
                <a:solidFill>
                  <a:srgbClr val="FF0000"/>
                </a:solidFill>
              </a:rPr>
              <a:t>Context Switching Steps</a:t>
            </a:r>
          </a:p>
          <a:p>
            <a:r>
              <a:rPr lang="en-US" sz="2400" dirty="0" smtClean="0"/>
              <a:t>The steps involved in context switching are as follows −</a:t>
            </a:r>
          </a:p>
          <a:p>
            <a:endParaRPr lang="en-US" sz="2400" dirty="0" smtClean="0"/>
          </a:p>
          <a:p>
            <a:pPr marL="457200" indent="-457200">
              <a:buFont typeface="+mj-lt"/>
              <a:buAutoNum type="arabicPeriod"/>
            </a:pPr>
            <a:r>
              <a:rPr lang="en-US" sz="2400" b="1" dirty="0" smtClean="0">
                <a:solidFill>
                  <a:srgbClr val="0070C0"/>
                </a:solidFill>
              </a:rPr>
              <a:t>Save the context of the process</a:t>
            </a:r>
            <a:r>
              <a:rPr lang="en-US" sz="2400" dirty="0" smtClean="0"/>
              <a:t> that is currently running on the CPU. Update the process control block and other important fields.</a:t>
            </a:r>
          </a:p>
          <a:p>
            <a:pPr marL="457200" indent="-457200">
              <a:buFont typeface="+mj-lt"/>
              <a:buAutoNum type="arabicPeriod"/>
            </a:pPr>
            <a:r>
              <a:rPr lang="en-US" sz="2400" b="1" dirty="0" smtClean="0">
                <a:solidFill>
                  <a:srgbClr val="0070C0"/>
                </a:solidFill>
              </a:rPr>
              <a:t>Move </a:t>
            </a:r>
            <a:r>
              <a:rPr lang="en-US" sz="2400" b="1" dirty="0" smtClean="0">
                <a:solidFill>
                  <a:srgbClr val="0070C0"/>
                </a:solidFill>
              </a:rPr>
              <a:t>the process control block</a:t>
            </a:r>
            <a:r>
              <a:rPr lang="en-US" sz="2400" dirty="0" smtClean="0"/>
              <a:t> of the above process into the relevant queue such as the ready queue, I/O queue etc.</a:t>
            </a:r>
          </a:p>
          <a:p>
            <a:pPr marL="457200" indent="-457200">
              <a:buFont typeface="+mj-lt"/>
              <a:buAutoNum type="arabicPeriod"/>
            </a:pPr>
            <a:endParaRPr lang="en-US" sz="2400" dirty="0" smtClean="0"/>
          </a:p>
          <a:p>
            <a:pPr marL="457200" indent="-457200">
              <a:buFont typeface="+mj-lt"/>
              <a:buAutoNum type="arabicPeriod"/>
            </a:pPr>
            <a:r>
              <a:rPr lang="en-US" sz="2400" b="1" dirty="0" smtClean="0">
                <a:solidFill>
                  <a:srgbClr val="0070C0"/>
                </a:solidFill>
              </a:rPr>
              <a:t>Select a new process </a:t>
            </a:r>
            <a:r>
              <a:rPr lang="en-US" sz="2400" dirty="0" smtClean="0"/>
              <a:t>for execution.</a:t>
            </a:r>
          </a:p>
          <a:p>
            <a:pPr marL="457200" indent="-457200">
              <a:buFont typeface="+mj-lt"/>
              <a:buAutoNum type="arabicPeriod"/>
            </a:pPr>
            <a:r>
              <a:rPr lang="en-US" sz="2400" b="1" dirty="0" smtClean="0">
                <a:solidFill>
                  <a:srgbClr val="0070C0"/>
                </a:solidFill>
              </a:rPr>
              <a:t>Update the process control block </a:t>
            </a:r>
            <a:r>
              <a:rPr lang="en-US" sz="2400" dirty="0" smtClean="0"/>
              <a:t>of the selected process. This includes updating the process state to running.</a:t>
            </a:r>
          </a:p>
          <a:p>
            <a:pPr marL="457200" indent="-457200">
              <a:buFont typeface="+mj-lt"/>
              <a:buAutoNum type="arabicPeriod"/>
            </a:pPr>
            <a:endParaRPr lang="en-US" sz="2400" dirty="0" smtClean="0"/>
          </a:p>
          <a:p>
            <a:pPr marL="457200" indent="-457200">
              <a:buFont typeface="+mj-lt"/>
              <a:buAutoNum type="arabicPeriod"/>
            </a:pPr>
            <a:r>
              <a:rPr lang="en-US" sz="2400" b="1" dirty="0" smtClean="0">
                <a:solidFill>
                  <a:srgbClr val="0070C0"/>
                </a:solidFill>
              </a:rPr>
              <a:t>Update the memory management </a:t>
            </a:r>
            <a:r>
              <a:rPr lang="en-US" sz="2400" dirty="0" smtClean="0"/>
              <a:t>data structures as required.</a:t>
            </a:r>
          </a:p>
          <a:p>
            <a:pPr marL="457200" indent="-457200">
              <a:buFont typeface="+mj-lt"/>
              <a:buAutoNum type="arabicPeriod"/>
            </a:pPr>
            <a:endParaRPr lang="en-US" sz="2400" dirty="0" smtClean="0"/>
          </a:p>
          <a:p>
            <a:pPr marL="457200" indent="-457200">
              <a:buFont typeface="+mj-lt"/>
              <a:buAutoNum type="arabicPeriod"/>
            </a:pPr>
            <a:r>
              <a:rPr lang="en-US" sz="2400" b="1" dirty="0" smtClean="0">
                <a:solidFill>
                  <a:srgbClr val="0070C0"/>
                </a:solidFill>
              </a:rPr>
              <a:t>Restore the context of the process</a:t>
            </a:r>
            <a:r>
              <a:rPr lang="en-US" sz="2400" dirty="0" smtClean="0"/>
              <a:t> that was previously running when it is loaded again on the processor. This is done by loading the previous values of the process control block and registers.</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458200" cy="6617196"/>
          </a:xfrm>
          <a:prstGeom prst="rect">
            <a:avLst/>
          </a:prstGeom>
          <a:noFill/>
        </p:spPr>
        <p:txBody>
          <a:bodyPr wrap="square" rtlCol="0">
            <a:spAutoFit/>
          </a:bodyPr>
          <a:lstStyle/>
          <a:p>
            <a:pPr algn="ctr"/>
            <a:r>
              <a:rPr lang="en-US" b="1" dirty="0" smtClean="0">
                <a:solidFill>
                  <a:srgbClr val="FF0000"/>
                </a:solidFill>
                <a:latin typeface="Times New Roman" pitchFamily="18" charset="0"/>
                <a:ea typeface="Times New Roman" pitchFamily="18" charset="0"/>
                <a:cs typeface="Times New Roman" pitchFamily="18" charset="0"/>
              </a:rPr>
              <a:t> </a:t>
            </a:r>
            <a:r>
              <a:rPr lang="en-US" sz="2400" b="1" dirty="0" smtClean="0">
                <a:solidFill>
                  <a:srgbClr val="FF0000"/>
                </a:solidFill>
                <a:latin typeface="Times New Roman" pitchFamily="18" charset="0"/>
                <a:ea typeface="Times New Roman" pitchFamily="18" charset="0"/>
                <a:cs typeface="Times New Roman" pitchFamily="18" charset="0"/>
              </a:rPr>
              <a:t>Inter task Communication</a:t>
            </a:r>
          </a:p>
          <a:p>
            <a:r>
              <a:rPr lang="en-US" sz="2000" b="1" dirty="0" smtClean="0">
                <a:solidFill>
                  <a:srgbClr val="0070C0"/>
                </a:solidFill>
              </a:rPr>
              <a:t>Synchronization and messaging provides the necessary communication between tasks in one system to tasks in another system. </a:t>
            </a:r>
            <a:endParaRPr lang="en-US" sz="2000" b="1" dirty="0" smtClean="0">
              <a:solidFill>
                <a:srgbClr val="0070C0"/>
              </a:solidFill>
            </a:endParaRPr>
          </a:p>
          <a:p>
            <a:r>
              <a:rPr lang="en-US" sz="2000" b="1" dirty="0" smtClean="0">
                <a:solidFill>
                  <a:srgbClr val="0070C0"/>
                </a:solidFill>
              </a:rPr>
              <a:t>The </a:t>
            </a:r>
            <a:r>
              <a:rPr lang="en-US" sz="2000" b="1" dirty="0" smtClean="0">
                <a:solidFill>
                  <a:srgbClr val="0070C0"/>
                </a:solidFill>
              </a:rPr>
              <a:t>event flag is used to synchronize internal activities while message queues and mailboxes are used to send text messages between systems.</a:t>
            </a:r>
          </a:p>
          <a:p>
            <a:endParaRPr lang="en-IN" sz="2000" dirty="0" smtClean="0"/>
          </a:p>
          <a:p>
            <a:r>
              <a:rPr lang="en-US" sz="2000" dirty="0" smtClean="0"/>
              <a:t>The term inter-task communication comprises </a:t>
            </a:r>
            <a:r>
              <a:rPr lang="en-US" sz="2000" b="1" dirty="0" smtClean="0">
                <a:solidFill>
                  <a:srgbClr val="FF0000"/>
                </a:solidFill>
              </a:rPr>
              <a:t>all mechanisms serving to exchange information among tasks</a:t>
            </a:r>
            <a:r>
              <a:rPr lang="en-US" sz="2000" dirty="0" smtClean="0">
                <a:solidFill>
                  <a:srgbClr val="FF0000"/>
                </a:solidFill>
              </a:rPr>
              <a:t>. </a:t>
            </a:r>
          </a:p>
          <a:p>
            <a:endParaRPr lang="en-IN" sz="2000" dirty="0" smtClean="0"/>
          </a:p>
          <a:p>
            <a:r>
              <a:rPr lang="en-US" sz="2000" b="1" dirty="0" smtClean="0">
                <a:solidFill>
                  <a:srgbClr val="FF0000"/>
                </a:solidFill>
              </a:rPr>
              <a:t>Which is the fastest method for inter task communication?</a:t>
            </a:r>
          </a:p>
          <a:p>
            <a:r>
              <a:rPr lang="en-US" sz="2000" b="1" dirty="0" smtClean="0">
                <a:solidFill>
                  <a:srgbClr val="0070C0"/>
                </a:solidFill>
              </a:rPr>
              <a:t>Pipes, message queues, semaphores, Remote Procedure Calls, Sockets, </a:t>
            </a:r>
            <a:r>
              <a:rPr lang="en-US" sz="2000" b="1" dirty="0" err="1" smtClean="0">
                <a:solidFill>
                  <a:srgbClr val="0070C0"/>
                </a:solidFill>
              </a:rPr>
              <a:t>Datagrams</a:t>
            </a:r>
            <a:r>
              <a:rPr lang="en-US" sz="2000" b="1" dirty="0" smtClean="0">
                <a:solidFill>
                  <a:srgbClr val="0070C0"/>
                </a:solidFill>
              </a:rPr>
              <a:t>, etc.</a:t>
            </a:r>
          </a:p>
          <a:p>
            <a:endParaRPr lang="en-US" sz="2000" dirty="0" smtClean="0"/>
          </a:p>
          <a:p>
            <a:r>
              <a:rPr lang="en-US" sz="2000" dirty="0" smtClean="0"/>
              <a:t> In a RTOS, tasks generally have direct access to a common memory space, and the fastest way to share data is by</a:t>
            </a:r>
            <a:r>
              <a:rPr lang="en-US" sz="2000" dirty="0" smtClean="0">
                <a:solidFill>
                  <a:srgbClr val="FF0000"/>
                </a:solidFill>
              </a:rPr>
              <a:t> </a:t>
            </a:r>
            <a:r>
              <a:rPr lang="en-US" sz="2000" b="1" dirty="0" smtClean="0">
                <a:solidFill>
                  <a:srgbClr val="FF0000"/>
                </a:solidFill>
              </a:rPr>
              <a:t>sharing memory</a:t>
            </a:r>
            <a:r>
              <a:rPr lang="en-US" sz="2000" dirty="0" smtClean="0"/>
              <a:t>.</a:t>
            </a:r>
          </a:p>
          <a:p>
            <a:endParaRPr lang="en-IN" sz="2000" dirty="0" smtClean="0"/>
          </a:p>
          <a:p>
            <a:r>
              <a:rPr lang="en-US" sz="2000" dirty="0" smtClean="0"/>
              <a:t>Synchronization and messaging provides </a:t>
            </a:r>
            <a:r>
              <a:rPr lang="en-US" sz="2000" b="1" dirty="0" smtClean="0">
                <a:solidFill>
                  <a:srgbClr val="FF0000"/>
                </a:solidFill>
              </a:rPr>
              <a:t>the necessary communication between tasks in one system to tasks in another system</a:t>
            </a:r>
            <a:r>
              <a:rPr lang="en-US" sz="2000" dirty="0" smtClean="0"/>
              <a:t>. The event flag is used to synchronize internal activities while message queues and mailboxes are used to send text messages between systems. Common data areas utilize semaphores.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293757"/>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Mutual Exclusion (MUTEX)</a:t>
            </a:r>
          </a:p>
          <a:p>
            <a:pPr lvl="0" algn="ctr" eaLnBrk="0" fontAlgn="base" hangingPunct="0">
              <a:spcBef>
                <a:spcPct val="0"/>
              </a:spcBef>
              <a:spcAft>
                <a:spcPct val="0"/>
              </a:spcAft>
            </a:pPr>
            <a:endParaRPr lang="en-US" sz="2400" b="1"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t> </a:t>
            </a:r>
            <a:r>
              <a:rPr lang="en-US" sz="2400" b="1" dirty="0" err="1">
                <a:solidFill>
                  <a:srgbClr val="0070C0"/>
                </a:solidFill>
              </a:rPr>
              <a:t>Mutex</a:t>
            </a:r>
            <a:r>
              <a:rPr lang="en-US" sz="2400" b="1" dirty="0">
                <a:solidFill>
                  <a:srgbClr val="0070C0"/>
                </a:solidFill>
              </a:rPr>
              <a:t> is used </a:t>
            </a:r>
            <a:r>
              <a:rPr lang="en-US" sz="2400" b="1" dirty="0" smtClean="0">
                <a:solidFill>
                  <a:srgbClr val="0070C0"/>
                </a:solidFill>
              </a:rPr>
              <a:t>in various operating systems for resource management</a:t>
            </a:r>
            <a:r>
              <a:rPr lang="en-US" sz="2400" dirty="0" smtClean="0">
                <a:solidFill>
                  <a:srgbClr val="0070C0"/>
                </a:solidFill>
              </a:rPr>
              <a:t>. </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Many resources in a microcontroller device can be used repeatedly, but only by one thread at a time (for example communication channels, </a:t>
            </a:r>
            <a:r>
              <a:rPr lang="en-US" sz="2000" dirty="0" smtClean="0"/>
              <a:t>memory </a:t>
            </a:r>
            <a:r>
              <a:rPr lang="en-US" sz="2000" dirty="0" smtClean="0"/>
              <a:t>and files). </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400" b="1" dirty="0" err="1" smtClean="0">
                <a:solidFill>
                  <a:srgbClr val="00B050"/>
                </a:solidFill>
              </a:rPr>
              <a:t>Mutexes</a:t>
            </a:r>
            <a:r>
              <a:rPr lang="en-US" sz="2400" b="1" dirty="0" smtClean="0">
                <a:solidFill>
                  <a:srgbClr val="00B050"/>
                </a:solidFill>
              </a:rPr>
              <a:t> are used to protect access to a shared resource.</a:t>
            </a:r>
          </a:p>
          <a:p>
            <a:pPr lvl="0" eaLnBrk="0" fontAlgn="base" hangingPunct="0">
              <a:spcBef>
                <a:spcPct val="0"/>
              </a:spcBef>
              <a:spcAft>
                <a:spcPct val="0"/>
              </a:spcAft>
            </a:pPr>
            <a:endParaRPr lang="en-IN" sz="2000" dirty="0" smtClean="0"/>
          </a:p>
          <a:p>
            <a:pPr lvl="0" eaLnBrk="0" fontAlgn="base" hangingPunct="0">
              <a:spcBef>
                <a:spcPct val="0"/>
              </a:spcBef>
              <a:spcAft>
                <a:spcPct val="0"/>
              </a:spcAft>
            </a:pPr>
            <a:r>
              <a:rPr lang="en-US" sz="2000" dirty="0" err="1" smtClean="0"/>
              <a:t>Mutexes</a:t>
            </a:r>
            <a:r>
              <a:rPr lang="en-US" sz="2000" dirty="0" smtClean="0"/>
              <a:t> </a:t>
            </a:r>
            <a:r>
              <a:rPr lang="en-US" sz="2000" dirty="0" smtClean="0"/>
              <a:t>are used to </a:t>
            </a:r>
            <a:r>
              <a:rPr lang="en-US" sz="2000" dirty="0" smtClean="0"/>
              <a:t>protect  </a:t>
            </a:r>
            <a:r>
              <a:rPr lang="en-US" sz="2000" dirty="0" smtClean="0"/>
              <a:t>access to a shared resource. </a:t>
            </a:r>
          </a:p>
          <a:p>
            <a:pPr lvl="0" eaLnBrk="0" fontAlgn="base" hangingPunct="0">
              <a:spcBef>
                <a:spcPct val="0"/>
              </a:spcBef>
              <a:spcAft>
                <a:spcPct val="0"/>
              </a:spcAft>
            </a:pPr>
            <a:r>
              <a:rPr lang="en-US" sz="2000" dirty="0" smtClean="0"/>
              <a:t>A </a:t>
            </a:r>
            <a:r>
              <a:rPr lang="en-US" sz="2000" dirty="0" err="1" smtClean="0"/>
              <a:t>mutex</a:t>
            </a:r>
            <a:r>
              <a:rPr lang="en-US" sz="2000" dirty="0" smtClean="0"/>
              <a:t> is created and </a:t>
            </a:r>
            <a:r>
              <a:rPr lang="en-US" sz="2000" smtClean="0"/>
              <a:t>then </a:t>
            </a:r>
            <a:r>
              <a:rPr lang="en-US" sz="2000" smtClean="0"/>
              <a:t> passed </a:t>
            </a:r>
            <a:r>
              <a:rPr lang="en-US" sz="2000" dirty="0" smtClean="0"/>
              <a:t>between the </a:t>
            </a:r>
            <a:r>
              <a:rPr lang="en-US" sz="2000" smtClean="0"/>
              <a:t>threads </a:t>
            </a:r>
            <a:r>
              <a:rPr lang="en-US" sz="2000" smtClean="0"/>
              <a:t> (</a:t>
            </a:r>
            <a:r>
              <a:rPr lang="en-US" sz="2000" dirty="0" smtClean="0"/>
              <a:t>they can acquire and </a:t>
            </a:r>
            <a:r>
              <a:rPr lang="en-US" sz="2000" smtClean="0"/>
              <a:t>release </a:t>
            </a:r>
            <a:r>
              <a:rPr lang="en-US" sz="2000" smtClean="0"/>
              <a:t> the </a:t>
            </a:r>
            <a:r>
              <a:rPr lang="en-US" sz="2000" dirty="0" err="1" smtClean="0"/>
              <a:t>mutex</a:t>
            </a:r>
            <a:r>
              <a:rPr lang="en-US" sz="2000" dirty="0" smtClean="0"/>
              <a:t>).</a:t>
            </a:r>
          </a:p>
          <a:p>
            <a:pPr lvl="0"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 </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248150" y="4752975"/>
            <a:ext cx="4752594" cy="15716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228600"/>
            <a:ext cx="8839199" cy="4708981"/>
          </a:xfrm>
          <a:prstGeom prst="rect">
            <a:avLst/>
          </a:prstGeom>
          <a:noFill/>
        </p:spPr>
        <p:txBody>
          <a:bodyPr wrap="square" rtlCol="0">
            <a:spAutoFit/>
          </a:bodyPr>
          <a:lstStyle/>
          <a:p>
            <a:r>
              <a:rPr lang="en-US" sz="2000" dirty="0" smtClean="0"/>
              <a:t>A </a:t>
            </a:r>
            <a:r>
              <a:rPr lang="en-US" sz="2000" dirty="0" err="1" smtClean="0"/>
              <a:t>mutex</a:t>
            </a:r>
            <a:r>
              <a:rPr lang="en-US" sz="2000" dirty="0" smtClean="0"/>
              <a:t> is a special version of a </a:t>
            </a:r>
            <a:r>
              <a:rPr lang="en-US" sz="2000" b="1" dirty="0" smtClean="0">
                <a:hlinkClick r:id="rId2"/>
              </a:rPr>
              <a:t>semaphore</a:t>
            </a:r>
            <a:r>
              <a:rPr lang="en-US" sz="2000" dirty="0" smtClean="0"/>
              <a:t>. </a:t>
            </a:r>
          </a:p>
          <a:p>
            <a:endParaRPr lang="en-US" sz="2000" dirty="0" smtClean="0"/>
          </a:p>
          <a:p>
            <a:r>
              <a:rPr lang="en-US" sz="2000" dirty="0" smtClean="0"/>
              <a:t>Like the semaphore, it is a container for tokens.</a:t>
            </a:r>
          </a:p>
          <a:p>
            <a:endParaRPr lang="en-US" sz="2000" dirty="0" smtClean="0"/>
          </a:p>
          <a:p>
            <a:r>
              <a:rPr lang="en-US" sz="2000" dirty="0" smtClean="0"/>
              <a:t> But instead of being able to have multiple tokens, a </a:t>
            </a:r>
            <a:r>
              <a:rPr lang="en-US" sz="2000" dirty="0" err="1" smtClean="0"/>
              <a:t>mutex</a:t>
            </a:r>
            <a:r>
              <a:rPr lang="en-US" sz="2000" dirty="0" smtClean="0"/>
              <a:t> can only carry one (representing the resource). </a:t>
            </a:r>
          </a:p>
          <a:p>
            <a:endParaRPr lang="en-US" sz="2000" dirty="0" smtClean="0"/>
          </a:p>
          <a:p>
            <a:r>
              <a:rPr lang="en-US" sz="2000" dirty="0" smtClean="0"/>
              <a:t>Thus, a </a:t>
            </a:r>
            <a:r>
              <a:rPr lang="en-US" sz="2000" dirty="0" err="1" smtClean="0"/>
              <a:t>mutex</a:t>
            </a:r>
            <a:r>
              <a:rPr lang="en-US" sz="2000" dirty="0" smtClean="0"/>
              <a:t> token is binary and bounded. </a:t>
            </a:r>
          </a:p>
          <a:p>
            <a:endParaRPr lang="en-US" sz="2000" dirty="0" smtClean="0"/>
          </a:p>
          <a:p>
            <a:r>
              <a:rPr lang="en-US" sz="2000" dirty="0" smtClean="0"/>
              <a:t>The advantage of a </a:t>
            </a:r>
            <a:r>
              <a:rPr lang="en-US" sz="2000" dirty="0" err="1" smtClean="0"/>
              <a:t>mutex</a:t>
            </a:r>
            <a:r>
              <a:rPr lang="en-US" sz="2000" dirty="0" smtClean="0"/>
              <a:t> is that it introduces thread ownership.</a:t>
            </a:r>
          </a:p>
          <a:p>
            <a:endParaRPr lang="en-US" sz="2000" dirty="0" smtClean="0"/>
          </a:p>
          <a:p>
            <a:r>
              <a:rPr lang="en-US" sz="2000" dirty="0" smtClean="0"/>
              <a:t> When a thread acquires a </a:t>
            </a:r>
            <a:r>
              <a:rPr lang="en-US" sz="2000" dirty="0" err="1" smtClean="0"/>
              <a:t>mutex</a:t>
            </a:r>
            <a:r>
              <a:rPr lang="en-US" sz="2000" dirty="0" smtClean="0"/>
              <a:t> and becomes its owner, subsequent </a:t>
            </a:r>
            <a:r>
              <a:rPr lang="en-US" sz="2000" dirty="0" err="1" smtClean="0"/>
              <a:t>mutex</a:t>
            </a:r>
            <a:r>
              <a:rPr lang="en-US" sz="2000" dirty="0" smtClean="0"/>
              <a:t> acquires from that thread will succeed immediately without any latency.</a:t>
            </a:r>
          </a:p>
          <a:p>
            <a:endParaRPr lang="en-US" sz="2000" dirty="0" smtClean="0"/>
          </a:p>
          <a:p>
            <a:r>
              <a:rPr lang="en-US" sz="2000" dirty="0" smtClean="0"/>
              <a:t> Thus, </a:t>
            </a:r>
            <a:r>
              <a:rPr lang="en-US" sz="2000" dirty="0" err="1" smtClean="0"/>
              <a:t>mutex</a:t>
            </a:r>
            <a:r>
              <a:rPr lang="en-US" sz="2000" dirty="0" smtClean="0"/>
              <a:t> acquires/releases can be nested.</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534400" cy="5693866"/>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Deadlock</a:t>
            </a:r>
          </a:p>
          <a:p>
            <a:pPr lvl="0" eaLnBrk="0" fontAlgn="base" hangingPunct="0">
              <a:spcBef>
                <a:spcPct val="0"/>
              </a:spcBef>
              <a:spcAft>
                <a:spcPct val="0"/>
              </a:spcAft>
            </a:pPr>
            <a:r>
              <a:rPr lang="en-US" sz="2000" dirty="0" smtClean="0"/>
              <a:t>A process in operating system uses resources in the following way: </a:t>
            </a:r>
            <a:br>
              <a:rPr lang="en-US" sz="2000" dirty="0" smtClean="0"/>
            </a:br>
            <a:r>
              <a:rPr lang="en-US" sz="2000" dirty="0" smtClean="0"/>
              <a:t>1) Requests a resource </a:t>
            </a:r>
            <a:br>
              <a:rPr lang="en-US" sz="2000" dirty="0" smtClean="0"/>
            </a:br>
            <a:r>
              <a:rPr lang="en-US" sz="2000" dirty="0" smtClean="0"/>
              <a:t>2) Use the resource </a:t>
            </a:r>
            <a:br>
              <a:rPr lang="en-US" sz="2000" dirty="0" smtClean="0"/>
            </a:br>
            <a:r>
              <a:rPr lang="en-US" sz="2000" dirty="0" smtClean="0"/>
              <a:t>3) Releases the resource </a:t>
            </a:r>
          </a:p>
          <a:p>
            <a:pPr lvl="0" algn="just" eaLnBrk="0" fontAlgn="base" hangingPunct="0">
              <a:spcBef>
                <a:spcPct val="0"/>
              </a:spcBef>
              <a:spcAft>
                <a:spcPct val="0"/>
              </a:spcAft>
            </a:pPr>
            <a:endParaRPr lang="en-IN" sz="2000" dirty="0" smtClean="0"/>
          </a:p>
          <a:p>
            <a:pPr lvl="0" algn="just" eaLnBrk="0" fontAlgn="base" hangingPunct="0">
              <a:spcBef>
                <a:spcPct val="0"/>
              </a:spcBef>
              <a:spcAft>
                <a:spcPct val="0"/>
              </a:spcAft>
            </a:pPr>
            <a:r>
              <a:rPr lang="en-US" sz="2000" b="1" i="1" dirty="0" smtClean="0"/>
              <a:t>Deadlock </a:t>
            </a:r>
            <a:r>
              <a:rPr lang="en-US" sz="2000" dirty="0" smtClean="0"/>
              <a:t>is a situation where a set  of processes are blocked because each</a:t>
            </a:r>
          </a:p>
          <a:p>
            <a:pPr lvl="0" algn="just" eaLnBrk="0" fontAlgn="base" hangingPunct="0">
              <a:spcBef>
                <a:spcPct val="0"/>
              </a:spcBef>
              <a:spcAft>
                <a:spcPct val="0"/>
              </a:spcAft>
            </a:pPr>
            <a:r>
              <a:rPr lang="en-US" sz="2000" dirty="0" smtClean="0"/>
              <a:t> process is holding a resource and waiting for another resource acquired by</a:t>
            </a:r>
          </a:p>
          <a:p>
            <a:pPr lvl="0" algn="just" eaLnBrk="0" fontAlgn="base" hangingPunct="0">
              <a:spcBef>
                <a:spcPct val="0"/>
              </a:spcBef>
              <a:spcAft>
                <a:spcPct val="0"/>
              </a:spcAft>
            </a:pPr>
            <a:r>
              <a:rPr lang="en-US" sz="2000" dirty="0" smtClean="0"/>
              <a:t> some other process. </a:t>
            </a:r>
            <a:endParaRPr lang="en-US" sz="2000" dirty="0" smtClean="0">
              <a:solidFill>
                <a:srgbClr val="FF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endParaRPr lang="en-US" sz="2000" dirty="0" smtClean="0"/>
          </a:p>
          <a:p>
            <a:pPr lvl="0" algn="just" eaLnBrk="0" fontAlgn="base" hangingPunct="0">
              <a:spcBef>
                <a:spcPct val="0"/>
              </a:spcBef>
              <a:spcAft>
                <a:spcPct val="0"/>
              </a:spcAft>
            </a:pPr>
            <a:r>
              <a:rPr lang="en-US" sz="2000" dirty="0" smtClean="0"/>
              <a:t>In an operating system, a deadlock occurs when a process or thread enters a waiting state because a requested system resource is held by another waiting process, which in turn is waiting for another resource held by another waiting process.</a:t>
            </a:r>
          </a:p>
          <a:p>
            <a:pPr lvl="0" algn="just" eaLnBrk="0" fontAlgn="base" hangingPunct="0">
              <a:spcBef>
                <a:spcPct val="0"/>
              </a:spcBef>
              <a:spcAft>
                <a:spcPct val="0"/>
              </a:spcAft>
            </a:pPr>
            <a:endParaRPr lang="en-IN" sz="2000" dirty="0" smtClean="0">
              <a:solidFill>
                <a:srgbClr val="FF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 </a:t>
            </a:r>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38700" y="4105275"/>
            <a:ext cx="4000500" cy="27527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6001643"/>
          </a:xfrm>
          <a:prstGeom prst="rect">
            <a:avLst/>
          </a:prstGeom>
          <a:noFill/>
        </p:spPr>
        <p:txBody>
          <a:bodyPr wrap="square" rtlCol="0">
            <a:spAutoFit/>
          </a:bodyPr>
          <a:lstStyle/>
          <a:p>
            <a:r>
              <a:rPr lang="en-US" sz="2000" dirty="0" smtClean="0">
                <a:solidFill>
                  <a:srgbClr val="FF0000"/>
                </a:solidFill>
              </a:rPr>
              <a:t>Deadlock can arise if the following four conditions hold simultaneously (Necessary Conditions): </a:t>
            </a:r>
          </a:p>
          <a:p>
            <a:r>
              <a:rPr lang="en-US" sz="2000" dirty="0" smtClean="0"/>
              <a:t/>
            </a:r>
            <a:br>
              <a:rPr lang="en-US" sz="2000" dirty="0" smtClean="0"/>
            </a:br>
            <a:r>
              <a:rPr lang="en-US" sz="2000" i="1" dirty="0" smtClean="0"/>
              <a:t>Mutual Exclusion:</a:t>
            </a:r>
            <a:r>
              <a:rPr lang="en-US" sz="2000" dirty="0" smtClean="0"/>
              <a:t> Two or more resources are non-shareable (Only one process can use at a time) </a:t>
            </a:r>
            <a:br>
              <a:rPr lang="en-US" sz="2000" dirty="0" smtClean="0"/>
            </a:br>
            <a:r>
              <a:rPr lang="en-US" sz="2000" i="1" dirty="0" smtClean="0"/>
              <a:t>Hold and Wait: </a:t>
            </a:r>
            <a:r>
              <a:rPr lang="en-US" sz="2000" dirty="0" smtClean="0"/>
              <a:t>A process is holding at least one resource and waiting for resources. </a:t>
            </a:r>
            <a:br>
              <a:rPr lang="en-US" sz="2000" dirty="0" smtClean="0"/>
            </a:br>
            <a:r>
              <a:rPr lang="en-US" sz="2000" i="1" dirty="0" smtClean="0"/>
              <a:t>No Preemption:</a:t>
            </a:r>
            <a:r>
              <a:rPr lang="en-US" sz="2000" dirty="0" smtClean="0"/>
              <a:t> A resource cannot be taken from a process unless the process releases the resource. </a:t>
            </a:r>
            <a:br>
              <a:rPr lang="en-US" sz="2000" dirty="0" smtClean="0"/>
            </a:br>
            <a:r>
              <a:rPr lang="en-US" sz="2000" i="1" dirty="0" smtClean="0"/>
              <a:t>Circular Wait:</a:t>
            </a:r>
            <a:r>
              <a:rPr lang="en-US" sz="2000" dirty="0" smtClean="0"/>
              <a:t> A set of processes are waiting for each other in circular form. </a:t>
            </a:r>
          </a:p>
          <a:p>
            <a:pPr marL="342900" indent="-342900" algn="ctr">
              <a:buAutoNum type="arabicParenR"/>
            </a:pPr>
            <a:endParaRPr lang="en-US" sz="2200" b="1" dirty="0" smtClean="0">
              <a:solidFill>
                <a:srgbClr val="FF0000"/>
              </a:solidFill>
            </a:endParaRPr>
          </a:p>
          <a:p>
            <a:pPr marL="342900" indent="-342900" algn="ctr">
              <a:buAutoNum type="arabicParenR"/>
            </a:pPr>
            <a:r>
              <a:rPr lang="en-US" sz="2200" b="1" dirty="0" smtClean="0">
                <a:solidFill>
                  <a:srgbClr val="FF0000"/>
                </a:solidFill>
              </a:rPr>
              <a:t>Methods for handling deadlock</a:t>
            </a:r>
            <a:endParaRPr lang="en-US" sz="2200" dirty="0" smtClean="0">
              <a:solidFill>
                <a:srgbClr val="FF0000"/>
              </a:solidFill>
            </a:endParaRPr>
          </a:p>
          <a:p>
            <a:pPr marL="342900" indent="-342900">
              <a:buAutoNum type="arabicParenR"/>
            </a:pPr>
            <a:r>
              <a:rPr lang="en-US" sz="2000" dirty="0" smtClean="0"/>
              <a:t>Deadlock prevention or avoidance: The idea is to not let the system into a deadlock state.</a:t>
            </a:r>
          </a:p>
          <a:p>
            <a:pPr marL="342900" indent="-342900">
              <a:buAutoNum type="arabicParenR"/>
            </a:pPr>
            <a:r>
              <a:rPr lang="en-US" sz="2000" dirty="0" smtClean="0"/>
              <a:t>Deadlock detection and recovery: Let deadlock occur, then do preemption to handle it once occurred. </a:t>
            </a:r>
          </a:p>
          <a:p>
            <a:pPr marL="457200" indent="-457200">
              <a:buAutoNum type="arabicParenR" startAt="3"/>
            </a:pPr>
            <a:r>
              <a:rPr lang="en-US" sz="2000" dirty="0" smtClean="0"/>
              <a:t>Ignore the problem altogether: If deadlock is very rare, then let it happen and reboot the system. This is the approach that both Windows and UNIX take. </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5078313"/>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Semaphores and shared data</a:t>
            </a:r>
          </a:p>
          <a:p>
            <a:pPr lvl="0" eaLnBrk="0" fontAlgn="base" hangingPunct="0">
              <a:spcBef>
                <a:spcPct val="0"/>
              </a:spcBef>
              <a:spcAft>
                <a:spcPct val="0"/>
              </a:spcAft>
            </a:pPr>
            <a:r>
              <a:rPr lang="en-US" sz="2000" dirty="0" smtClean="0"/>
              <a:t>Most RTOS provides many types of mechanisms for safe communication and synchronization in between tasks and between interrupt routine (ISR-interrupt subroutine) and tasks. </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Common types are: Semaphore: </a:t>
            </a:r>
            <a:r>
              <a:rPr lang="en-US" sz="2000" b="1" dirty="0" smtClean="0"/>
              <a:t>a signal between tasks/interrupts that does not carry any additional data</a:t>
            </a:r>
            <a:r>
              <a:rPr lang="en-US" sz="2000" dirty="0" smtClean="0"/>
              <a:t>.</a:t>
            </a:r>
          </a:p>
          <a:p>
            <a:pPr lvl="0" eaLnBrk="0" fontAlgn="base" hangingPunct="0">
              <a:spcBef>
                <a:spcPct val="0"/>
              </a:spcBef>
              <a:spcAft>
                <a:spcPct val="0"/>
              </a:spcAft>
            </a:pPr>
            <a:endParaRPr lang="en-IN" sz="2000" b="1" dirty="0" smtClean="0">
              <a:solidFill>
                <a:srgbClr val="FF0000"/>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n-US" sz="2000" dirty="0" smtClean="0"/>
              <a:t>A semaphore (sometimes called a semaphore token) is a kernel object that one or more threads of execution can acquire or release for the purposes of synchronization or mutual exclusion.</a:t>
            </a:r>
          </a:p>
          <a:p>
            <a:pPr eaLnBrk="0" fontAlgn="base" hangingPunct="0">
              <a:spcBef>
                <a:spcPct val="0"/>
              </a:spcBef>
              <a:spcAft>
                <a:spcPct val="0"/>
              </a:spcAft>
            </a:pPr>
            <a:r>
              <a:rPr lang="en-US" sz="2000" dirty="0" smtClean="0"/>
              <a:t> A semaphore is like a key that </a:t>
            </a:r>
          </a:p>
          <a:p>
            <a:pPr eaLnBrk="0" fontAlgn="base" hangingPunct="0">
              <a:spcBef>
                <a:spcPct val="0"/>
              </a:spcBef>
              <a:spcAft>
                <a:spcPct val="0"/>
              </a:spcAft>
            </a:pPr>
            <a:r>
              <a:rPr lang="en-US" sz="2000" dirty="0" smtClean="0"/>
              <a:t>allows a task to carry out some</a:t>
            </a:r>
          </a:p>
          <a:p>
            <a:pPr eaLnBrk="0" fontAlgn="base" hangingPunct="0">
              <a:spcBef>
                <a:spcPct val="0"/>
              </a:spcBef>
              <a:spcAft>
                <a:spcPct val="0"/>
              </a:spcAft>
            </a:pPr>
            <a:r>
              <a:rPr lang="en-US" sz="2000" dirty="0" smtClean="0"/>
              <a:t> operation  or to access a</a:t>
            </a:r>
          </a:p>
          <a:p>
            <a:pPr eaLnBrk="0" fontAlgn="base" hangingPunct="0">
              <a:spcBef>
                <a:spcPct val="0"/>
              </a:spcBef>
              <a:spcAft>
                <a:spcPct val="0"/>
              </a:spcAft>
            </a:pPr>
            <a:r>
              <a:rPr lang="en-US" sz="2000" dirty="0" smtClean="0"/>
              <a:t> resource.</a:t>
            </a:r>
          </a:p>
          <a:p>
            <a:pPr lvl="0" eaLnBrk="0" fontAlgn="base" hangingPunct="0">
              <a:spcBef>
                <a:spcPct val="0"/>
              </a:spcBef>
              <a:spcAft>
                <a:spcPct val="0"/>
              </a:spcAft>
            </a:pPr>
            <a:endParaRPr lang="en-US" sz="2000" b="1" dirty="0" smtClean="0">
              <a:solidFill>
                <a:srgbClr val="FF0000"/>
              </a:solidFill>
              <a:latin typeface="Times New Roman" pitchFamily="18" charset="0"/>
              <a:ea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962400" y="3762375"/>
            <a:ext cx="5105400" cy="30194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229600" cy="6801862"/>
          </a:xfrm>
          <a:prstGeom prst="rect">
            <a:avLst/>
          </a:prstGeom>
        </p:spPr>
        <p:txBody>
          <a:bodyPr wrap="square">
            <a:spAutoFit/>
          </a:bodyPr>
          <a:lstStyle/>
          <a:p>
            <a:r>
              <a:rPr lang="en-US" sz="2000" dirty="0" smtClean="0"/>
              <a:t>Semaphores are used to manage and protect access to shared resources. </a:t>
            </a:r>
          </a:p>
          <a:p>
            <a:r>
              <a:rPr lang="en-US" sz="2000" dirty="0" smtClean="0"/>
              <a:t>Semaphores are very similar to </a:t>
            </a:r>
            <a:r>
              <a:rPr lang="en-US" sz="2000" b="1" dirty="0" err="1" smtClean="0">
                <a:hlinkClick r:id="rId2"/>
              </a:rPr>
              <a:t>Mutexes</a:t>
            </a:r>
            <a:r>
              <a:rPr lang="en-US" sz="2000" dirty="0" smtClean="0"/>
              <a:t>. </a:t>
            </a:r>
          </a:p>
          <a:p>
            <a:endParaRPr lang="en-US" sz="2000" dirty="0" smtClean="0"/>
          </a:p>
          <a:p>
            <a:r>
              <a:rPr lang="en-US" sz="2000" dirty="0" smtClean="0"/>
              <a:t>Whereas a </a:t>
            </a:r>
            <a:r>
              <a:rPr lang="en-US" sz="2000" dirty="0" err="1" smtClean="0"/>
              <a:t>Mutex</a:t>
            </a:r>
            <a:r>
              <a:rPr lang="en-US" sz="2000" dirty="0" smtClean="0"/>
              <a:t> permits just one thread to access a shared resource at a time, a semaphore can be used to permit a fixed number of threads/ISRs to access a pool of shared resources.</a:t>
            </a:r>
          </a:p>
          <a:p>
            <a:endParaRPr lang="en-US" sz="2000" dirty="0" smtClean="0"/>
          </a:p>
          <a:p>
            <a:r>
              <a:rPr lang="en-US" sz="2000" dirty="0" smtClean="0"/>
              <a:t> Using semaphores, access to a group of identical peripherals can be managed (for example multiple DMA channels).</a:t>
            </a:r>
          </a:p>
          <a:p>
            <a:endParaRPr lang="en-US" sz="2000" dirty="0" smtClean="0"/>
          </a:p>
          <a:p>
            <a:r>
              <a:rPr lang="en-US" sz="2000" dirty="0" smtClean="0"/>
              <a:t>Semaphores are typically used in one of two ways: </a:t>
            </a:r>
            <a:r>
              <a:rPr lang="en-US" sz="2000" b="1" dirty="0" smtClean="0"/>
              <a:t>To control access to a shared device between tasks</a:t>
            </a:r>
            <a:r>
              <a:rPr lang="en-US" sz="2000" dirty="0" smtClean="0"/>
              <a:t>. A printer is a good example. You don't want 2 tasks sending to the printer at once, so you create a binary semaphore to control printer access.</a:t>
            </a:r>
          </a:p>
          <a:p>
            <a:endParaRPr lang="en-US" sz="2000" dirty="0" smtClean="0"/>
          </a:p>
          <a:p>
            <a:r>
              <a:rPr lang="en-US" sz="2000" dirty="0" smtClean="0"/>
              <a:t>Semaphore is simply </a:t>
            </a:r>
            <a:r>
              <a:rPr lang="en-US" sz="2000" b="1" dirty="0" smtClean="0"/>
              <a:t>a variable that is non-negative and shared between threads</a:t>
            </a:r>
            <a:r>
              <a:rPr lang="en-US" sz="2000" dirty="0" smtClean="0"/>
              <a:t>. A semaphore is a signaling mechanism, and a thread that is waiting on a semaphore can be signaled by another thread. It uses two atomic operations, 1) Wait, and 2) Signal for the process synchronization</a:t>
            </a:r>
          </a:p>
          <a:p>
            <a:endParaRPr lang="en-IN" sz="2000" dirty="0" smtClean="0"/>
          </a:p>
          <a:p>
            <a:endParaRPr lang="en-IN"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936"/>
            <a:ext cx="8686800" cy="4431983"/>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Message</a:t>
            </a:r>
          </a:p>
          <a:p>
            <a:pPr lvl="0" eaLnBrk="0" fontAlgn="base" hangingPunct="0">
              <a:spcBef>
                <a:spcPct val="0"/>
              </a:spcBef>
              <a:spcAft>
                <a:spcPct val="0"/>
              </a:spcAft>
            </a:pPr>
            <a:r>
              <a:rPr lang="en-US" sz="2000" dirty="0" smtClean="0"/>
              <a:t>A message queue is a number of buffers of a fixed or maximum size that is controlled by the RTOS and also a queue for tasks that are waiting for messages.</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 The size and the number of buffers are specified when the message queue is created.</a:t>
            </a:r>
          </a:p>
          <a:p>
            <a:pPr lvl="0" eaLnBrk="0" fontAlgn="base" hangingPunct="0">
              <a:spcBef>
                <a:spcPct val="0"/>
              </a:spcBef>
              <a:spcAft>
                <a:spcPct val="0"/>
              </a:spcAft>
            </a:pPr>
            <a:endParaRPr lang="en-IN"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t>Exchange messages between threads in a FIFO-like operation.</a:t>
            </a:r>
          </a:p>
          <a:p>
            <a:pPr lvl="0" eaLnBrk="0" fontAlgn="base" hangingPunct="0">
              <a:spcBef>
                <a:spcPct val="0"/>
              </a:spcBef>
              <a:spcAft>
                <a:spcPct val="0"/>
              </a:spcAft>
            </a:pPr>
            <a:endParaRPr lang="en-US" sz="2000" dirty="0" smtClean="0"/>
          </a:p>
          <a:p>
            <a:r>
              <a:rPr lang="en-US" sz="2000" b="1" dirty="0" smtClean="0"/>
              <a:t>Message</a:t>
            </a:r>
            <a:r>
              <a:rPr lang="en-US" sz="2000" dirty="0" smtClean="0"/>
              <a:t> </a:t>
            </a:r>
            <a:r>
              <a:rPr lang="en-US" sz="2000" b="1" dirty="0" smtClean="0"/>
              <a:t>passing</a:t>
            </a:r>
            <a:r>
              <a:rPr lang="en-US" sz="2000" dirty="0" smtClean="0"/>
              <a:t> is another basic communication model between threads.</a:t>
            </a:r>
          </a:p>
          <a:p>
            <a:endParaRPr lang="en-US" sz="2000" dirty="0" smtClean="0"/>
          </a:p>
          <a:p>
            <a:r>
              <a:rPr lang="en-US" sz="2000" dirty="0" smtClean="0"/>
              <a:t> In the message passing model, one thread sends data explicitly, while another thread receives it. </a:t>
            </a:r>
            <a:endParaRPr lang="en-US" dirty="0" smtClean="0"/>
          </a:p>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91753" y="4686300"/>
            <a:ext cx="5271247" cy="1866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8915400" cy="360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304800"/>
            <a:ext cx="5638800" cy="523220"/>
          </a:xfrm>
          <a:prstGeom prst="rect">
            <a:avLst/>
          </a:prstGeom>
          <a:noFill/>
        </p:spPr>
        <p:txBody>
          <a:bodyPr wrap="square" rtlCol="0">
            <a:spAutoFit/>
          </a:bodyPr>
          <a:lstStyle/>
          <a:p>
            <a:r>
              <a:rPr lang="en-IN" sz="2800" b="1" dirty="0" smtClean="0">
                <a:solidFill>
                  <a:srgbClr val="FF0000"/>
                </a:solidFill>
              </a:rPr>
              <a:t>Difference between RTOS and SPOS</a:t>
            </a:r>
            <a:endParaRPr lang="en-US" sz="2800" b="1" dirty="0">
              <a:solidFill>
                <a:srgbClr val="FF0000"/>
              </a:solidFill>
            </a:endParaRPr>
          </a:p>
        </p:txBody>
      </p:sp>
      <p:sp>
        <p:nvSpPr>
          <p:cNvPr id="5" name="TextBox 4"/>
          <p:cNvSpPr txBox="1"/>
          <p:nvPr/>
        </p:nvSpPr>
        <p:spPr>
          <a:xfrm>
            <a:off x="228600" y="4800600"/>
            <a:ext cx="8686800" cy="1938992"/>
          </a:xfrm>
          <a:prstGeom prst="rect">
            <a:avLst/>
          </a:prstGeom>
          <a:noFill/>
        </p:spPr>
        <p:txBody>
          <a:bodyPr wrap="square" rtlCol="0">
            <a:spAutoFit/>
          </a:bodyPr>
          <a:lstStyle/>
          <a:p>
            <a:r>
              <a:rPr lang="en-US" sz="2000" dirty="0" smtClean="0">
                <a:solidFill>
                  <a:srgbClr val="FF0000"/>
                </a:solidFill>
              </a:rPr>
              <a:t>Free-RTOS</a:t>
            </a:r>
            <a:r>
              <a:rPr lang="en-US" sz="2000" dirty="0" smtClean="0"/>
              <a:t> is a class of RTOS that is designed to be small enough  so as to run on a microcontroller. Although its use is not limited to microcontroller applications.</a:t>
            </a:r>
          </a:p>
          <a:p>
            <a:endParaRPr lang="en-US" sz="2000" dirty="0" smtClean="0"/>
          </a:p>
          <a:p>
            <a:r>
              <a:rPr lang="en-US" sz="2000" dirty="0" smtClean="0"/>
              <a:t> </a:t>
            </a:r>
            <a:r>
              <a:rPr lang="en-US" sz="2000" b="1" dirty="0" smtClean="0">
                <a:solidFill>
                  <a:srgbClr val="FF0000"/>
                </a:solidFill>
              </a:rPr>
              <a:t>Free RTOS therefore provides the core real time scheduling functionality, inter-task communication, timing and synchronization primitives only.</a:t>
            </a:r>
          </a:p>
          <a:p>
            <a:endParaRPr lang="en-US" sz="2000" dirty="0"/>
          </a:p>
        </p:txBody>
      </p:sp>
    </p:spTree>
    <p:extLst>
      <p:ext uri="{BB962C8B-B14F-4D97-AF65-F5344CB8AC3E}">
        <p14:creationId xmlns:p14="http://schemas.microsoft.com/office/powerpoint/2010/main" val="354580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228600"/>
            <a:ext cx="8686800" cy="4308872"/>
          </a:xfrm>
          <a:prstGeom prst="rect">
            <a:avLst/>
          </a:prstGeom>
          <a:noFill/>
        </p:spPr>
        <p:txBody>
          <a:bodyPr wrap="square" rtlCol="0">
            <a:spAutoFit/>
          </a:bodyPr>
          <a:lstStyle/>
          <a:p>
            <a:r>
              <a:rPr lang="en-US" sz="2000" dirty="0" smtClean="0"/>
              <a:t>The operation is more like some kind of I/O rather than a direct access to information to be shared. </a:t>
            </a:r>
          </a:p>
          <a:p>
            <a:endParaRPr lang="en-US" sz="2000" dirty="0" smtClean="0"/>
          </a:p>
          <a:p>
            <a:r>
              <a:rPr lang="en-US" sz="2000" dirty="0" smtClean="0"/>
              <a:t>In CMSIS-RTOS, this mechanism is called s </a:t>
            </a:r>
            <a:r>
              <a:rPr lang="en-US" sz="2000" b="1" dirty="0" smtClean="0"/>
              <a:t>message</a:t>
            </a:r>
            <a:r>
              <a:rPr lang="en-US" sz="2000" dirty="0" smtClean="0"/>
              <a:t> </a:t>
            </a:r>
            <a:r>
              <a:rPr lang="en-US" sz="2000" b="1" dirty="0" smtClean="0"/>
              <a:t>queue</a:t>
            </a:r>
            <a:r>
              <a:rPr lang="en-US" sz="2000" dirty="0" smtClean="0"/>
              <a:t>.</a:t>
            </a:r>
          </a:p>
          <a:p>
            <a:endParaRPr lang="en-US" sz="2000" dirty="0" smtClean="0"/>
          </a:p>
          <a:p>
            <a:r>
              <a:rPr lang="en-US" sz="2000" dirty="0" smtClean="0"/>
              <a:t> The data is passed from one thread to another in a FIFO-like operation. </a:t>
            </a:r>
          </a:p>
          <a:p>
            <a:endParaRPr lang="en-US" sz="2000" dirty="0" smtClean="0"/>
          </a:p>
          <a:p>
            <a:r>
              <a:rPr lang="en-US" sz="2000" dirty="0" smtClean="0"/>
              <a:t>Using message queue functions, you can control, send, receive, or wait for messages.</a:t>
            </a:r>
          </a:p>
          <a:p>
            <a:endParaRPr lang="en-US" sz="2000" dirty="0" smtClean="0"/>
          </a:p>
          <a:p>
            <a:r>
              <a:rPr lang="en-US" sz="2000" dirty="0" smtClean="0"/>
              <a:t> The data to be passed can be of integer or pointer type:</a:t>
            </a:r>
          </a:p>
          <a:p>
            <a:r>
              <a:rPr lang="en-US" dirty="0" smtClean="0"/>
              <a:t/>
            </a:r>
            <a:br>
              <a:rPr lang="en-US" dirty="0" smtClean="0"/>
            </a:br>
            <a:endParaRPr lang="en-US" dirty="0" smtClean="0">
              <a:solidFill>
                <a:srgbClr val="FF0000"/>
              </a:solidFill>
              <a:latin typeface="Times New Roman" pitchFamily="18" charset="0"/>
              <a:ea typeface="Times New Roman" pitchFamily="18" charset="0"/>
              <a:cs typeface="Times New Roman" pitchFamily="18" charset="0"/>
            </a:endParaRPr>
          </a:p>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819400" y="4419600"/>
            <a:ext cx="5271247" cy="1866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4124206"/>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Queues</a:t>
            </a:r>
          </a:p>
          <a:p>
            <a:pPr lvl="0" eaLnBrk="0" fontAlgn="base" hangingPunct="0">
              <a:spcBef>
                <a:spcPct val="0"/>
              </a:spcBef>
              <a:spcAft>
                <a:spcPct val="0"/>
              </a:spcAft>
            </a:pPr>
            <a:r>
              <a:rPr lang="en-US" sz="2000" dirty="0" smtClean="0"/>
              <a:t>Most multi-threaded operating systems offer a number of kernel objects that assist in creating thread-safe communications between threads.</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 Such objects include things like queues, </a:t>
            </a:r>
            <a:r>
              <a:rPr lang="en-US" sz="2000" dirty="0" err="1" smtClean="0"/>
              <a:t>mutexes</a:t>
            </a:r>
            <a:r>
              <a:rPr lang="en-US" sz="2000" dirty="0" smtClean="0"/>
              <a:t>, and semaphores.</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A queue in a real-time operating system (RTOS) is a kernel object that is capable of passing information between tasks without incurring overwrites from other tasks or entering into a race condition. </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A queue is a first in, first out (FIFO) system where items are removed from the queue once read.</a:t>
            </a:r>
            <a:r>
              <a:rPr lang="en-US" sz="2000" dirty="0" smtClean="0">
                <a:solidFill>
                  <a:srgbClr val="FF0000"/>
                </a:solidFill>
                <a:latin typeface="Times New Roman" pitchFamily="18" charset="0"/>
                <a:ea typeface="Times New Roman" pitchFamily="18" charset="0"/>
                <a:cs typeface="Times New Roman" pitchFamily="18" charset="0"/>
              </a:rPr>
              <a:t> </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95800" y="4162425"/>
            <a:ext cx="4114800" cy="213400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8600"/>
            <a:ext cx="8839200" cy="3693319"/>
          </a:xfrm>
          <a:prstGeom prst="rect">
            <a:avLst/>
          </a:prstGeom>
          <a:noFill/>
        </p:spPr>
        <p:txBody>
          <a:bodyPr wrap="square" rtlCol="0">
            <a:spAutoFit/>
          </a:bodyPr>
          <a:lstStyle/>
          <a:p>
            <a:r>
              <a:rPr lang="en-US" dirty="0" smtClean="0"/>
              <a:t>A queue is a simple FIFO system with atomic reads and writes. </a:t>
            </a:r>
          </a:p>
          <a:p>
            <a:endParaRPr lang="en-US" dirty="0" smtClean="0"/>
          </a:p>
          <a:p>
            <a:r>
              <a:rPr lang="en-US" dirty="0" smtClean="0"/>
              <a:t>“Atomic operations” are those that cannot be interrupted by other tasks during their execution. </a:t>
            </a:r>
          </a:p>
          <a:p>
            <a:endParaRPr lang="en-US" dirty="0" smtClean="0"/>
          </a:p>
          <a:p>
            <a:r>
              <a:rPr lang="en-US" dirty="0" smtClean="0"/>
              <a:t>This ensures that another task cannot overwrite our data before it is read by the intended target.</a:t>
            </a:r>
          </a:p>
          <a:p>
            <a:endParaRPr lang="en-US" dirty="0" smtClean="0"/>
          </a:p>
          <a:p>
            <a:r>
              <a:rPr lang="en-US" dirty="0" smtClean="0"/>
              <a:t>In this example, Task A writes some data to a queue. </a:t>
            </a:r>
          </a:p>
          <a:p>
            <a:r>
              <a:rPr lang="en-US" dirty="0" smtClean="0"/>
              <a:t>No other thread can interrupt Task A during that writing process. </a:t>
            </a:r>
          </a:p>
          <a:p>
            <a:r>
              <a:rPr lang="en-US" dirty="0" smtClean="0"/>
              <a:t>After, Task B can write some other piece of data to the queue. </a:t>
            </a:r>
          </a:p>
          <a:p>
            <a:r>
              <a:rPr lang="en-US" dirty="0" smtClean="0"/>
              <a:t>Task B’s data will appear behind Task A’s data, as the queue is a FIFO system.</a:t>
            </a:r>
          </a:p>
          <a:p>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495800" y="4162425"/>
            <a:ext cx="4114800" cy="213400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94" y="228600"/>
            <a:ext cx="8627406" cy="7478970"/>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Mailboxes</a:t>
            </a:r>
          </a:p>
          <a:p>
            <a:pPr lvl="0" eaLnBrk="0" fontAlgn="base" hangingPunct="0">
              <a:spcBef>
                <a:spcPct val="0"/>
              </a:spcBef>
              <a:spcAft>
                <a:spcPct val="0"/>
              </a:spcAft>
            </a:pPr>
            <a:r>
              <a:rPr lang="en-US" sz="2000" dirty="0" smtClean="0"/>
              <a:t>A mailbox is a special memory location that one or more tasks can use to transfer data, or more generally for synchronization.</a:t>
            </a:r>
          </a:p>
          <a:p>
            <a:pPr lvl="0" eaLnBrk="0" fontAlgn="base" hangingPunct="0">
              <a:spcBef>
                <a:spcPct val="0"/>
              </a:spcBef>
              <a:spcAft>
                <a:spcPct val="0"/>
              </a:spcAft>
            </a:pPr>
            <a:endParaRPr lang="en-IN" sz="2000" dirty="0" smtClean="0"/>
          </a:p>
          <a:p>
            <a:pPr lvl="0" eaLnBrk="0" fontAlgn="base" hangingPunct="0">
              <a:spcBef>
                <a:spcPct val="0"/>
              </a:spcBef>
              <a:spcAft>
                <a:spcPct val="0"/>
              </a:spcAft>
            </a:pPr>
            <a:r>
              <a:rPr lang="en-US" sz="2000" dirty="0" smtClean="0"/>
              <a:t>You typically use a mailbox when there are multiple threads reading and writing data and you need the atomic test-and-set operation of semaphore to know when the mailbox is full or empty.</a:t>
            </a:r>
          </a:p>
          <a:p>
            <a:pPr lvl="0" eaLnBrk="0" fontAlgn="base" hangingPunct="0">
              <a:spcBef>
                <a:spcPct val="0"/>
              </a:spcBef>
              <a:spcAft>
                <a:spcPct val="0"/>
              </a:spcAft>
            </a:pPr>
            <a:endParaRPr lang="en-IN" sz="2000" dirty="0" smtClean="0"/>
          </a:p>
          <a:p>
            <a:pPr lvl="0" eaLnBrk="0" fontAlgn="base" hangingPunct="0">
              <a:spcBef>
                <a:spcPct val="0"/>
              </a:spcBef>
              <a:spcAft>
                <a:spcPct val="0"/>
              </a:spcAft>
            </a:pPr>
            <a:r>
              <a:rPr lang="en-US" sz="2000" dirty="0" smtClean="0"/>
              <a:t>A queue is just a data structure.  But a mailbox is a higher-level concept that is built around a combination of queues and semaphores. </a:t>
            </a:r>
          </a:p>
          <a:p>
            <a:pPr lvl="0" eaLnBrk="0" fontAlgn="base" hangingPunct="0">
              <a:spcBef>
                <a:spcPct val="0"/>
              </a:spcBef>
              <a:spcAft>
                <a:spcPct val="0"/>
              </a:spcAft>
            </a:pPr>
            <a:endParaRPr lang="en-IN" sz="2000" dirty="0" smtClean="0"/>
          </a:p>
          <a:p>
            <a:pPr eaLnBrk="0" fontAlgn="base" hangingPunct="0">
              <a:spcBef>
                <a:spcPct val="0"/>
              </a:spcBef>
              <a:spcAft>
                <a:spcPct val="0"/>
              </a:spcAft>
            </a:pPr>
            <a:r>
              <a:rPr lang="en-IN" sz="2000" dirty="0" smtClean="0"/>
              <a:t>Mailboxes are similar to queue. C</a:t>
            </a:r>
            <a:r>
              <a:rPr lang="en-US" sz="2000" dirty="0" smtClean="0"/>
              <a:t>capacity of mailboxes are usually fixed  after initialization. </a:t>
            </a:r>
          </a:p>
          <a:p>
            <a:pPr eaLnBrk="0" fontAlgn="base" hangingPunct="0">
              <a:spcBef>
                <a:spcPct val="0"/>
              </a:spcBef>
              <a:spcAft>
                <a:spcPct val="0"/>
              </a:spcAft>
            </a:pPr>
            <a:endParaRPr lang="en-US" sz="2000" dirty="0" smtClean="0"/>
          </a:p>
          <a:p>
            <a:pPr eaLnBrk="0" fontAlgn="base" hangingPunct="0">
              <a:spcBef>
                <a:spcPct val="0"/>
              </a:spcBef>
              <a:spcAft>
                <a:spcPct val="0"/>
              </a:spcAft>
            </a:pPr>
            <a:r>
              <a:rPr lang="en-US" sz="2000" dirty="0" smtClean="0"/>
              <a:t>Some RTOS allows only a single message in the mailbox. Some RTOS allows prioritization of message.</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A mailbox is a built-in class around a queue that uses semaphores to control access to the ends of a queue.</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IN"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en-US"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644" y="76200"/>
            <a:ext cx="8693956" cy="6894195"/>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Pipes</a:t>
            </a:r>
          </a:p>
          <a:p>
            <a:pPr lvl="0" eaLnBrk="0" fontAlgn="base" hangingPunct="0">
              <a:spcBef>
                <a:spcPct val="0"/>
              </a:spcBef>
              <a:spcAft>
                <a:spcPct val="0"/>
              </a:spcAft>
            </a:pPr>
            <a:r>
              <a:rPr lang="en-US" sz="2000" dirty="0" smtClean="0"/>
              <a:t>Message queues, mailboxes, and pipes are services that are provided by RTOSs that enable tasks to communicate with each other.</a:t>
            </a:r>
          </a:p>
          <a:p>
            <a:pPr lvl="0" eaLnBrk="0" fontAlgn="base" hangingPunct="0">
              <a:spcBef>
                <a:spcPct val="0"/>
              </a:spcBef>
              <a:spcAft>
                <a:spcPct val="0"/>
              </a:spcAft>
            </a:pPr>
            <a:r>
              <a:rPr lang="en-US" sz="2000" dirty="0" smtClean="0"/>
              <a:t> Tasks need to communicate with each other in order to coordinate activities and to share data.</a:t>
            </a:r>
          </a:p>
          <a:p>
            <a:pPr lvl="0" eaLnBrk="0" fontAlgn="base" hangingPunct="0">
              <a:spcBef>
                <a:spcPct val="0"/>
              </a:spcBef>
              <a:spcAft>
                <a:spcPct val="0"/>
              </a:spcAft>
            </a:pPr>
            <a:r>
              <a:rPr lang="en-US" sz="2000" i="1" dirty="0" smtClean="0"/>
              <a:t>Pipes </a:t>
            </a:r>
            <a:r>
              <a:rPr lang="en-US" sz="2000" dirty="0" smtClean="0"/>
              <a:t>are kernel objects that provide unstructured data exchange and facilitate synchronization among tasks. In a traditional implementation, a pipe is a unidirectional data exchange facility, as shown in </a:t>
            </a:r>
            <a:r>
              <a:rPr lang="en-US" sz="2000" dirty="0" smtClean="0">
                <a:hlinkClick r:id="rId2"/>
              </a:rPr>
              <a:t>Figure 8.1</a:t>
            </a:r>
            <a:r>
              <a:rPr lang="en-US" sz="2000" dirty="0" smtClean="0"/>
              <a:t>. </a:t>
            </a:r>
          </a:p>
          <a:p>
            <a:pPr lvl="0" eaLnBrk="0" fontAlgn="base" hangingPunct="0">
              <a:spcBef>
                <a:spcPct val="0"/>
              </a:spcBef>
              <a:spcAft>
                <a:spcPct val="0"/>
              </a:spcAft>
            </a:pPr>
            <a:endParaRPr lang="en-IN" sz="2000" dirty="0" smtClean="0"/>
          </a:p>
          <a:p>
            <a:pPr lvl="0" eaLnBrk="0" fontAlgn="base" hangingPunct="0">
              <a:spcBef>
                <a:spcPct val="0"/>
              </a:spcBef>
              <a:spcAft>
                <a:spcPct val="0"/>
              </a:spcAft>
            </a:pPr>
            <a:endParaRPr lang="en-IN" sz="2000" dirty="0" smtClean="0"/>
          </a:p>
          <a:p>
            <a:pPr lvl="0" eaLnBrk="0" fontAlgn="base" hangingPunct="0">
              <a:spcBef>
                <a:spcPct val="0"/>
              </a:spcBef>
              <a:spcAft>
                <a:spcPct val="0"/>
              </a:spcAft>
            </a:pPr>
            <a:endParaRPr lang="en-IN"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Two descriptors, one for each end of the pipe (one end for reading and one for writing), are returned when the pipe is created. Data is written via one descriptor and read via the other. The data remains in the pipe as an unstructured byte stream. Data is read from the pipe in FIFO order.</a:t>
            </a:r>
            <a:endParaRPr lang="en-US"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en-US" dirty="0" smtClean="0">
              <a:latin typeface="Times New Roman" pitchFamily="18" charset="0"/>
              <a:ea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2286000" y="2971800"/>
            <a:ext cx="4495799" cy="199677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8063746"/>
          </a:xfrm>
          <a:prstGeom prst="rect">
            <a:avLst/>
          </a:prstGeom>
          <a:noFill/>
        </p:spPr>
        <p:txBody>
          <a:bodyPr wrap="square" rtlCol="0">
            <a:spAutoFit/>
          </a:bodyPr>
          <a:lstStyle/>
          <a:p>
            <a:r>
              <a:rPr lang="en-US" sz="2000" dirty="0" smtClean="0"/>
              <a:t>A pipe provides a simple data flow facility so that the reader becomes blocked when the pipe is empty, and the writer becomes blocked when the pipe is full. </a:t>
            </a:r>
          </a:p>
          <a:p>
            <a:endParaRPr lang="en-US" sz="2000" dirty="0" smtClean="0"/>
          </a:p>
          <a:p>
            <a:r>
              <a:rPr lang="en-US" sz="2000" dirty="0" smtClean="0"/>
              <a:t>Typically, a pipe is used to exchange data between a data-producing task and a data-consuming task, as shown in </a:t>
            </a:r>
            <a:r>
              <a:rPr lang="en-US" sz="2000" dirty="0" smtClean="0">
                <a:hlinkClick r:id="rId2"/>
              </a:rPr>
              <a:t>Figure 8.2</a:t>
            </a:r>
            <a:r>
              <a:rPr lang="en-US" sz="2000" dirty="0" smtClean="0"/>
              <a:t>. </a:t>
            </a:r>
          </a:p>
          <a:p>
            <a:r>
              <a:rPr lang="en-US" sz="2000" dirty="0" smtClean="0"/>
              <a:t>It is also permissible to have several writers for the pipe with multiple readers on it.</a:t>
            </a:r>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r>
              <a:rPr lang="en-US" sz="2000" dirty="0" smtClean="0"/>
              <a:t>Note that a pipe is conceptually similar to a message queue but with significant differences.</a:t>
            </a:r>
          </a:p>
          <a:p>
            <a:endParaRPr lang="en-US" sz="2000" dirty="0" smtClean="0"/>
          </a:p>
          <a:p>
            <a:r>
              <a:rPr lang="en-US" sz="2000" dirty="0" smtClean="0"/>
              <a:t> For example, unlike a message queue, a pipe does not store multiple messages. Instead, the data that it stores is not structured, but consists of a stream of bytes. </a:t>
            </a:r>
          </a:p>
          <a:p>
            <a:endParaRPr lang="en-US" sz="2000" dirty="0" smtClean="0"/>
          </a:p>
          <a:p>
            <a:r>
              <a:rPr lang="en-US" sz="2000" dirty="0" smtClean="0"/>
              <a:t>Also, the data in a pipe cannot be prioritized; the data flow is strictly first-in, first-out FIFO. Finally, as is described below, pipes support the powerful select operation, and message queues do not.</a:t>
            </a:r>
            <a:endParaRPr lang="en-IN" sz="2000" dirty="0" smtClean="0"/>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466023" y="2209800"/>
            <a:ext cx="4891916" cy="18002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3477875"/>
          </a:xfrm>
          <a:prstGeom prst="rect">
            <a:avLst/>
          </a:prstGeom>
          <a:noFill/>
        </p:spPr>
        <p:txBody>
          <a:bodyPr wrap="square" rtlCol="0">
            <a:spAutoFit/>
          </a:bodyPr>
          <a:lstStyle/>
          <a:p>
            <a:pPr lvl="0" algn="ctr"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r>
              <a:rPr lang="en-US" sz="2400" dirty="0" smtClean="0">
                <a:solidFill>
                  <a:srgbClr val="FF0000"/>
                </a:solidFill>
                <a:latin typeface="Times New Roman" pitchFamily="18" charset="0"/>
                <a:ea typeface="Times New Roman" pitchFamily="18" charset="0"/>
                <a:cs typeface="Times New Roman" pitchFamily="18" charset="0"/>
              </a:rPr>
              <a:t>Timer functions</a:t>
            </a:r>
          </a:p>
          <a:p>
            <a:pPr lvl="0" eaLnBrk="0" fontAlgn="base" hangingPunct="0">
              <a:spcBef>
                <a:spcPct val="0"/>
              </a:spcBef>
              <a:spcAft>
                <a:spcPct val="0"/>
              </a:spcAft>
            </a:pPr>
            <a:r>
              <a:rPr lang="en-US" sz="2000" dirty="0" smtClean="0"/>
              <a:t>Hardware timers are used for timing and counting operations, allowing the processor to carry on with some other process while the timer process runs.</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smtClean="0"/>
              <a:t>Soft </a:t>
            </a:r>
            <a:r>
              <a:rPr lang="en-US" sz="2000" dirty="0" smtClean="0"/>
              <a:t>timers are software events that are scheduled through a software facility. A soft-timer facility allows for efficiently scheduling of non-high-precision software events.</a:t>
            </a:r>
          </a:p>
          <a:p>
            <a:pPr lvl="0" eaLnBrk="0" fontAlgn="base" hangingPunct="0">
              <a:spcBef>
                <a:spcPct val="0"/>
              </a:spcBef>
              <a:spcAft>
                <a:spcPct val="0"/>
              </a:spcAft>
            </a:pPr>
            <a:endParaRPr lang="en-US"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FF0000"/>
                </a:solidFill>
                <a:latin typeface="Times New Roman" pitchFamily="18" charset="0"/>
                <a:ea typeface="Times New Roman" pitchFamily="18" charset="0"/>
                <a:cs typeface="Times New Roman" pitchFamily="18" charset="0"/>
              </a:rPr>
              <a:t> </a:t>
            </a:r>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86800" cy="7263527"/>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Events</a:t>
            </a:r>
          </a:p>
          <a:p>
            <a:r>
              <a:rPr lang="en-US" sz="2000" dirty="0" smtClean="0"/>
              <a:t>Event bits are used to indicate if an event has occurred or not. </a:t>
            </a:r>
          </a:p>
          <a:p>
            <a:endParaRPr lang="en-US" sz="2000" dirty="0" smtClean="0"/>
          </a:p>
          <a:p>
            <a:r>
              <a:rPr lang="en-US" sz="2000" dirty="0" smtClean="0"/>
              <a:t>Event bits are often referred to as event </a:t>
            </a:r>
            <a:r>
              <a:rPr lang="en-US" sz="2000" i="1" dirty="0" smtClean="0"/>
              <a:t>flags</a:t>
            </a:r>
            <a:r>
              <a:rPr lang="en-US" sz="2000" dirty="0" smtClean="0"/>
              <a:t>. </a:t>
            </a:r>
          </a:p>
          <a:p>
            <a:endParaRPr lang="en-US" sz="2000" dirty="0" smtClean="0"/>
          </a:p>
          <a:p>
            <a:r>
              <a:rPr lang="en-US" sz="2000" dirty="0" smtClean="0"/>
              <a:t>e.g.  an application may:</a:t>
            </a:r>
          </a:p>
          <a:p>
            <a:r>
              <a:rPr lang="en-US" sz="2000" dirty="0" smtClean="0"/>
              <a:t>	1.Define a bit (or flag) that means "A message has been received and is 	ready for processing" when it is set to 1, </a:t>
            </a:r>
          </a:p>
          <a:p>
            <a:r>
              <a:rPr lang="en-US" sz="2000" dirty="0" smtClean="0"/>
              <a:t>	and</a:t>
            </a:r>
          </a:p>
          <a:p>
            <a:r>
              <a:rPr lang="en-US" sz="2000" dirty="0" smtClean="0"/>
              <a:t>	 "there are no messages waiting to be processed" when it is set to 0.</a:t>
            </a:r>
          </a:p>
          <a:p>
            <a:endParaRPr lang="en-US" sz="2000" dirty="0" smtClean="0"/>
          </a:p>
          <a:p>
            <a:r>
              <a:rPr lang="en-US" sz="2000" dirty="0" smtClean="0"/>
              <a:t>Define a bit (or flag) that means "The application has queued a message that is ready to be sent to a network" when it is set to 1,</a:t>
            </a:r>
          </a:p>
          <a:p>
            <a:r>
              <a:rPr lang="en-US" sz="2000" dirty="0" smtClean="0"/>
              <a:t> and</a:t>
            </a:r>
          </a:p>
          <a:p>
            <a:r>
              <a:rPr lang="en-US" sz="2000" dirty="0" smtClean="0"/>
              <a:t> "there are no messages queued ready to be sent to the network" when it is set to 0.</a:t>
            </a:r>
          </a:p>
          <a:p>
            <a:endParaRPr lang="en-US" sz="2000" dirty="0" smtClean="0"/>
          </a:p>
          <a:p>
            <a:r>
              <a:rPr lang="en-US" sz="2000" dirty="0" smtClean="0"/>
              <a:t>Define a bit (or flag) that means "It is time to send a heartbeat message onto a network" when it is set to 1, </a:t>
            </a:r>
          </a:p>
          <a:p>
            <a:r>
              <a:rPr lang="en-US" sz="2000" dirty="0" smtClean="0"/>
              <a:t>And</a:t>
            </a:r>
          </a:p>
          <a:p>
            <a:r>
              <a:rPr lang="en-US" sz="2000" dirty="0" smtClean="0"/>
              <a:t> "it is not yet time to send another heartbeat message" when it is set to 0.</a:t>
            </a:r>
          </a:p>
          <a:p>
            <a:pPr lvl="0" eaLnBrk="0" fontAlgn="base" hangingPunct="0">
              <a:spcBef>
                <a:spcPct val="0"/>
              </a:spcBef>
              <a:spcAft>
                <a:spcPct val="0"/>
              </a:spcAft>
            </a:pPr>
            <a:endParaRPr lang="en-US" sz="2400" dirty="0" smtClean="0">
              <a:solidFill>
                <a:srgbClr val="FF0000"/>
              </a:solidFill>
              <a:latin typeface="Times New Roman" pitchFamily="18" charset="0"/>
              <a:ea typeface="Times New Roman" pitchFamily="18" charset="0"/>
              <a:cs typeface="Times New Roman" pitchFamily="18" charset="0"/>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04800"/>
            <a:ext cx="8305799" cy="4431983"/>
          </a:xfrm>
          <a:prstGeom prst="rect">
            <a:avLst/>
          </a:prstGeom>
          <a:noFill/>
        </p:spPr>
        <p:txBody>
          <a:bodyPr wrap="square" rtlCol="0">
            <a:spAutoFit/>
          </a:bodyPr>
          <a:lstStyle/>
          <a:p>
            <a:pPr algn="ctr"/>
            <a:r>
              <a:rPr lang="en-US" sz="2400" b="1" dirty="0" smtClean="0">
                <a:solidFill>
                  <a:srgbClr val="FF0000"/>
                </a:solidFill>
              </a:rPr>
              <a:t>Event Groups</a:t>
            </a:r>
          </a:p>
          <a:p>
            <a:r>
              <a:rPr lang="en-US" sz="2000" dirty="0" smtClean="0"/>
              <a:t>An event group is a set of event bits. </a:t>
            </a:r>
          </a:p>
          <a:p>
            <a:endParaRPr lang="en-US" sz="2000" dirty="0" smtClean="0"/>
          </a:p>
          <a:p>
            <a:r>
              <a:rPr lang="en-US" sz="2000" dirty="0" smtClean="0"/>
              <a:t>Individual event bits within an event group are referenced by a bit number. </a:t>
            </a:r>
          </a:p>
          <a:p>
            <a:endParaRPr lang="en-US" sz="2000" dirty="0" smtClean="0"/>
          </a:p>
          <a:p>
            <a:r>
              <a:rPr lang="en-US" sz="2000" dirty="0" smtClean="0"/>
              <a:t>The event bit that means "A message has been received and is ready for processing" might be bit number 0 within an event group.</a:t>
            </a:r>
          </a:p>
          <a:p>
            <a:endParaRPr lang="en-US" sz="2000" dirty="0" smtClean="0"/>
          </a:p>
          <a:p>
            <a:r>
              <a:rPr lang="en-US" sz="2000" dirty="0" smtClean="0"/>
              <a:t>The event bit that means "The application has queued a message that is ready to be sent to a network" might be bit number 1 within the same event group.</a:t>
            </a:r>
          </a:p>
          <a:p>
            <a:endParaRPr lang="en-US" sz="2000" dirty="0" smtClean="0"/>
          </a:p>
          <a:p>
            <a:r>
              <a:rPr lang="en-US" sz="2000" dirty="0" smtClean="0"/>
              <a:t>The event bit that means "It is time to send a heartbeat message onto a network" might be bit number 2 within the same event group.</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05800" cy="3200876"/>
          </a:xfrm>
          <a:prstGeom prst="rect">
            <a:avLst/>
          </a:prstGeom>
          <a:noFill/>
        </p:spPr>
        <p:txBody>
          <a:bodyPr wrap="square" rtlCol="0">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Memory management</a:t>
            </a:r>
          </a:p>
          <a:p>
            <a:pPr lvl="0" algn="just" eaLnBrk="0" fontAlgn="base" hangingPunct="0">
              <a:spcBef>
                <a:spcPct val="0"/>
              </a:spcBef>
              <a:spcAft>
                <a:spcPct val="0"/>
              </a:spcAft>
            </a:pPr>
            <a:r>
              <a:rPr lang="en-US" sz="2000" dirty="0" smtClean="0"/>
              <a:t>Memory management is the </a:t>
            </a:r>
            <a:r>
              <a:rPr lang="en-US" sz="2000" b="1" dirty="0" smtClean="0"/>
              <a:t>process of controlling and coordinating computer memory, assigning portions called blocks to various running programs to optimize overall system performance</a:t>
            </a:r>
            <a:r>
              <a:rPr lang="en-US" sz="2000" dirty="0" smtClean="0"/>
              <a:t>.</a:t>
            </a:r>
          </a:p>
          <a:p>
            <a:pPr lvl="0" algn="just" eaLnBrk="0" fontAlgn="base" hangingPunct="0">
              <a:spcBef>
                <a:spcPct val="0"/>
              </a:spcBef>
              <a:spcAft>
                <a:spcPct val="0"/>
              </a:spcAft>
            </a:pPr>
            <a:endParaRPr lang="en-US" sz="2000" dirty="0" smtClean="0"/>
          </a:p>
          <a:p>
            <a:pPr lvl="0" algn="just" eaLnBrk="0" fontAlgn="base" hangingPunct="0">
              <a:spcBef>
                <a:spcPct val="0"/>
              </a:spcBef>
              <a:spcAft>
                <a:spcPct val="0"/>
              </a:spcAft>
            </a:pPr>
            <a:r>
              <a:rPr lang="en-US" sz="2000" dirty="0" smtClean="0"/>
              <a:t>An RTOS may provide memory management for several reasons: </a:t>
            </a:r>
            <a:r>
              <a:rPr lang="en-US" sz="2000" b="1" dirty="0" smtClean="0"/>
              <a:t>Memory mapping hardware can protect the memory spaces of the processes when outside programs are run on the embedded system</a:t>
            </a:r>
            <a:r>
              <a:rPr lang="en-US" sz="2000" dirty="0" smtClean="0"/>
              <a:t>. Memory management can allow a program to use a large virtual address space</a:t>
            </a:r>
            <a:r>
              <a:rPr lang="en-US" sz="2000" dirty="0" smtClean="0">
                <a:latin typeface="Times New Roman" pitchFamily="18" charset="0"/>
                <a:ea typeface="Times New Roman" pitchFamily="18" charset="0"/>
                <a:cs typeface="Times New Roman" pitchFamily="18" charset="0"/>
              </a:rPr>
              <a:t>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3362325"/>
            <a:ext cx="6708692" cy="305085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7171194"/>
          </a:xfrm>
          <a:prstGeom prst="rect">
            <a:avLst/>
          </a:prstGeom>
          <a:noFill/>
        </p:spPr>
        <p:txBody>
          <a:bodyPr wrap="square" rtlCol="0">
            <a:spAutoFit/>
          </a:bodyPr>
          <a:lstStyle/>
          <a:p>
            <a:pPr>
              <a:buFont typeface="Arial" pitchFamily="34" charset="0"/>
              <a:buChar char="•"/>
            </a:pPr>
            <a:r>
              <a:rPr lang="en-US" sz="2000" dirty="0"/>
              <a:t>An RTOS is </a:t>
            </a:r>
            <a:r>
              <a:rPr lang="en-US" sz="2000" b="1" dirty="0">
                <a:solidFill>
                  <a:srgbClr val="FF0000"/>
                </a:solidFill>
              </a:rPr>
              <a:t>an operating system designed to manage hardware resources of an embedded </a:t>
            </a:r>
            <a:r>
              <a:rPr lang="en-US" sz="2000" b="1" dirty="0" smtClean="0">
                <a:solidFill>
                  <a:srgbClr val="FF0000"/>
                </a:solidFill>
              </a:rPr>
              <a:t>system</a:t>
            </a:r>
            <a:r>
              <a:rPr lang="en-US" sz="2000" dirty="0">
                <a:solidFill>
                  <a:srgbClr val="FF0000"/>
                </a:solidFill>
              </a:rPr>
              <a:t>.</a:t>
            </a:r>
            <a:r>
              <a:rPr lang="en-US" sz="2000" dirty="0" smtClean="0">
                <a:solidFill>
                  <a:srgbClr val="FF0000"/>
                </a:solidFill>
              </a:rPr>
              <a:t> </a:t>
            </a:r>
          </a:p>
          <a:p>
            <a:pPr>
              <a:buFont typeface="Arial" pitchFamily="34" charset="0"/>
              <a:buChar char="•"/>
            </a:pPr>
            <a:endParaRPr lang="en-US" sz="2000" dirty="0" smtClean="0">
              <a:solidFill>
                <a:srgbClr val="FF0000"/>
              </a:solidFill>
            </a:endParaRPr>
          </a:p>
          <a:p>
            <a:pPr>
              <a:buFont typeface="Arial" pitchFamily="34" charset="0"/>
              <a:buChar char="•"/>
            </a:pPr>
            <a:r>
              <a:rPr lang="en-US" sz="2000" dirty="0" smtClean="0"/>
              <a:t>It creates </a:t>
            </a:r>
            <a:r>
              <a:rPr lang="en-US" sz="2000" dirty="0"/>
              <a:t>multiple threads of software execution and a scheduler for managing these threads. </a:t>
            </a: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It </a:t>
            </a:r>
            <a:r>
              <a:rPr lang="en-US" sz="2000" dirty="0"/>
              <a:t>is a scheduling kernel that creates a multi-tasking and deterministic run-time </a:t>
            </a:r>
            <a:r>
              <a:rPr lang="en-US" sz="2000" dirty="0" smtClean="0"/>
              <a:t>environment.</a:t>
            </a:r>
          </a:p>
          <a:p>
            <a:pPr>
              <a:buFont typeface="Arial" pitchFamily="34" charset="0"/>
              <a:buChar char="•"/>
            </a:pPr>
            <a:endParaRPr lang="en-US" sz="2000" dirty="0"/>
          </a:p>
          <a:p>
            <a:pPr>
              <a:buFont typeface="Arial" pitchFamily="34" charset="0"/>
              <a:buChar char="•"/>
            </a:pPr>
            <a:r>
              <a:rPr lang="en-US" sz="2000" dirty="0" smtClean="0"/>
              <a:t>The standard OS prioritize </a:t>
            </a:r>
            <a:r>
              <a:rPr lang="en-US" sz="2000" dirty="0"/>
              <a:t>executing as much processing as possible in the quickest amount of time while RTOS prioritizes predictable response times</a:t>
            </a:r>
            <a:r>
              <a:rPr lang="en-US" sz="2000" dirty="0" smtClean="0"/>
              <a:t>.</a:t>
            </a:r>
          </a:p>
          <a:p>
            <a:pPr>
              <a:buFont typeface="Arial" pitchFamily="34" charset="0"/>
              <a:buChar char="•"/>
            </a:pPr>
            <a:endParaRPr lang="en-IN" sz="2000" dirty="0" smtClean="0"/>
          </a:p>
          <a:p>
            <a:pPr algn="just">
              <a:buFont typeface="Arial" pitchFamily="34" charset="0"/>
              <a:buChar char="•"/>
            </a:pPr>
            <a:r>
              <a:rPr lang="en-US" sz="2000" b="1" dirty="0" err="1" smtClean="0">
                <a:solidFill>
                  <a:srgbClr val="FF0000"/>
                </a:solidFill>
              </a:rPr>
              <a:t>RTOSes</a:t>
            </a:r>
            <a:r>
              <a:rPr lang="en-US" sz="2000" b="1" dirty="0" smtClean="0">
                <a:solidFill>
                  <a:srgbClr val="FF0000"/>
                </a:solidFill>
              </a:rPr>
              <a:t> are generally subdivided into “soft” real-time and “hard” real- time systems. </a:t>
            </a:r>
          </a:p>
          <a:p>
            <a:pPr algn="just">
              <a:buFont typeface="Arial" pitchFamily="34" charset="0"/>
              <a:buChar char="•"/>
            </a:pPr>
            <a:endParaRPr lang="en-US" sz="2000" dirty="0" smtClean="0"/>
          </a:p>
          <a:p>
            <a:pPr algn="just">
              <a:buFont typeface="Arial" pitchFamily="34" charset="0"/>
              <a:buChar char="•"/>
            </a:pPr>
            <a:r>
              <a:rPr lang="en-US" sz="2000" b="1" dirty="0" smtClean="0">
                <a:solidFill>
                  <a:srgbClr val="FF0000"/>
                </a:solidFill>
              </a:rPr>
              <a:t>Soft real-time systems </a:t>
            </a:r>
            <a:r>
              <a:rPr lang="en-US" sz="2000" dirty="0" smtClean="0"/>
              <a:t>operate within a few hundred milliseconds, at the scale of a human reaction. </a:t>
            </a:r>
          </a:p>
          <a:p>
            <a:pPr algn="just">
              <a:buFont typeface="Arial" pitchFamily="34" charset="0"/>
              <a:buChar char="•"/>
            </a:pPr>
            <a:endParaRPr lang="en-US" sz="2000" dirty="0" smtClean="0"/>
          </a:p>
          <a:p>
            <a:pPr algn="just">
              <a:buFont typeface="Arial" pitchFamily="34" charset="0"/>
              <a:buChar char="•"/>
            </a:pPr>
            <a:r>
              <a:rPr lang="en-US" sz="2000" b="1" dirty="0" smtClean="0">
                <a:solidFill>
                  <a:srgbClr val="FF0000"/>
                </a:solidFill>
              </a:rPr>
              <a:t>Hard real-time systems (time constraints)</a:t>
            </a:r>
            <a:r>
              <a:rPr lang="en-US" sz="2000" b="1" dirty="0" smtClean="0"/>
              <a:t>, </a:t>
            </a:r>
            <a:r>
              <a:rPr lang="en-US" sz="2000" dirty="0" smtClean="0"/>
              <a:t>however, provide responses that are predictable within tens of milliseconds or less. </a:t>
            </a:r>
            <a:r>
              <a:rPr lang="en-US" sz="2000" dirty="0" smtClean="0">
                <a:solidFill>
                  <a:srgbClr val="FF0000"/>
                </a:solidFill>
              </a:rPr>
              <a:t>Hard Real-Time operating systems guarantee that critical tasks be completed within a range of time.</a:t>
            </a:r>
          </a:p>
          <a:p>
            <a:pPr algn="just">
              <a:buFont typeface="Arial" pitchFamily="34" charset="0"/>
              <a:buChar char="•"/>
            </a:pPr>
            <a:endParaRPr lang="en-US" sz="2000" dirty="0" smtClean="0"/>
          </a:p>
          <a:p>
            <a:endParaRPr lang="en-US" sz="2000" dirty="0"/>
          </a:p>
        </p:txBody>
      </p:sp>
    </p:spTree>
    <p:extLst>
      <p:ext uri="{BB962C8B-B14F-4D97-AF65-F5344CB8AC3E}">
        <p14:creationId xmlns:p14="http://schemas.microsoft.com/office/powerpoint/2010/main" val="3391656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381000"/>
            <a:ext cx="8381999" cy="4343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382000" cy="5078313"/>
          </a:xfrm>
          <a:prstGeom prst="rect">
            <a:avLst/>
          </a:prstGeom>
          <a:noFill/>
        </p:spPr>
        <p:txBody>
          <a:bodyPr wrap="square" rtlCol="0">
            <a:spAutoFit/>
          </a:bodyPr>
          <a:lstStyle/>
          <a:p>
            <a:pPr lvl="0" algn="ctr"/>
            <a:r>
              <a:rPr lang="en-US" sz="2400" b="1" dirty="0" smtClean="0">
                <a:solidFill>
                  <a:srgbClr val="FF0000"/>
                </a:solidFill>
                <a:latin typeface="Times New Roman" pitchFamily="18" charset="0"/>
                <a:ea typeface="Times New Roman" pitchFamily="18" charset="0"/>
                <a:cs typeface="Times New Roman" pitchFamily="18" charset="0"/>
              </a:rPr>
              <a:t>Interrupt routines in an RTOS environment</a:t>
            </a:r>
          </a:p>
          <a:p>
            <a:pPr algn="ctr"/>
            <a:endParaRPr lang="en-US" sz="2000" dirty="0" smtClean="0"/>
          </a:p>
          <a:p>
            <a:r>
              <a:rPr lang="en-US" sz="2000" dirty="0" smtClean="0"/>
              <a:t>RTOS provides various functions for interrupt and event handling, </a:t>
            </a:r>
          </a:p>
          <a:p>
            <a:endParaRPr lang="en-US" sz="2000" dirty="0" smtClean="0"/>
          </a:p>
          <a:p>
            <a:r>
              <a:rPr lang="en-US" sz="2000" dirty="0" smtClean="0"/>
              <a:t>	viz., Defining interrupt handler, </a:t>
            </a:r>
          </a:p>
          <a:p>
            <a:r>
              <a:rPr lang="en-US" sz="2000" dirty="0" smtClean="0"/>
              <a:t>	creation and deletion of ISR,</a:t>
            </a:r>
          </a:p>
          <a:p>
            <a:r>
              <a:rPr lang="en-US" sz="2000" dirty="0" smtClean="0"/>
              <a:t>	 referencing the state of an ISR, </a:t>
            </a:r>
          </a:p>
          <a:p>
            <a:r>
              <a:rPr lang="en-US" sz="2000" dirty="0" smtClean="0"/>
              <a:t>	enabling and disabling of an interrupt, etc.</a:t>
            </a:r>
          </a:p>
          <a:p>
            <a:endParaRPr lang="en-US" sz="2000" dirty="0" smtClean="0"/>
          </a:p>
          <a:p>
            <a:r>
              <a:rPr lang="en-US" sz="2000" dirty="0" smtClean="0"/>
              <a:t> It also restricts: </a:t>
            </a:r>
          </a:p>
          <a:p>
            <a:r>
              <a:rPr lang="en-US" sz="2000" dirty="0" smtClean="0"/>
              <a:t>	 interrupts from occurring when modifying a data structure, </a:t>
            </a:r>
          </a:p>
          <a:p>
            <a:r>
              <a:rPr lang="en-US" sz="2000" dirty="0" smtClean="0"/>
              <a:t>	</a:t>
            </a:r>
            <a:r>
              <a:rPr lang="en-US" sz="2000" dirty="0" err="1" smtClean="0"/>
              <a:t>minimise</a:t>
            </a:r>
            <a:r>
              <a:rPr lang="en-US" sz="2000" dirty="0" smtClean="0"/>
              <a:t> interrupt latencies due to disabling of interrupts when RTOS 	is  performing critical operations,</a:t>
            </a:r>
          </a:p>
          <a:p>
            <a:r>
              <a:rPr lang="en-US" sz="2000" dirty="0" smtClean="0"/>
              <a:t>	 </a:t>
            </a:r>
            <a:r>
              <a:rPr lang="en-US" sz="2000" dirty="0" err="1" smtClean="0"/>
              <a:t>minimises</a:t>
            </a:r>
            <a:r>
              <a:rPr lang="en-US" sz="2000" dirty="0" smtClean="0"/>
              <a:t> interrupt response times.</a:t>
            </a:r>
          </a:p>
          <a:p>
            <a:endParaRPr lang="en-IN" sz="2000" dirty="0" smtClean="0"/>
          </a:p>
          <a:p>
            <a:endParaRPr 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5601533"/>
          </a:xfrm>
          <a:prstGeom prst="rect">
            <a:avLst/>
          </a:prstGeom>
          <a:noFill/>
        </p:spPr>
        <p:txBody>
          <a:bodyPr wrap="square" rtlCol="0">
            <a:spAutoFit/>
          </a:bodyPr>
          <a:lstStyle/>
          <a:p>
            <a:pPr lvl="0" algn="ctr"/>
            <a:r>
              <a:rPr lang="en-US" sz="2400" b="1" dirty="0" smtClean="0">
                <a:solidFill>
                  <a:srgbClr val="FF0000"/>
                </a:solidFill>
                <a:latin typeface="Times New Roman" pitchFamily="18" charset="0"/>
                <a:ea typeface="Times New Roman" pitchFamily="18" charset="0"/>
                <a:cs typeface="Times New Roman" pitchFamily="18" charset="0"/>
              </a:rPr>
              <a:t>Interrupt routines in an RTOS environment</a:t>
            </a:r>
          </a:p>
          <a:p>
            <a:pPr lvl="0" algn="ctr"/>
            <a:endParaRPr lang="en-US" sz="2400" dirty="0" smtClean="0">
              <a:solidFill>
                <a:srgbClr val="FF0000"/>
              </a:solidFill>
              <a:latin typeface="Times New Roman" pitchFamily="18" charset="0"/>
              <a:ea typeface="Times New Roman" pitchFamily="18" charset="0"/>
              <a:cs typeface="Times New Roman" pitchFamily="18" charset="0"/>
            </a:endParaRPr>
          </a:p>
          <a:p>
            <a:r>
              <a:rPr lang="en-US" sz="2400" b="1" dirty="0" smtClean="0"/>
              <a:t>Interrupt routines in RTOS must follow two rules that do not apply to task code:</a:t>
            </a:r>
          </a:p>
          <a:p>
            <a:endParaRPr lang="en-US" sz="2400" dirty="0" smtClean="0"/>
          </a:p>
          <a:p>
            <a:r>
              <a:rPr lang="en-US" sz="2000" dirty="0" smtClean="0"/>
              <a:t>An interrupt routine must not call any RTOS functions that might block. could block the highest priority task. ...</a:t>
            </a:r>
          </a:p>
          <a:p>
            <a:endParaRPr lang="en-US" sz="2000" dirty="0" smtClean="0"/>
          </a:p>
          <a:p>
            <a:r>
              <a:rPr lang="en-US" sz="2000" dirty="0" smtClean="0"/>
              <a:t>An interrupt routine must not call any RTOS function that might cause the RTOS to switch tasks.</a:t>
            </a:r>
          </a:p>
          <a:p>
            <a:endParaRPr lang="en-US" sz="2000" dirty="0" smtClean="0"/>
          </a:p>
          <a:p>
            <a:pPr lvl="0"/>
            <a:r>
              <a:rPr lang="en-US" sz="2000" dirty="0" smtClean="0"/>
              <a:t>Time-based scheduling used like round-robin scheduling.</a:t>
            </a:r>
          </a:p>
          <a:p>
            <a:pPr lvl="0"/>
            <a:endParaRPr lang="en-IN" sz="2000" dirty="0" smtClean="0">
              <a:solidFill>
                <a:srgbClr val="FF0000"/>
              </a:solidFill>
            </a:endParaRPr>
          </a:p>
          <a:p>
            <a:r>
              <a:rPr lang="en-US" sz="2000" dirty="0" smtClean="0"/>
              <a:t> Interrupt latency: The time elapsed between execution of the last instruction of the interrupted task and the first instruction in the interrupt handler.</a:t>
            </a:r>
          </a:p>
          <a:p>
            <a:r>
              <a:rPr lang="en-US" sz="2000" dirty="0" smtClean="0"/>
              <a:t> </a:t>
            </a:r>
          </a:p>
          <a:p>
            <a:pPr algn="ct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1015663"/>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Preemptive and non-preemptive kernel</a:t>
            </a:r>
          </a:p>
          <a:p>
            <a:pPr lvl="0" algn="ctr"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105579" y="1185863"/>
            <a:ext cx="4428821" cy="5214937"/>
          </a:xfrm>
          <a:prstGeom prst="rect">
            <a:avLst/>
          </a:prstGeom>
          <a:noFill/>
          <a:ln w="9525">
            <a:noFill/>
            <a:miter lim="800000"/>
            <a:headEnd/>
            <a:tailEnd/>
          </a:ln>
        </p:spPr>
      </p:pic>
      <p:sp>
        <p:nvSpPr>
          <p:cNvPr id="4" name="TextBox 3"/>
          <p:cNvSpPr txBox="1"/>
          <p:nvPr/>
        </p:nvSpPr>
        <p:spPr>
          <a:xfrm>
            <a:off x="152400" y="914400"/>
            <a:ext cx="3886200" cy="2862322"/>
          </a:xfrm>
          <a:prstGeom prst="rect">
            <a:avLst/>
          </a:prstGeom>
          <a:noFill/>
        </p:spPr>
        <p:txBody>
          <a:bodyPr wrap="square" rtlCol="0">
            <a:spAutoFit/>
          </a:bodyPr>
          <a:lstStyle/>
          <a:p>
            <a:r>
              <a:rPr lang="en-US" sz="2000" b="1" dirty="0" smtClean="0">
                <a:solidFill>
                  <a:srgbClr val="FF0000"/>
                </a:solidFill>
              </a:rPr>
              <a:t>The preemptive kernel </a:t>
            </a:r>
            <a:r>
              <a:rPr lang="en-US" sz="2000" b="1" dirty="0" smtClean="0"/>
              <a:t>allows a process in execution in the kernel mode to be interrupted by some other process.</a:t>
            </a:r>
          </a:p>
          <a:p>
            <a:endParaRPr lang="en-US" sz="2000" b="1" dirty="0" smtClean="0"/>
          </a:p>
          <a:p>
            <a:r>
              <a:rPr lang="en-US" sz="2000" b="1" dirty="0" smtClean="0">
                <a:solidFill>
                  <a:srgbClr val="FF0000"/>
                </a:solidFill>
              </a:rPr>
              <a:t>A </a:t>
            </a:r>
            <a:r>
              <a:rPr lang="en-US" sz="2000" b="1" dirty="0" err="1" smtClean="0">
                <a:solidFill>
                  <a:srgbClr val="FF0000"/>
                </a:solidFill>
              </a:rPr>
              <a:t>nonpreemptive</a:t>
            </a:r>
            <a:r>
              <a:rPr lang="en-US" sz="2000" b="1" dirty="0" smtClean="0">
                <a:solidFill>
                  <a:srgbClr val="FF0000"/>
                </a:solidFill>
              </a:rPr>
              <a:t> </a:t>
            </a:r>
            <a:r>
              <a:rPr lang="en-US" sz="2000" b="1" dirty="0" smtClean="0"/>
              <a:t>kernel does not allow a process in execution in the kernel mode to be interrupted by some other process.</a:t>
            </a:r>
            <a:endParaRPr lang="en-US" sz="2000" b="1" dirty="0"/>
          </a:p>
        </p:txBody>
      </p:sp>
    </p:spTree>
    <p:extLst>
      <p:ext uri="{BB962C8B-B14F-4D97-AF65-F5344CB8AC3E}">
        <p14:creationId xmlns:p14="http://schemas.microsoft.com/office/powerpoint/2010/main" val="301110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14400" y="83224"/>
            <a:ext cx="6781800" cy="620362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305800" cy="4462760"/>
          </a:xfrm>
          <a:prstGeom prst="rect">
            <a:avLst/>
          </a:prstGeom>
          <a:noFill/>
        </p:spPr>
        <p:txBody>
          <a:bodyPr wrap="square" rtlCol="0">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Priority Inversion</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Priority inversion is </a:t>
            </a:r>
            <a:r>
              <a:rPr lang="en-US" sz="2000" b="1" dirty="0" smtClean="0"/>
              <a:t>the condition in which a high priority task needs to wait for a low priority task to release a resource between the medium priority task and a low priority task</a:t>
            </a:r>
            <a:r>
              <a:rPr lang="en-US" sz="2000" dirty="0" smtClean="0"/>
              <a:t>.</a:t>
            </a:r>
          </a:p>
          <a:p>
            <a:pPr lvl="0" eaLnBrk="0" fontAlgn="base" hangingPunct="0">
              <a:spcBef>
                <a:spcPct val="0"/>
              </a:spcBef>
              <a:spcAft>
                <a:spcPct val="0"/>
              </a:spcAft>
            </a:pPr>
            <a:endParaRPr lang="en-US" sz="2000" dirty="0" smtClean="0"/>
          </a:p>
          <a:p>
            <a:pPr eaLnBrk="0" fontAlgn="base" hangingPunct="0">
              <a:spcBef>
                <a:spcPct val="0"/>
              </a:spcBef>
              <a:spcAft>
                <a:spcPct val="0"/>
              </a:spcAft>
            </a:pPr>
            <a:r>
              <a:rPr lang="en-US" sz="2000" dirty="0" smtClean="0"/>
              <a:t>For example, the low priority task holds a </a:t>
            </a:r>
            <a:r>
              <a:rPr lang="en-US" sz="2000" dirty="0" err="1" smtClean="0"/>
              <a:t>mutex</a:t>
            </a:r>
            <a:r>
              <a:rPr lang="en-US" sz="2000" dirty="0" smtClean="0"/>
              <a:t> that the high priority task must wait for to continue executing.</a:t>
            </a:r>
            <a:r>
              <a:rPr lang="en-US" sz="2000" b="1" dirty="0" smtClean="0">
                <a:solidFill>
                  <a:srgbClr val="FF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Priority Inversion can occur within embedded systems when using an RTOS configured for priority based, preemptive scheduling.</a:t>
            </a:r>
          </a:p>
          <a:p>
            <a:pPr lvl="0" eaLnBrk="0" fontAlgn="base" hangingPunct="0">
              <a:spcBef>
                <a:spcPct val="0"/>
              </a:spcBef>
              <a:spcAft>
                <a:spcPct val="0"/>
              </a:spcAft>
            </a:pPr>
            <a:endParaRPr lang="en-US" sz="2000" dirty="0" smtClean="0"/>
          </a:p>
          <a:p>
            <a:pPr lvl="0" eaLnBrk="0" fontAlgn="base" hangingPunct="0">
              <a:spcBef>
                <a:spcPct val="0"/>
              </a:spcBef>
              <a:spcAft>
                <a:spcPct val="0"/>
              </a:spcAft>
            </a:pPr>
            <a:r>
              <a:rPr lang="en-US" sz="2000" dirty="0" smtClean="0"/>
              <a:t> Priority Inversion is a term used to </a:t>
            </a:r>
            <a:r>
              <a:rPr lang="en-US" sz="2000" b="1" dirty="0" smtClean="0"/>
              <a:t>describe a situation when a higher priority task cannot execute because it is waiting for a low priority task to complete</a:t>
            </a:r>
            <a:r>
              <a:rPr lang="en-US" sz="2000" dirty="0" smtClean="0"/>
              <a:t>.</a:t>
            </a:r>
            <a:endParaRPr lang="en-US" sz="2000" b="1" dirty="0" smtClean="0">
              <a:solidFill>
                <a:srgbClr val="FF0000"/>
              </a:solidFill>
              <a:latin typeface="Times New Roman" pitchFamily="18" charset="0"/>
              <a:ea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143000" y="4438650"/>
            <a:ext cx="6400800" cy="2190750"/>
          </a:xfrm>
          <a:prstGeom prst="rect">
            <a:avLst/>
          </a:prstGeom>
          <a:noFill/>
          <a:ln w="9525">
            <a:noFill/>
            <a:miter lim="800000"/>
            <a:headEnd/>
            <a:tailEnd/>
          </a:ln>
        </p:spPr>
      </p:pic>
    </p:spTree>
    <p:extLst>
      <p:ext uri="{BB962C8B-B14F-4D97-AF65-F5344CB8AC3E}">
        <p14:creationId xmlns:p14="http://schemas.microsoft.com/office/powerpoint/2010/main" val="1089659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2209800" y="533400"/>
            <a:ext cx="4724400" cy="4343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5486400"/>
            <a:ext cx="8077200" cy="646331"/>
          </a:xfrm>
          <a:prstGeom prst="rect">
            <a:avLst/>
          </a:prstGeom>
          <a:noFill/>
        </p:spPr>
        <p:txBody>
          <a:bodyPr wrap="square" rtlCol="0">
            <a:spAutoFit/>
          </a:bodyPr>
          <a:lstStyle/>
          <a:p>
            <a:pPr algn="ctr"/>
            <a:r>
              <a:rPr lang="en-IN" sz="3600" b="1" dirty="0" smtClean="0">
                <a:solidFill>
                  <a:srgbClr val="FF0000"/>
                </a:solidFill>
              </a:rPr>
              <a:t>UNIT III …….ENDS                    THANK YOU </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3170099"/>
          </a:xfrm>
          <a:prstGeom prst="rect">
            <a:avLst/>
          </a:prstGeom>
          <a:noFill/>
        </p:spPr>
        <p:txBody>
          <a:bodyPr wrap="square" rtlCol="0">
            <a:spAutoFit/>
          </a:bodyPr>
          <a:lstStyle/>
          <a:p>
            <a:r>
              <a:rPr lang="en-US" sz="2000" b="1" dirty="0" smtClean="0">
                <a:solidFill>
                  <a:srgbClr val="FF0000"/>
                </a:solidFill>
              </a:rPr>
              <a:t>Examples </a:t>
            </a:r>
            <a:r>
              <a:rPr lang="en-US" sz="2000" b="1" dirty="0">
                <a:solidFill>
                  <a:srgbClr val="FF0000"/>
                </a:solidFill>
              </a:rPr>
              <a:t>of the real-time operating systems: </a:t>
            </a:r>
            <a:endParaRPr lang="en-US" sz="2000" b="1" dirty="0" smtClean="0">
              <a:solidFill>
                <a:srgbClr val="FF0000"/>
              </a:solidFill>
            </a:endParaRPr>
          </a:p>
          <a:p>
            <a:endParaRPr lang="en-US" sz="2000" dirty="0" smtClean="0">
              <a:solidFill>
                <a:srgbClr val="FF0000"/>
              </a:solidFill>
            </a:endParaRPr>
          </a:p>
          <a:p>
            <a:pPr indent="-228600"/>
            <a:r>
              <a:rPr lang="en-US" sz="2000" dirty="0" smtClean="0">
                <a:solidFill>
                  <a:srgbClr val="0070C0"/>
                </a:solidFill>
              </a:rPr>
              <a:t>Airline traffic control systems		Automotive		</a:t>
            </a:r>
          </a:p>
          <a:p>
            <a:pPr indent="-228600"/>
            <a:r>
              <a:rPr lang="en-US" sz="2000" dirty="0" smtClean="0">
                <a:solidFill>
                  <a:srgbClr val="0070C0"/>
                </a:solidFill>
              </a:rPr>
              <a:t>Command Control Systems		Chemical plants </a:t>
            </a:r>
          </a:p>
          <a:p>
            <a:pPr indent="-228600"/>
            <a:r>
              <a:rPr lang="en-US" sz="2000" dirty="0" smtClean="0">
                <a:solidFill>
                  <a:srgbClr val="0070C0"/>
                </a:solidFill>
              </a:rPr>
              <a:t>Airlines reservation system		FAX machines</a:t>
            </a:r>
          </a:p>
          <a:p>
            <a:pPr indent="-228600"/>
            <a:r>
              <a:rPr lang="en-US" sz="2000" dirty="0" smtClean="0">
                <a:solidFill>
                  <a:srgbClr val="0070C0"/>
                </a:solidFill>
              </a:rPr>
              <a:t>Heart Peacemaker			Modems </a:t>
            </a:r>
          </a:p>
          <a:p>
            <a:pPr indent="-228600"/>
            <a:r>
              <a:rPr lang="en-US" sz="2000" dirty="0" smtClean="0">
                <a:solidFill>
                  <a:srgbClr val="0070C0"/>
                </a:solidFill>
              </a:rPr>
              <a:t>Network Multimedia Systems		Microwave ovens </a:t>
            </a:r>
          </a:p>
          <a:p>
            <a:pPr indent="-228600"/>
            <a:r>
              <a:rPr lang="en-US" sz="2000" dirty="0" smtClean="0">
                <a:solidFill>
                  <a:srgbClr val="0070C0"/>
                </a:solidFill>
              </a:rPr>
              <a:t>Robots					Scanners  etc.</a:t>
            </a:r>
          </a:p>
          <a:p>
            <a:endParaRPr lang="en-US" sz="2000" dirty="0" smtClean="0">
              <a:solidFill>
                <a:srgbClr val="FF0000"/>
              </a:solidFill>
            </a:endParaRPr>
          </a:p>
          <a:p>
            <a:endParaRPr lang="en-IN" sz="2000" b="1" dirty="0" smtClean="0">
              <a:solidFill>
                <a:srgbClr val="FF0000"/>
              </a:solidFill>
            </a:endParaRPr>
          </a:p>
        </p:txBody>
      </p:sp>
    </p:spTree>
    <p:extLst>
      <p:ext uri="{BB962C8B-B14F-4D97-AF65-F5344CB8AC3E}">
        <p14:creationId xmlns:p14="http://schemas.microsoft.com/office/powerpoint/2010/main" val="216098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6309420"/>
          </a:xfrm>
          <a:prstGeom prst="rect">
            <a:avLst/>
          </a:prstGeom>
          <a:noFill/>
        </p:spPr>
        <p:txBody>
          <a:bodyPr wrap="square" rtlCol="0">
            <a:spAutoFit/>
          </a:bodyPr>
          <a:lstStyle/>
          <a:p>
            <a:pPr algn="ctr"/>
            <a:r>
              <a:rPr lang="en-US" dirty="0" smtClean="0"/>
              <a:t> </a:t>
            </a:r>
            <a:r>
              <a:rPr lang="en-US" sz="2400" b="1" dirty="0" smtClean="0">
                <a:solidFill>
                  <a:srgbClr val="FF0000"/>
                </a:solidFill>
              </a:rPr>
              <a:t>Need of  Real-Time Operating System</a:t>
            </a:r>
          </a:p>
          <a:p>
            <a:pPr marL="182880" indent="-91440" algn="just">
              <a:buAutoNum type="arabicPeriod"/>
            </a:pPr>
            <a:r>
              <a:rPr lang="en-US" sz="2000" b="1" dirty="0" smtClean="0">
                <a:solidFill>
                  <a:srgbClr val="FF0000"/>
                </a:solidFill>
              </a:rPr>
              <a:t>Concurrency (in parallel)</a:t>
            </a:r>
          </a:p>
          <a:p>
            <a:pPr algn="just"/>
            <a:r>
              <a:rPr lang="en-US" sz="2000" dirty="0" smtClean="0"/>
              <a:t> An RTOS can have multiple tasks simultaneously in memory and can switch between them based on events and priorities.</a:t>
            </a:r>
          </a:p>
          <a:p>
            <a:pPr algn="just"/>
            <a:endParaRPr lang="en-US" sz="2000" dirty="0" smtClean="0"/>
          </a:p>
          <a:p>
            <a:pPr algn="just"/>
            <a:r>
              <a:rPr lang="en-US" sz="2000" b="1" dirty="0" smtClean="0">
                <a:solidFill>
                  <a:srgbClr val="FF0000"/>
                </a:solidFill>
              </a:rPr>
              <a:t>2. Pre-emption</a:t>
            </a:r>
          </a:p>
          <a:p>
            <a:pPr algn="just"/>
            <a:r>
              <a:rPr lang="en-US" sz="2000" dirty="0" smtClean="0"/>
              <a:t>Pre-emption is the ability of an OS to temporarily suspend a task in order to execute another higher-priority task . </a:t>
            </a:r>
          </a:p>
          <a:p>
            <a:pPr algn="just"/>
            <a:endParaRPr lang="en-US" sz="2000" dirty="0" smtClean="0"/>
          </a:p>
          <a:p>
            <a:pPr algn="just"/>
            <a:r>
              <a:rPr lang="en-US" sz="2000" b="1" dirty="0" smtClean="0">
                <a:solidFill>
                  <a:srgbClr val="FF0000"/>
                </a:solidFill>
              </a:rPr>
              <a:t>3. Available Ram</a:t>
            </a:r>
          </a:p>
          <a:p>
            <a:pPr algn="just"/>
            <a:r>
              <a:rPr lang="en-US" sz="2000" dirty="0" smtClean="0"/>
              <a:t>An RTOS solution needs  ideally a minimum system requirement of 8 kilobytes only.</a:t>
            </a:r>
          </a:p>
          <a:p>
            <a:pPr algn="just"/>
            <a:endParaRPr lang="en-US" sz="2000" dirty="0" smtClean="0"/>
          </a:p>
          <a:p>
            <a:pPr algn="just"/>
            <a:r>
              <a:rPr lang="en-US" sz="2000" b="1" dirty="0" smtClean="0">
                <a:solidFill>
                  <a:srgbClr val="FF0000"/>
                </a:solidFill>
              </a:rPr>
              <a:t>4. Available Flash</a:t>
            </a:r>
          </a:p>
          <a:p>
            <a:pPr algn="just"/>
            <a:r>
              <a:rPr lang="en-US" sz="2000" dirty="0" smtClean="0"/>
              <a:t>RTOS  don’t take up much Flash space, usually on the order of eight to 10 kilobytes.</a:t>
            </a:r>
          </a:p>
          <a:p>
            <a:pPr algn="just"/>
            <a:r>
              <a:rPr lang="en-US" sz="2000" dirty="0" smtClean="0"/>
              <a:t> </a:t>
            </a:r>
          </a:p>
          <a:p>
            <a:pPr algn="just"/>
            <a:r>
              <a:rPr lang="en-US" sz="2000" b="1" dirty="0" smtClean="0">
                <a:solidFill>
                  <a:srgbClr val="FF0000"/>
                </a:solidFill>
              </a:rPr>
              <a:t>5. Synchronization Tools</a:t>
            </a:r>
          </a:p>
          <a:p>
            <a:pPr algn="just"/>
            <a:r>
              <a:rPr lang="en-US" sz="2000" dirty="0" smtClean="0"/>
              <a:t>An RTOS has </a:t>
            </a:r>
            <a:r>
              <a:rPr lang="en-US" sz="2000" dirty="0" err="1" smtClean="0"/>
              <a:t>Mutexes</a:t>
            </a:r>
            <a:r>
              <a:rPr lang="en-US" sz="2000" dirty="0" smtClean="0"/>
              <a:t> that can be used to protect shared resources. </a:t>
            </a:r>
          </a:p>
          <a:p>
            <a:pPr algn="just"/>
            <a:endParaRPr lang="en-US" sz="2000" dirty="0" smtClean="0"/>
          </a:p>
          <a:p>
            <a:pPr algn="just"/>
            <a:r>
              <a:rPr lang="en-US" sz="2000" dirty="0" smtClean="0"/>
              <a:t>It also contains Semaphores that can be used to signal and synchronize tasks and message queues to transfer data between tasks.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91600" cy="4339650"/>
          </a:xfrm>
          <a:prstGeom prst="rect">
            <a:avLst/>
          </a:prstGeom>
          <a:noFill/>
        </p:spPr>
        <p:txBody>
          <a:bodyPr wrap="square" rtlCol="0">
            <a:spAutoFit/>
          </a:bodyPr>
          <a:lstStyle/>
          <a:p>
            <a:r>
              <a:rPr lang="en-US" sz="2000" b="1" dirty="0" smtClean="0">
                <a:solidFill>
                  <a:srgbClr val="FF0000"/>
                </a:solidFill>
              </a:rPr>
              <a:t>6. Third-Party Software</a:t>
            </a:r>
          </a:p>
          <a:p>
            <a:r>
              <a:rPr lang="en-US" sz="2000" dirty="0" smtClean="0"/>
              <a:t>One of the problems facing developers worldwide today is how to integrate third-party software stacks and tools into their embedded system. </a:t>
            </a:r>
          </a:p>
          <a:p>
            <a:endParaRPr lang="en-US" sz="2000" dirty="0" smtClean="0"/>
          </a:p>
          <a:p>
            <a:r>
              <a:rPr lang="en-US" sz="2000" dirty="0" smtClean="0"/>
              <a:t>The use of an RTOS makes these components plug-and-play within the software and can dramatically accelerate software development. </a:t>
            </a:r>
          </a:p>
          <a:p>
            <a:endParaRPr lang="en-US" sz="2000" b="1" dirty="0" smtClean="0">
              <a:solidFill>
                <a:srgbClr val="FF0000"/>
              </a:solidFill>
            </a:endParaRPr>
          </a:p>
          <a:p>
            <a:r>
              <a:rPr lang="en-US" sz="2000" b="1" dirty="0" smtClean="0">
                <a:solidFill>
                  <a:srgbClr val="FF0000"/>
                </a:solidFill>
              </a:rPr>
              <a:t>7. Ease of Use</a:t>
            </a:r>
          </a:p>
          <a:p>
            <a:r>
              <a:rPr lang="en-US" sz="2000" dirty="0" smtClean="0"/>
              <a:t>Whether a developer just wants to create a rapid prototype or build a robust safety-critical system, an RTOS is useful. </a:t>
            </a:r>
          </a:p>
          <a:p>
            <a:endParaRPr lang="en-US" sz="2000" dirty="0" smtClean="0"/>
          </a:p>
          <a:p>
            <a:r>
              <a:rPr lang="en-US" sz="2000" dirty="0" smtClean="0"/>
              <a:t>Creating tasks and utilizing RTOS tools is easy and very powerful. </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8915400" cy="7201972"/>
          </a:xfrm>
          <a:prstGeom prst="rect">
            <a:avLst/>
          </a:prstGeom>
          <a:noFill/>
        </p:spPr>
        <p:txBody>
          <a:bodyPr wrap="square" rtlCol="0">
            <a:spAutoFit/>
          </a:bodyPr>
          <a:lstStyle/>
          <a:p>
            <a:pPr algn="ctr"/>
            <a:r>
              <a:rPr lang="en-US" sz="2400" b="1" dirty="0" smtClean="0">
                <a:solidFill>
                  <a:srgbClr val="FF0000"/>
                </a:solidFill>
              </a:rPr>
              <a:t>Advantages of RTOS</a:t>
            </a:r>
          </a:p>
          <a:p>
            <a:pPr algn="just"/>
            <a:r>
              <a:rPr lang="en-US" sz="2000" b="1" dirty="0" smtClean="0">
                <a:solidFill>
                  <a:srgbClr val="FF0000"/>
                </a:solidFill>
              </a:rPr>
              <a:t>1. Priority Based Scheduling</a:t>
            </a:r>
          </a:p>
          <a:p>
            <a:pPr algn="just">
              <a:buFont typeface="Arial" pitchFamily="34" charset="0"/>
              <a:buChar char="•"/>
            </a:pPr>
            <a:r>
              <a:rPr lang="en-US" sz="2000" dirty="0" smtClean="0"/>
              <a:t>Priority Based Scheduling refers to a part in a RTOS called the </a:t>
            </a:r>
            <a:r>
              <a:rPr lang="en-US" sz="2000" b="1" dirty="0" smtClean="0">
                <a:solidFill>
                  <a:srgbClr val="FF0000"/>
                </a:solidFill>
              </a:rPr>
              <a:t>Scheduler. </a:t>
            </a:r>
          </a:p>
          <a:p>
            <a:pPr algn="just">
              <a:buFont typeface="Arial" pitchFamily="34" charset="0"/>
              <a:buChar char="•"/>
            </a:pPr>
            <a:r>
              <a:rPr lang="en-US" sz="2000" dirty="0" smtClean="0"/>
              <a:t>The </a:t>
            </a:r>
            <a:r>
              <a:rPr lang="en-US" sz="2000" b="1" dirty="0" smtClean="0">
                <a:solidFill>
                  <a:srgbClr val="FF0000"/>
                </a:solidFill>
              </a:rPr>
              <a:t>scheduler</a:t>
            </a:r>
            <a:r>
              <a:rPr lang="en-US" sz="2000" dirty="0" smtClean="0"/>
              <a:t> is responsible for deciding which task should be executing at any particular time.</a:t>
            </a:r>
          </a:p>
          <a:p>
            <a:pPr algn="just"/>
            <a:endParaRPr lang="en-US" sz="2000" dirty="0" smtClean="0"/>
          </a:p>
          <a:p>
            <a:pPr algn="just"/>
            <a:r>
              <a:rPr lang="en-US" sz="2000" dirty="0" smtClean="0"/>
              <a:t> In general, an RTOS has the ability to suspend and resume tasks throughout a tasks lifetime.</a:t>
            </a:r>
          </a:p>
          <a:p>
            <a:pPr algn="just"/>
            <a:endParaRPr lang="en-US" sz="2000" dirty="0" smtClean="0"/>
          </a:p>
          <a:p>
            <a:pPr algn="just">
              <a:buFont typeface="Arial" pitchFamily="34" charset="0"/>
              <a:buChar char="•"/>
            </a:pPr>
            <a:r>
              <a:rPr lang="en-US" sz="2000" dirty="0" smtClean="0"/>
              <a:t>The </a:t>
            </a:r>
            <a:r>
              <a:rPr lang="en-US" sz="2000" b="1" dirty="0" smtClean="0">
                <a:solidFill>
                  <a:srgbClr val="FF0000"/>
                </a:solidFill>
              </a:rPr>
              <a:t>scheduler</a:t>
            </a:r>
            <a:r>
              <a:rPr lang="en-US" sz="2000" b="1" dirty="0" smtClean="0"/>
              <a:t> </a:t>
            </a:r>
            <a:r>
              <a:rPr lang="en-US" sz="2000" dirty="0" smtClean="0"/>
              <a:t>uses an algorithm to help it decide which task it should execute at any point in time called the </a:t>
            </a:r>
            <a:r>
              <a:rPr lang="en-US" sz="2000" b="1" dirty="0" smtClean="0">
                <a:solidFill>
                  <a:srgbClr val="FF0000"/>
                </a:solidFill>
              </a:rPr>
              <a:t>Scheduling Policy </a:t>
            </a:r>
            <a:r>
              <a:rPr lang="en-US" sz="2000" dirty="0" smtClean="0"/>
              <a:t>.</a:t>
            </a:r>
          </a:p>
          <a:p>
            <a:pPr algn="just">
              <a:buFont typeface="Arial" pitchFamily="34" charset="0"/>
              <a:buChar char="•"/>
            </a:pPr>
            <a:endParaRPr lang="en-US" sz="2000" dirty="0" smtClean="0"/>
          </a:p>
          <a:p>
            <a:pPr algn="just"/>
            <a:r>
              <a:rPr lang="en-US" sz="2000" dirty="0" smtClean="0"/>
              <a:t>Even though an RTOS has the ability to suspend tasks before they are complete, tasks also have the ability to suspend themselves at any time.</a:t>
            </a:r>
          </a:p>
          <a:p>
            <a:pPr algn="just">
              <a:buFont typeface="Arial" pitchFamily="34" charset="0"/>
              <a:buChar char="•"/>
            </a:pPr>
            <a:r>
              <a:rPr lang="en-US" sz="2000" dirty="0" smtClean="0"/>
              <a:t>Tasks can suspend themselves when they want to delay (sleep), themselves for a fixed period of time, or wait (block) for a resource to become available.</a:t>
            </a:r>
          </a:p>
          <a:p>
            <a:pPr algn="just">
              <a:buFont typeface="Arial" pitchFamily="34" charset="0"/>
              <a:buChar char="•"/>
            </a:pPr>
            <a:endParaRPr lang="en-US" sz="2000" dirty="0" smtClean="0"/>
          </a:p>
          <a:p>
            <a:pPr algn="just">
              <a:buFont typeface="Arial" pitchFamily="34" charset="0"/>
              <a:buChar char="•"/>
            </a:pPr>
            <a:r>
              <a:rPr lang="en-US" sz="2000" dirty="0" smtClean="0"/>
              <a:t> Tasks that are sleeping or blocked are not able to execute and thus they will not be allocated any processing time.</a:t>
            </a:r>
          </a:p>
          <a:p>
            <a:pPr algn="just">
              <a:buFont typeface="Arial" pitchFamily="34" charset="0"/>
              <a:buChar char="•"/>
            </a:pPr>
            <a:endParaRPr lang="en-US" sz="2000" dirty="0" smtClean="0"/>
          </a:p>
          <a:p>
            <a:pPr algn="just">
              <a:buFont typeface="Arial" pitchFamily="34" charset="0"/>
              <a:buChar char="•"/>
            </a:pPr>
            <a:r>
              <a:rPr lang="en-US" sz="2000" dirty="0" smtClean="0">
                <a:solidFill>
                  <a:srgbClr val="FF0000"/>
                </a:solidFill>
              </a:rPr>
              <a:t> e.g. a serial port or an event to occur such a key press on a keyboard.</a:t>
            </a:r>
          </a:p>
          <a:p>
            <a:pPr algn="just">
              <a:buFont typeface="Arial" pitchFamily="34" charset="0"/>
              <a:buChar char="•"/>
            </a:pPr>
            <a:endParaRPr lang="en-US" sz="2000" dirty="0" smtClean="0"/>
          </a:p>
          <a:p>
            <a:endParaRPr lang="en-US" dirty="0"/>
          </a:p>
        </p:txBody>
      </p:sp>
    </p:spTree>
  </p:cSld>
  <p:clrMapOvr>
    <a:masterClrMapping/>
  </p:clrMapOvr>
</p:sld>
</file>

<file path=ppt/theme/theme1.xml><?xml version="1.0" encoding="utf-8"?>
<a:theme xmlns:a="http://schemas.openxmlformats.org/drawingml/2006/main" name="Composi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12149</TotalTime>
  <Words>2646</Words>
  <Application>Microsoft Office PowerPoint</Application>
  <PresentationFormat>On-screen Show (4:3)</PresentationFormat>
  <Paragraphs>627</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Composite</vt:lpstr>
      <vt:lpstr>UNIT-III  Introduction to Real Time            Operating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Multiprocessing and Multitasking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258</cp:revision>
  <dcterms:created xsi:type="dcterms:W3CDTF">2006-08-16T00:00:00Z</dcterms:created>
  <dcterms:modified xsi:type="dcterms:W3CDTF">2023-04-06T08:42:46Z</dcterms:modified>
</cp:coreProperties>
</file>