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4"/>
  </p:notesMasterIdLst>
  <p:sldIdLst>
    <p:sldId id="256" r:id="rId2"/>
    <p:sldId id="267" r:id="rId3"/>
    <p:sldId id="264" r:id="rId4"/>
    <p:sldId id="257" r:id="rId5"/>
    <p:sldId id="275" r:id="rId6"/>
    <p:sldId id="268" r:id="rId7"/>
    <p:sldId id="263" r:id="rId8"/>
    <p:sldId id="258" r:id="rId9"/>
    <p:sldId id="259" r:id="rId10"/>
    <p:sldId id="326" r:id="rId11"/>
    <p:sldId id="269" r:id="rId12"/>
    <p:sldId id="270" r:id="rId13"/>
    <p:sldId id="271" r:id="rId14"/>
    <p:sldId id="324" r:id="rId15"/>
    <p:sldId id="325" r:id="rId16"/>
    <p:sldId id="284" r:id="rId17"/>
    <p:sldId id="285" r:id="rId18"/>
    <p:sldId id="286" r:id="rId19"/>
    <p:sldId id="287" r:id="rId20"/>
    <p:sldId id="288" r:id="rId21"/>
    <p:sldId id="290" r:id="rId22"/>
    <p:sldId id="298" r:id="rId23"/>
    <p:sldId id="301" r:id="rId24"/>
    <p:sldId id="293" r:id="rId25"/>
    <p:sldId id="302" r:id="rId26"/>
    <p:sldId id="296" r:id="rId27"/>
    <p:sldId id="300" r:id="rId28"/>
    <p:sldId id="299" r:id="rId29"/>
    <p:sldId id="317" r:id="rId30"/>
    <p:sldId id="310" r:id="rId31"/>
    <p:sldId id="306" r:id="rId32"/>
    <p:sldId id="307" r:id="rId33"/>
    <p:sldId id="309" r:id="rId34"/>
    <p:sldId id="313" r:id="rId35"/>
    <p:sldId id="311" r:id="rId36"/>
    <p:sldId id="320" r:id="rId37"/>
    <p:sldId id="314" r:id="rId38"/>
    <p:sldId id="321" r:id="rId39"/>
    <p:sldId id="322" r:id="rId40"/>
    <p:sldId id="328" r:id="rId41"/>
    <p:sldId id="329" r:id="rId42"/>
    <p:sldId id="333" r:id="rId43"/>
    <p:sldId id="334" r:id="rId44"/>
    <p:sldId id="330" r:id="rId45"/>
    <p:sldId id="331" r:id="rId46"/>
    <p:sldId id="332" r:id="rId47"/>
    <p:sldId id="335" r:id="rId48"/>
    <p:sldId id="336" r:id="rId49"/>
    <p:sldId id="337" r:id="rId50"/>
    <p:sldId id="338" r:id="rId51"/>
    <p:sldId id="339" r:id="rId52"/>
    <p:sldId id="340" r:id="rId53"/>
    <p:sldId id="341" r:id="rId54"/>
    <p:sldId id="342" r:id="rId55"/>
    <p:sldId id="343" r:id="rId56"/>
    <p:sldId id="347" r:id="rId57"/>
    <p:sldId id="345" r:id="rId58"/>
    <p:sldId id="346" r:id="rId59"/>
    <p:sldId id="348" r:id="rId60"/>
    <p:sldId id="349" r:id="rId61"/>
    <p:sldId id="350" r:id="rId62"/>
    <p:sldId id="351"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sorterViewPr>
    <p:cViewPr>
      <p:scale>
        <a:sx n="100" d="100"/>
        <a:sy n="100" d="100"/>
      </p:scale>
      <p:origin x="0" y="-108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3EC0D0-85FC-4A18-836B-A86AF632FFFC}" type="datetimeFigureOut">
              <a:rPr lang="en-US" smtClean="0"/>
              <a:t>2/25/2024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46160-BAF4-486B-A243-1ED0484E4540}" type="slidenum">
              <a:rPr lang="en-US" smtClean="0"/>
              <a:t>‹#›</a:t>
            </a:fld>
            <a:endParaRPr lang="en-US"/>
          </a:p>
        </p:txBody>
      </p:sp>
    </p:spTree>
    <p:extLst>
      <p:ext uri="{BB962C8B-B14F-4D97-AF65-F5344CB8AC3E}">
        <p14:creationId xmlns:p14="http://schemas.microsoft.com/office/powerpoint/2010/main" val="100153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AF3E8B-1536-4454-B149-4E27282139E8}" type="datetime1">
              <a:rPr lang="en-US" smtClean="0"/>
              <a:t>2/25/2024</a:t>
            </a:fld>
            <a:endParaRPr lang="en-US"/>
          </a:p>
        </p:txBody>
      </p:sp>
      <p:sp>
        <p:nvSpPr>
          <p:cNvPr id="5" name="Footer Placeholder 4"/>
          <p:cNvSpPr>
            <a:spLocks noGrp="1"/>
          </p:cNvSpPr>
          <p:nvPr>
            <p:ph type="ftr" sz="quarter" idx="11"/>
          </p:nvPr>
        </p:nvSpPr>
        <p:spPr/>
        <p:txBody>
          <a:bodyPr/>
          <a:lstStyle/>
          <a:p>
            <a:r>
              <a:rPr lang="en-US"/>
              <a:t>Mrs.V.S.Kulkarni, JSPM RSCOE, Dept of E &amp; TC</a:t>
            </a:r>
          </a:p>
        </p:txBody>
      </p:sp>
      <p:sp>
        <p:nvSpPr>
          <p:cNvPr id="6" name="Slide Number Placeholder 5"/>
          <p:cNvSpPr>
            <a:spLocks noGrp="1"/>
          </p:cNvSpPr>
          <p:nvPr>
            <p:ph type="sldNum" sz="quarter" idx="12"/>
          </p:nvPr>
        </p:nvSpPr>
        <p:spPr/>
        <p:txBody>
          <a:bodyPr/>
          <a:lstStyle/>
          <a:p>
            <a:fld id="{DC0EC216-EEC9-419E-B30F-FC77768EA76E}" type="slidenum">
              <a:rPr lang="en-US" smtClean="0"/>
              <a:t>‹#›</a:t>
            </a:fld>
            <a:endParaRPr lang="en-US"/>
          </a:p>
        </p:txBody>
      </p:sp>
    </p:spTree>
    <p:extLst>
      <p:ext uri="{BB962C8B-B14F-4D97-AF65-F5344CB8AC3E}">
        <p14:creationId xmlns:p14="http://schemas.microsoft.com/office/powerpoint/2010/main" val="307478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2D553F-A4CA-4C6A-A117-1BCD07263883}" type="datetime1">
              <a:rPr lang="en-US" smtClean="0"/>
              <a:t>2/25/2024</a:t>
            </a:fld>
            <a:endParaRPr lang="en-US"/>
          </a:p>
        </p:txBody>
      </p:sp>
      <p:sp>
        <p:nvSpPr>
          <p:cNvPr id="5" name="Footer Placeholder 4"/>
          <p:cNvSpPr>
            <a:spLocks noGrp="1"/>
          </p:cNvSpPr>
          <p:nvPr>
            <p:ph type="ftr" sz="quarter" idx="11"/>
          </p:nvPr>
        </p:nvSpPr>
        <p:spPr/>
        <p:txBody>
          <a:bodyPr/>
          <a:lstStyle/>
          <a:p>
            <a:r>
              <a:rPr lang="en-US"/>
              <a:t>Mrs.V.S.Kulkarni, JSPM RSCOE, Dept of E &amp; TC</a:t>
            </a:r>
          </a:p>
        </p:txBody>
      </p:sp>
      <p:sp>
        <p:nvSpPr>
          <p:cNvPr id="6" name="Slide Number Placeholder 5"/>
          <p:cNvSpPr>
            <a:spLocks noGrp="1"/>
          </p:cNvSpPr>
          <p:nvPr>
            <p:ph type="sldNum" sz="quarter" idx="12"/>
          </p:nvPr>
        </p:nvSpPr>
        <p:spPr/>
        <p:txBody>
          <a:bodyPr/>
          <a:lstStyle/>
          <a:p>
            <a:fld id="{DC0EC216-EEC9-419E-B30F-FC77768EA76E}" type="slidenum">
              <a:rPr lang="en-US" smtClean="0"/>
              <a:t>‹#›</a:t>
            </a:fld>
            <a:endParaRPr lang="en-US"/>
          </a:p>
        </p:txBody>
      </p:sp>
    </p:spTree>
    <p:extLst>
      <p:ext uri="{BB962C8B-B14F-4D97-AF65-F5344CB8AC3E}">
        <p14:creationId xmlns:p14="http://schemas.microsoft.com/office/powerpoint/2010/main" val="3090993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C7A3C2-AC4D-42A3-9417-02E3009C4699}" type="datetime1">
              <a:rPr lang="en-US" smtClean="0"/>
              <a:t>2/25/2024</a:t>
            </a:fld>
            <a:endParaRPr lang="en-US"/>
          </a:p>
        </p:txBody>
      </p:sp>
      <p:sp>
        <p:nvSpPr>
          <p:cNvPr id="5" name="Footer Placeholder 4"/>
          <p:cNvSpPr>
            <a:spLocks noGrp="1"/>
          </p:cNvSpPr>
          <p:nvPr>
            <p:ph type="ftr" sz="quarter" idx="11"/>
          </p:nvPr>
        </p:nvSpPr>
        <p:spPr/>
        <p:txBody>
          <a:bodyPr/>
          <a:lstStyle/>
          <a:p>
            <a:r>
              <a:rPr lang="en-US"/>
              <a:t>Mrs.V.S.Kulkarni, JSPM RSCOE, Dept of E &amp; TC</a:t>
            </a:r>
          </a:p>
        </p:txBody>
      </p:sp>
      <p:sp>
        <p:nvSpPr>
          <p:cNvPr id="6" name="Slide Number Placeholder 5"/>
          <p:cNvSpPr>
            <a:spLocks noGrp="1"/>
          </p:cNvSpPr>
          <p:nvPr>
            <p:ph type="sldNum" sz="quarter" idx="12"/>
          </p:nvPr>
        </p:nvSpPr>
        <p:spPr/>
        <p:txBody>
          <a:bodyPr/>
          <a:lstStyle/>
          <a:p>
            <a:fld id="{DC0EC216-EEC9-419E-B30F-FC77768EA76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29332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2B4F57-8E7D-489A-800C-ECA132FA774A}" type="datetime1">
              <a:rPr lang="en-US" smtClean="0"/>
              <a:t>2/25/2024</a:t>
            </a:fld>
            <a:endParaRPr lang="en-US"/>
          </a:p>
        </p:txBody>
      </p:sp>
      <p:sp>
        <p:nvSpPr>
          <p:cNvPr id="5" name="Footer Placeholder 4"/>
          <p:cNvSpPr>
            <a:spLocks noGrp="1"/>
          </p:cNvSpPr>
          <p:nvPr>
            <p:ph type="ftr" sz="quarter" idx="11"/>
          </p:nvPr>
        </p:nvSpPr>
        <p:spPr/>
        <p:txBody>
          <a:bodyPr/>
          <a:lstStyle/>
          <a:p>
            <a:r>
              <a:rPr lang="en-US"/>
              <a:t>Mrs.V.S.Kulkarni, JSPM RSCOE, Dept of E &amp; TC</a:t>
            </a:r>
          </a:p>
        </p:txBody>
      </p:sp>
      <p:sp>
        <p:nvSpPr>
          <p:cNvPr id="6" name="Slide Number Placeholder 5"/>
          <p:cNvSpPr>
            <a:spLocks noGrp="1"/>
          </p:cNvSpPr>
          <p:nvPr>
            <p:ph type="sldNum" sz="quarter" idx="12"/>
          </p:nvPr>
        </p:nvSpPr>
        <p:spPr/>
        <p:txBody>
          <a:bodyPr/>
          <a:lstStyle/>
          <a:p>
            <a:fld id="{DC0EC216-EEC9-419E-B30F-FC77768EA76E}" type="slidenum">
              <a:rPr lang="en-US" smtClean="0"/>
              <a:t>‹#›</a:t>
            </a:fld>
            <a:endParaRPr lang="en-US"/>
          </a:p>
        </p:txBody>
      </p:sp>
    </p:spTree>
    <p:extLst>
      <p:ext uri="{BB962C8B-B14F-4D97-AF65-F5344CB8AC3E}">
        <p14:creationId xmlns:p14="http://schemas.microsoft.com/office/powerpoint/2010/main" val="3438627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09F7B1-0EE6-4308-9F80-D3BB3DB0F783}" type="datetime1">
              <a:rPr lang="en-US" smtClean="0"/>
              <a:t>2/25/2024</a:t>
            </a:fld>
            <a:endParaRPr lang="en-US"/>
          </a:p>
        </p:txBody>
      </p:sp>
      <p:sp>
        <p:nvSpPr>
          <p:cNvPr id="5" name="Footer Placeholder 4"/>
          <p:cNvSpPr>
            <a:spLocks noGrp="1"/>
          </p:cNvSpPr>
          <p:nvPr>
            <p:ph type="ftr" sz="quarter" idx="11"/>
          </p:nvPr>
        </p:nvSpPr>
        <p:spPr/>
        <p:txBody>
          <a:bodyPr/>
          <a:lstStyle/>
          <a:p>
            <a:r>
              <a:rPr lang="en-US"/>
              <a:t>Mrs.V.S.Kulkarni, JSPM RSCOE, Dept of E &amp; TC</a:t>
            </a:r>
          </a:p>
        </p:txBody>
      </p:sp>
      <p:sp>
        <p:nvSpPr>
          <p:cNvPr id="6" name="Slide Number Placeholder 5"/>
          <p:cNvSpPr>
            <a:spLocks noGrp="1"/>
          </p:cNvSpPr>
          <p:nvPr>
            <p:ph type="sldNum" sz="quarter" idx="12"/>
          </p:nvPr>
        </p:nvSpPr>
        <p:spPr/>
        <p:txBody>
          <a:bodyPr/>
          <a:lstStyle/>
          <a:p>
            <a:fld id="{DC0EC216-EEC9-419E-B30F-FC77768EA76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36588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653ABF-E760-4FA8-8FB1-0CCA9B2FBB16}" type="datetime1">
              <a:rPr lang="en-US" smtClean="0"/>
              <a:t>2/25/2024</a:t>
            </a:fld>
            <a:endParaRPr lang="en-US"/>
          </a:p>
        </p:txBody>
      </p:sp>
      <p:sp>
        <p:nvSpPr>
          <p:cNvPr id="5" name="Footer Placeholder 4"/>
          <p:cNvSpPr>
            <a:spLocks noGrp="1"/>
          </p:cNvSpPr>
          <p:nvPr>
            <p:ph type="ftr" sz="quarter" idx="11"/>
          </p:nvPr>
        </p:nvSpPr>
        <p:spPr/>
        <p:txBody>
          <a:bodyPr/>
          <a:lstStyle/>
          <a:p>
            <a:r>
              <a:rPr lang="en-US"/>
              <a:t>Mrs.V.S.Kulkarni, JSPM RSCOE, Dept of E &amp; TC</a:t>
            </a:r>
          </a:p>
        </p:txBody>
      </p:sp>
      <p:sp>
        <p:nvSpPr>
          <p:cNvPr id="6" name="Slide Number Placeholder 5"/>
          <p:cNvSpPr>
            <a:spLocks noGrp="1"/>
          </p:cNvSpPr>
          <p:nvPr>
            <p:ph type="sldNum" sz="quarter" idx="12"/>
          </p:nvPr>
        </p:nvSpPr>
        <p:spPr/>
        <p:txBody>
          <a:bodyPr/>
          <a:lstStyle/>
          <a:p>
            <a:fld id="{DC0EC216-EEC9-419E-B30F-FC77768EA76E}" type="slidenum">
              <a:rPr lang="en-US" smtClean="0"/>
              <a:t>‹#›</a:t>
            </a:fld>
            <a:endParaRPr lang="en-US"/>
          </a:p>
        </p:txBody>
      </p:sp>
    </p:spTree>
    <p:extLst>
      <p:ext uri="{BB962C8B-B14F-4D97-AF65-F5344CB8AC3E}">
        <p14:creationId xmlns:p14="http://schemas.microsoft.com/office/powerpoint/2010/main" val="2894900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149C2F-FA62-43BB-87D2-9FFAD2B9D3F0}" type="datetime1">
              <a:rPr lang="en-US" smtClean="0"/>
              <a:t>2/25/2024</a:t>
            </a:fld>
            <a:endParaRPr lang="en-US"/>
          </a:p>
        </p:txBody>
      </p:sp>
      <p:sp>
        <p:nvSpPr>
          <p:cNvPr id="5" name="Footer Placeholder 4"/>
          <p:cNvSpPr>
            <a:spLocks noGrp="1"/>
          </p:cNvSpPr>
          <p:nvPr>
            <p:ph type="ftr" sz="quarter" idx="11"/>
          </p:nvPr>
        </p:nvSpPr>
        <p:spPr/>
        <p:txBody>
          <a:bodyPr/>
          <a:lstStyle/>
          <a:p>
            <a:r>
              <a:rPr lang="en-US"/>
              <a:t>Mrs.V.S.Kulkarni, JSPM RSCOE, Dept of E &amp; TC</a:t>
            </a:r>
          </a:p>
        </p:txBody>
      </p:sp>
      <p:sp>
        <p:nvSpPr>
          <p:cNvPr id="6" name="Slide Number Placeholder 5"/>
          <p:cNvSpPr>
            <a:spLocks noGrp="1"/>
          </p:cNvSpPr>
          <p:nvPr>
            <p:ph type="sldNum" sz="quarter" idx="12"/>
          </p:nvPr>
        </p:nvSpPr>
        <p:spPr/>
        <p:txBody>
          <a:bodyPr/>
          <a:lstStyle/>
          <a:p>
            <a:fld id="{DC0EC216-EEC9-419E-B30F-FC77768EA76E}" type="slidenum">
              <a:rPr lang="en-US" smtClean="0"/>
              <a:t>‹#›</a:t>
            </a:fld>
            <a:endParaRPr lang="en-US"/>
          </a:p>
        </p:txBody>
      </p:sp>
    </p:spTree>
    <p:extLst>
      <p:ext uri="{BB962C8B-B14F-4D97-AF65-F5344CB8AC3E}">
        <p14:creationId xmlns:p14="http://schemas.microsoft.com/office/powerpoint/2010/main" val="344286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F17090-4988-4E65-91EB-B3C205028606}" type="datetime1">
              <a:rPr lang="en-US" smtClean="0"/>
              <a:t>2/25/2024</a:t>
            </a:fld>
            <a:endParaRPr lang="en-US"/>
          </a:p>
        </p:txBody>
      </p:sp>
      <p:sp>
        <p:nvSpPr>
          <p:cNvPr id="5" name="Footer Placeholder 4"/>
          <p:cNvSpPr>
            <a:spLocks noGrp="1"/>
          </p:cNvSpPr>
          <p:nvPr>
            <p:ph type="ftr" sz="quarter" idx="11"/>
          </p:nvPr>
        </p:nvSpPr>
        <p:spPr/>
        <p:txBody>
          <a:bodyPr/>
          <a:lstStyle/>
          <a:p>
            <a:r>
              <a:rPr lang="en-US"/>
              <a:t>Mrs.V.S.Kulkarni, JSPM RSCOE, Dept of E &amp; TC</a:t>
            </a:r>
          </a:p>
        </p:txBody>
      </p:sp>
      <p:sp>
        <p:nvSpPr>
          <p:cNvPr id="6" name="Slide Number Placeholder 5"/>
          <p:cNvSpPr>
            <a:spLocks noGrp="1"/>
          </p:cNvSpPr>
          <p:nvPr>
            <p:ph type="sldNum" sz="quarter" idx="12"/>
          </p:nvPr>
        </p:nvSpPr>
        <p:spPr/>
        <p:txBody>
          <a:bodyPr/>
          <a:lstStyle/>
          <a:p>
            <a:fld id="{DC0EC216-EEC9-419E-B30F-FC77768EA76E}" type="slidenum">
              <a:rPr lang="en-US" smtClean="0"/>
              <a:t>‹#›</a:t>
            </a:fld>
            <a:endParaRPr lang="en-US"/>
          </a:p>
        </p:txBody>
      </p:sp>
    </p:spTree>
    <p:extLst>
      <p:ext uri="{BB962C8B-B14F-4D97-AF65-F5344CB8AC3E}">
        <p14:creationId xmlns:p14="http://schemas.microsoft.com/office/powerpoint/2010/main" val="384926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0094F-11D9-4D1A-8EAD-B8AC6D9BC784}" type="datetime1">
              <a:rPr lang="en-US" smtClean="0"/>
              <a:t>2/25/2024</a:t>
            </a:fld>
            <a:endParaRPr lang="en-US"/>
          </a:p>
        </p:txBody>
      </p:sp>
      <p:sp>
        <p:nvSpPr>
          <p:cNvPr id="5" name="Footer Placeholder 4"/>
          <p:cNvSpPr>
            <a:spLocks noGrp="1"/>
          </p:cNvSpPr>
          <p:nvPr>
            <p:ph type="ftr" sz="quarter" idx="11"/>
          </p:nvPr>
        </p:nvSpPr>
        <p:spPr/>
        <p:txBody>
          <a:bodyPr/>
          <a:lstStyle/>
          <a:p>
            <a:r>
              <a:rPr lang="en-US"/>
              <a:t>Mrs.V.S.Kulkarni, JSPM RSCOE, Dept of E &amp; TC</a:t>
            </a:r>
          </a:p>
        </p:txBody>
      </p:sp>
      <p:sp>
        <p:nvSpPr>
          <p:cNvPr id="6" name="Slide Number Placeholder 5"/>
          <p:cNvSpPr>
            <a:spLocks noGrp="1"/>
          </p:cNvSpPr>
          <p:nvPr>
            <p:ph type="sldNum" sz="quarter" idx="12"/>
          </p:nvPr>
        </p:nvSpPr>
        <p:spPr/>
        <p:txBody>
          <a:bodyPr/>
          <a:lstStyle/>
          <a:p>
            <a:fld id="{DC0EC216-EEC9-419E-B30F-FC77768EA76E}" type="slidenum">
              <a:rPr lang="en-US" smtClean="0"/>
              <a:t>‹#›</a:t>
            </a:fld>
            <a:endParaRPr lang="en-US"/>
          </a:p>
        </p:txBody>
      </p:sp>
    </p:spTree>
    <p:extLst>
      <p:ext uri="{BB962C8B-B14F-4D97-AF65-F5344CB8AC3E}">
        <p14:creationId xmlns:p14="http://schemas.microsoft.com/office/powerpoint/2010/main" val="1335385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D09565-7F55-4F15-96E1-3044D57A0E68}" type="datetime1">
              <a:rPr lang="en-US" smtClean="0"/>
              <a:t>2/25/2024</a:t>
            </a:fld>
            <a:endParaRPr lang="en-US"/>
          </a:p>
        </p:txBody>
      </p:sp>
      <p:sp>
        <p:nvSpPr>
          <p:cNvPr id="5" name="Footer Placeholder 4"/>
          <p:cNvSpPr>
            <a:spLocks noGrp="1"/>
          </p:cNvSpPr>
          <p:nvPr>
            <p:ph type="ftr" sz="quarter" idx="11"/>
          </p:nvPr>
        </p:nvSpPr>
        <p:spPr/>
        <p:txBody>
          <a:bodyPr/>
          <a:lstStyle/>
          <a:p>
            <a:r>
              <a:rPr lang="en-US"/>
              <a:t>Mrs.V.S.Kulkarni, JSPM RSCOE, Dept of E &amp; TC</a:t>
            </a:r>
          </a:p>
        </p:txBody>
      </p:sp>
      <p:sp>
        <p:nvSpPr>
          <p:cNvPr id="6" name="Slide Number Placeholder 5"/>
          <p:cNvSpPr>
            <a:spLocks noGrp="1"/>
          </p:cNvSpPr>
          <p:nvPr>
            <p:ph type="sldNum" sz="quarter" idx="12"/>
          </p:nvPr>
        </p:nvSpPr>
        <p:spPr/>
        <p:txBody>
          <a:bodyPr/>
          <a:lstStyle/>
          <a:p>
            <a:fld id="{DC0EC216-EEC9-419E-B30F-FC77768EA76E}" type="slidenum">
              <a:rPr lang="en-US" smtClean="0"/>
              <a:t>‹#›</a:t>
            </a:fld>
            <a:endParaRPr lang="en-US"/>
          </a:p>
        </p:txBody>
      </p:sp>
    </p:spTree>
    <p:extLst>
      <p:ext uri="{BB962C8B-B14F-4D97-AF65-F5344CB8AC3E}">
        <p14:creationId xmlns:p14="http://schemas.microsoft.com/office/powerpoint/2010/main" val="101066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7349F-BE13-4E41-A8D0-857003823DB7}" type="datetime1">
              <a:rPr lang="en-US" smtClean="0"/>
              <a:t>2/25/2024</a:t>
            </a:fld>
            <a:endParaRPr lang="en-US"/>
          </a:p>
        </p:txBody>
      </p:sp>
      <p:sp>
        <p:nvSpPr>
          <p:cNvPr id="6" name="Footer Placeholder 5"/>
          <p:cNvSpPr>
            <a:spLocks noGrp="1"/>
          </p:cNvSpPr>
          <p:nvPr>
            <p:ph type="ftr" sz="quarter" idx="11"/>
          </p:nvPr>
        </p:nvSpPr>
        <p:spPr/>
        <p:txBody>
          <a:bodyPr/>
          <a:lstStyle/>
          <a:p>
            <a:r>
              <a:rPr lang="en-US"/>
              <a:t>Mrs.V.S.Kulkarni, JSPM RSCOE, Dept of E &amp; TC</a:t>
            </a:r>
          </a:p>
        </p:txBody>
      </p:sp>
      <p:sp>
        <p:nvSpPr>
          <p:cNvPr id="7" name="Slide Number Placeholder 6"/>
          <p:cNvSpPr>
            <a:spLocks noGrp="1"/>
          </p:cNvSpPr>
          <p:nvPr>
            <p:ph type="sldNum" sz="quarter" idx="12"/>
          </p:nvPr>
        </p:nvSpPr>
        <p:spPr/>
        <p:txBody>
          <a:bodyPr/>
          <a:lstStyle/>
          <a:p>
            <a:fld id="{DC0EC216-EEC9-419E-B30F-FC77768EA76E}" type="slidenum">
              <a:rPr lang="en-US" smtClean="0"/>
              <a:t>‹#›</a:t>
            </a:fld>
            <a:endParaRPr lang="en-US"/>
          </a:p>
        </p:txBody>
      </p:sp>
    </p:spTree>
    <p:extLst>
      <p:ext uri="{BB962C8B-B14F-4D97-AF65-F5344CB8AC3E}">
        <p14:creationId xmlns:p14="http://schemas.microsoft.com/office/powerpoint/2010/main" val="2380263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DD6A4F-5A7F-45AE-ADF5-A55DAA7BEF23}" type="datetime1">
              <a:rPr lang="en-US" smtClean="0"/>
              <a:t>2/25/2024</a:t>
            </a:fld>
            <a:endParaRPr lang="en-US"/>
          </a:p>
        </p:txBody>
      </p:sp>
      <p:sp>
        <p:nvSpPr>
          <p:cNvPr id="8" name="Footer Placeholder 7"/>
          <p:cNvSpPr>
            <a:spLocks noGrp="1"/>
          </p:cNvSpPr>
          <p:nvPr>
            <p:ph type="ftr" sz="quarter" idx="11"/>
          </p:nvPr>
        </p:nvSpPr>
        <p:spPr/>
        <p:txBody>
          <a:bodyPr/>
          <a:lstStyle/>
          <a:p>
            <a:r>
              <a:rPr lang="en-US"/>
              <a:t>Mrs.V.S.Kulkarni, JSPM RSCOE, Dept of E &amp; TC</a:t>
            </a:r>
          </a:p>
        </p:txBody>
      </p:sp>
      <p:sp>
        <p:nvSpPr>
          <p:cNvPr id="9" name="Slide Number Placeholder 8"/>
          <p:cNvSpPr>
            <a:spLocks noGrp="1"/>
          </p:cNvSpPr>
          <p:nvPr>
            <p:ph type="sldNum" sz="quarter" idx="12"/>
          </p:nvPr>
        </p:nvSpPr>
        <p:spPr/>
        <p:txBody>
          <a:bodyPr/>
          <a:lstStyle/>
          <a:p>
            <a:fld id="{DC0EC216-EEC9-419E-B30F-FC77768EA76E}" type="slidenum">
              <a:rPr lang="en-US" smtClean="0"/>
              <a:t>‹#›</a:t>
            </a:fld>
            <a:endParaRPr lang="en-US"/>
          </a:p>
        </p:txBody>
      </p:sp>
    </p:spTree>
    <p:extLst>
      <p:ext uri="{BB962C8B-B14F-4D97-AF65-F5344CB8AC3E}">
        <p14:creationId xmlns:p14="http://schemas.microsoft.com/office/powerpoint/2010/main" val="36471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950AEA-67FF-4924-8AB9-580BAEA9FB9D}" type="datetime1">
              <a:rPr lang="en-US" smtClean="0"/>
              <a:t>2/25/2024</a:t>
            </a:fld>
            <a:endParaRPr lang="en-US"/>
          </a:p>
        </p:txBody>
      </p:sp>
      <p:sp>
        <p:nvSpPr>
          <p:cNvPr id="4" name="Footer Placeholder 3"/>
          <p:cNvSpPr>
            <a:spLocks noGrp="1"/>
          </p:cNvSpPr>
          <p:nvPr>
            <p:ph type="ftr" sz="quarter" idx="11"/>
          </p:nvPr>
        </p:nvSpPr>
        <p:spPr/>
        <p:txBody>
          <a:bodyPr/>
          <a:lstStyle/>
          <a:p>
            <a:r>
              <a:rPr lang="en-US"/>
              <a:t>Mrs.V.S.Kulkarni, JSPM RSCOE, Dept of E &amp; TC</a:t>
            </a:r>
          </a:p>
        </p:txBody>
      </p:sp>
      <p:sp>
        <p:nvSpPr>
          <p:cNvPr id="5" name="Slide Number Placeholder 4"/>
          <p:cNvSpPr>
            <a:spLocks noGrp="1"/>
          </p:cNvSpPr>
          <p:nvPr>
            <p:ph type="sldNum" sz="quarter" idx="12"/>
          </p:nvPr>
        </p:nvSpPr>
        <p:spPr/>
        <p:txBody>
          <a:bodyPr/>
          <a:lstStyle/>
          <a:p>
            <a:fld id="{DC0EC216-EEC9-419E-B30F-FC77768EA76E}" type="slidenum">
              <a:rPr lang="en-US" smtClean="0"/>
              <a:t>‹#›</a:t>
            </a:fld>
            <a:endParaRPr lang="en-US"/>
          </a:p>
        </p:txBody>
      </p:sp>
    </p:spTree>
    <p:extLst>
      <p:ext uri="{BB962C8B-B14F-4D97-AF65-F5344CB8AC3E}">
        <p14:creationId xmlns:p14="http://schemas.microsoft.com/office/powerpoint/2010/main" val="2746940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0420F0-C2DA-416C-A1D8-719E388B4A3D}" type="datetime1">
              <a:rPr lang="en-US" smtClean="0"/>
              <a:t>2/25/2024</a:t>
            </a:fld>
            <a:endParaRPr lang="en-US"/>
          </a:p>
        </p:txBody>
      </p:sp>
      <p:sp>
        <p:nvSpPr>
          <p:cNvPr id="3" name="Footer Placeholder 2"/>
          <p:cNvSpPr>
            <a:spLocks noGrp="1"/>
          </p:cNvSpPr>
          <p:nvPr>
            <p:ph type="ftr" sz="quarter" idx="11"/>
          </p:nvPr>
        </p:nvSpPr>
        <p:spPr/>
        <p:txBody>
          <a:bodyPr/>
          <a:lstStyle/>
          <a:p>
            <a:r>
              <a:rPr lang="en-US"/>
              <a:t>Mrs.V.S.Kulkarni, JSPM RSCOE, Dept of E &amp; TC</a:t>
            </a:r>
          </a:p>
        </p:txBody>
      </p:sp>
      <p:sp>
        <p:nvSpPr>
          <p:cNvPr id="4" name="Slide Number Placeholder 3"/>
          <p:cNvSpPr>
            <a:spLocks noGrp="1"/>
          </p:cNvSpPr>
          <p:nvPr>
            <p:ph type="sldNum" sz="quarter" idx="12"/>
          </p:nvPr>
        </p:nvSpPr>
        <p:spPr/>
        <p:txBody>
          <a:bodyPr/>
          <a:lstStyle/>
          <a:p>
            <a:fld id="{DC0EC216-EEC9-419E-B30F-FC77768EA76E}" type="slidenum">
              <a:rPr lang="en-US" smtClean="0"/>
              <a:t>‹#›</a:t>
            </a:fld>
            <a:endParaRPr lang="en-US"/>
          </a:p>
        </p:txBody>
      </p:sp>
    </p:spTree>
    <p:extLst>
      <p:ext uri="{BB962C8B-B14F-4D97-AF65-F5344CB8AC3E}">
        <p14:creationId xmlns:p14="http://schemas.microsoft.com/office/powerpoint/2010/main" val="31573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F59985-1242-4A9D-976A-9A917BDD2C85}" type="datetime1">
              <a:rPr lang="en-US" smtClean="0"/>
              <a:t>2/25/2024</a:t>
            </a:fld>
            <a:endParaRPr lang="en-US"/>
          </a:p>
        </p:txBody>
      </p:sp>
      <p:sp>
        <p:nvSpPr>
          <p:cNvPr id="6" name="Footer Placeholder 5"/>
          <p:cNvSpPr>
            <a:spLocks noGrp="1"/>
          </p:cNvSpPr>
          <p:nvPr>
            <p:ph type="ftr" sz="quarter" idx="11"/>
          </p:nvPr>
        </p:nvSpPr>
        <p:spPr/>
        <p:txBody>
          <a:bodyPr/>
          <a:lstStyle/>
          <a:p>
            <a:r>
              <a:rPr lang="en-US"/>
              <a:t>Mrs.V.S.Kulkarni, JSPM RSCOE, Dept of E &amp; TC</a:t>
            </a:r>
          </a:p>
        </p:txBody>
      </p:sp>
      <p:sp>
        <p:nvSpPr>
          <p:cNvPr id="7" name="Slide Number Placeholder 6"/>
          <p:cNvSpPr>
            <a:spLocks noGrp="1"/>
          </p:cNvSpPr>
          <p:nvPr>
            <p:ph type="sldNum" sz="quarter" idx="12"/>
          </p:nvPr>
        </p:nvSpPr>
        <p:spPr/>
        <p:txBody>
          <a:bodyPr/>
          <a:lstStyle/>
          <a:p>
            <a:fld id="{DC0EC216-EEC9-419E-B30F-FC77768EA76E}" type="slidenum">
              <a:rPr lang="en-US" smtClean="0"/>
              <a:t>‹#›</a:t>
            </a:fld>
            <a:endParaRPr lang="en-US"/>
          </a:p>
        </p:txBody>
      </p:sp>
    </p:spTree>
    <p:extLst>
      <p:ext uri="{BB962C8B-B14F-4D97-AF65-F5344CB8AC3E}">
        <p14:creationId xmlns:p14="http://schemas.microsoft.com/office/powerpoint/2010/main" val="4019906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A5DD0B-D3A1-4E08-B8CB-C3B6FD938FF9}" type="datetime1">
              <a:rPr lang="en-US" smtClean="0"/>
              <a:t>2/25/2024</a:t>
            </a:fld>
            <a:endParaRPr lang="en-US"/>
          </a:p>
        </p:txBody>
      </p:sp>
      <p:sp>
        <p:nvSpPr>
          <p:cNvPr id="6" name="Footer Placeholder 5"/>
          <p:cNvSpPr>
            <a:spLocks noGrp="1"/>
          </p:cNvSpPr>
          <p:nvPr>
            <p:ph type="ftr" sz="quarter" idx="11"/>
          </p:nvPr>
        </p:nvSpPr>
        <p:spPr/>
        <p:txBody>
          <a:bodyPr/>
          <a:lstStyle/>
          <a:p>
            <a:r>
              <a:rPr lang="en-US"/>
              <a:t>Mrs.V.S.Kulkarni, JSPM RSCOE, Dept of E &amp; TC</a:t>
            </a:r>
          </a:p>
        </p:txBody>
      </p:sp>
      <p:sp>
        <p:nvSpPr>
          <p:cNvPr id="7" name="Slide Number Placeholder 6"/>
          <p:cNvSpPr>
            <a:spLocks noGrp="1"/>
          </p:cNvSpPr>
          <p:nvPr>
            <p:ph type="sldNum" sz="quarter" idx="12"/>
          </p:nvPr>
        </p:nvSpPr>
        <p:spPr/>
        <p:txBody>
          <a:bodyPr/>
          <a:lstStyle/>
          <a:p>
            <a:fld id="{DC0EC216-EEC9-419E-B30F-FC77768EA76E}" type="slidenum">
              <a:rPr lang="en-US" smtClean="0"/>
              <a:t>‹#›</a:t>
            </a:fld>
            <a:endParaRPr lang="en-US"/>
          </a:p>
        </p:txBody>
      </p:sp>
    </p:spTree>
    <p:extLst>
      <p:ext uri="{BB962C8B-B14F-4D97-AF65-F5344CB8AC3E}">
        <p14:creationId xmlns:p14="http://schemas.microsoft.com/office/powerpoint/2010/main" val="2668426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6F54207-A30D-4471-8B44-DB8FE8580321}" type="datetime1">
              <a:rPr lang="en-US" smtClean="0"/>
              <a:t>2/25/2024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Mrs.V.S.Kulkarni, JSPM RSCOE, Dept of E &amp; TC</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C0EC216-EEC9-419E-B30F-FC77768EA76E}" type="slidenum">
              <a:rPr lang="en-US" smtClean="0"/>
              <a:t>‹#›</a:t>
            </a:fld>
            <a:endParaRPr lang="en-US"/>
          </a:p>
        </p:txBody>
      </p:sp>
    </p:spTree>
    <p:extLst>
      <p:ext uri="{BB962C8B-B14F-4D97-AF65-F5344CB8AC3E}">
        <p14:creationId xmlns:p14="http://schemas.microsoft.com/office/powerpoint/2010/main" val="164560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searchunifiedcommunications.techtarget.com/definition/QoS-Quality-of-Service" TargetMode="External"/><Relationship Id="rId2" Type="http://schemas.openxmlformats.org/officeDocument/2006/relationships/hyperlink" Target="https://searchstorage.techtarget.com/definition/byt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LU9Dz6WF40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4656-FF2F-4348-80B3-BED11B4367B5}"/>
              </a:ext>
            </a:extLst>
          </p:cNvPr>
          <p:cNvSpPr>
            <a:spLocks noGrp="1"/>
          </p:cNvSpPr>
          <p:nvPr>
            <p:ph type="ctrTitle"/>
          </p:nvPr>
        </p:nvSpPr>
        <p:spPr>
          <a:xfrm>
            <a:off x="1507067" y="1983545"/>
            <a:ext cx="7766936" cy="2067291"/>
          </a:xfrm>
        </p:spPr>
        <p:txBody>
          <a:bodyPr/>
          <a:lstStyle/>
          <a:p>
            <a:pPr algn="ctr"/>
            <a:r>
              <a:rPr lang="en-US" dirty="0"/>
              <a:t>Unit 3</a:t>
            </a:r>
            <a:br>
              <a:rPr lang="en-US" dirty="0"/>
            </a:br>
            <a:r>
              <a:rPr lang="en-US" sz="4400" dirty="0"/>
              <a:t>Wireless Technologies and IP based protocols supporting IoT</a:t>
            </a:r>
            <a:endParaRPr lang="en-US" dirty="0"/>
          </a:p>
        </p:txBody>
      </p:sp>
      <p:sp>
        <p:nvSpPr>
          <p:cNvPr id="3" name="Subtitle 2">
            <a:extLst>
              <a:ext uri="{FF2B5EF4-FFF2-40B4-BE49-F238E27FC236}">
                <a16:creationId xmlns:a16="http://schemas.microsoft.com/office/drawing/2014/main" id="{A16CAFF1-7690-43FC-AEF6-830E01F6E74A}"/>
              </a:ext>
            </a:extLst>
          </p:cNvPr>
          <p:cNvSpPr>
            <a:spLocks noGrp="1"/>
          </p:cNvSpPr>
          <p:nvPr>
            <p:ph type="subTitle" idx="1"/>
          </p:nvPr>
        </p:nvSpPr>
        <p:spPr/>
        <p:txBody>
          <a:bodyPr/>
          <a:lstStyle/>
          <a:p>
            <a:r>
              <a:rPr lang="en-US" dirty="0" err="1"/>
              <a:t>Mrs.D.K.Magdum</a:t>
            </a:r>
            <a:endParaRPr lang="en-US" dirty="0"/>
          </a:p>
          <a:p>
            <a:endParaRPr lang="en-US" dirty="0"/>
          </a:p>
        </p:txBody>
      </p:sp>
    </p:spTree>
    <p:extLst>
      <p:ext uri="{BB962C8B-B14F-4D97-AF65-F5344CB8AC3E}">
        <p14:creationId xmlns:p14="http://schemas.microsoft.com/office/powerpoint/2010/main" val="2193809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2BB9-C026-49EF-B817-A2704CB296DC}"/>
              </a:ext>
            </a:extLst>
          </p:cNvPr>
          <p:cNvSpPr>
            <a:spLocks noGrp="1"/>
          </p:cNvSpPr>
          <p:nvPr>
            <p:ph type="title"/>
          </p:nvPr>
        </p:nvSpPr>
        <p:spPr>
          <a:xfrm>
            <a:off x="677334" y="609600"/>
            <a:ext cx="8596668" cy="670560"/>
          </a:xfrm>
        </p:spPr>
        <p:txBody>
          <a:bodyPr/>
          <a:lstStyle/>
          <a:p>
            <a:r>
              <a:rPr lang="en-US" sz="3600" dirty="0"/>
              <a:t>Difference between IPv4 and IPv6</a:t>
            </a:r>
            <a:endParaRPr lang="en-US" dirty="0"/>
          </a:p>
        </p:txBody>
      </p:sp>
      <p:graphicFrame>
        <p:nvGraphicFramePr>
          <p:cNvPr id="6" name="Table 6">
            <a:extLst>
              <a:ext uri="{FF2B5EF4-FFF2-40B4-BE49-F238E27FC236}">
                <a16:creationId xmlns:a16="http://schemas.microsoft.com/office/drawing/2014/main" id="{CD128851-9030-49DC-ABE8-345426E4BD9D}"/>
              </a:ext>
            </a:extLst>
          </p:cNvPr>
          <p:cNvGraphicFramePr>
            <a:graphicFrameLocks noGrp="1"/>
          </p:cNvGraphicFramePr>
          <p:nvPr>
            <p:ph idx="1"/>
            <p:extLst>
              <p:ext uri="{D42A27DB-BD31-4B8C-83A1-F6EECF244321}">
                <p14:modId xmlns:p14="http://schemas.microsoft.com/office/powerpoint/2010/main" val="1745997094"/>
              </p:ext>
            </p:extLst>
          </p:nvPr>
        </p:nvGraphicFramePr>
        <p:xfrm>
          <a:off x="211015" y="1227441"/>
          <a:ext cx="9298746" cy="5135880"/>
        </p:xfrm>
        <a:graphic>
          <a:graphicData uri="http://schemas.openxmlformats.org/drawingml/2006/table">
            <a:tbl>
              <a:tblPr firstRow="1" bandRow="1">
                <a:tableStyleId>{5C22544A-7EE6-4342-B048-85BDC9FD1C3A}</a:tableStyleId>
              </a:tblPr>
              <a:tblGrid>
                <a:gridCol w="2124222">
                  <a:extLst>
                    <a:ext uri="{9D8B030D-6E8A-4147-A177-3AD203B41FA5}">
                      <a16:colId xmlns:a16="http://schemas.microsoft.com/office/drawing/2014/main" val="1960356279"/>
                    </a:ext>
                  </a:extLst>
                </a:gridCol>
                <a:gridCol w="3713871">
                  <a:extLst>
                    <a:ext uri="{9D8B030D-6E8A-4147-A177-3AD203B41FA5}">
                      <a16:colId xmlns:a16="http://schemas.microsoft.com/office/drawing/2014/main" val="866060406"/>
                    </a:ext>
                  </a:extLst>
                </a:gridCol>
                <a:gridCol w="3460653">
                  <a:extLst>
                    <a:ext uri="{9D8B030D-6E8A-4147-A177-3AD203B41FA5}">
                      <a16:colId xmlns:a16="http://schemas.microsoft.com/office/drawing/2014/main" val="1264099591"/>
                    </a:ext>
                  </a:extLst>
                </a:gridCol>
              </a:tblGrid>
              <a:tr h="370840">
                <a:tc>
                  <a:txBody>
                    <a:bodyPr/>
                    <a:lstStyle/>
                    <a:p>
                      <a:r>
                        <a:rPr lang="en-US" dirty="0"/>
                        <a:t>Parameters</a:t>
                      </a:r>
                    </a:p>
                  </a:txBody>
                  <a:tcPr/>
                </a:tc>
                <a:tc>
                  <a:txBody>
                    <a:bodyPr/>
                    <a:lstStyle/>
                    <a:p>
                      <a:r>
                        <a:rPr lang="en-US" dirty="0"/>
                        <a:t>IPv4</a:t>
                      </a:r>
                    </a:p>
                  </a:txBody>
                  <a:tcPr/>
                </a:tc>
                <a:tc>
                  <a:txBody>
                    <a:bodyPr/>
                    <a:lstStyle/>
                    <a:p>
                      <a:r>
                        <a:rPr lang="en-US" dirty="0"/>
                        <a:t>IPv6</a:t>
                      </a:r>
                    </a:p>
                  </a:txBody>
                  <a:tcPr/>
                </a:tc>
                <a:extLst>
                  <a:ext uri="{0D108BD9-81ED-4DB2-BD59-A6C34878D82A}">
                    <a16:rowId xmlns:a16="http://schemas.microsoft.com/office/drawing/2014/main" val="1818629454"/>
                  </a:ext>
                </a:extLst>
              </a:tr>
              <a:tr h="370840">
                <a:tc>
                  <a:txBody>
                    <a:bodyPr/>
                    <a:lstStyle/>
                    <a:p>
                      <a:r>
                        <a:rPr lang="en-US" sz="1800" b="0" i="0" kern="1200" dirty="0">
                          <a:solidFill>
                            <a:schemeClr val="dk1"/>
                          </a:solidFill>
                          <a:effectLst/>
                          <a:latin typeface="+mn-lt"/>
                          <a:ea typeface="+mn-ea"/>
                          <a:cs typeface="+mn-cs"/>
                        </a:rPr>
                        <a:t>Size of IP address</a:t>
                      </a:r>
                      <a:endParaRPr lang="en-US" dirty="0"/>
                    </a:p>
                  </a:txBody>
                  <a:tcPr/>
                </a:tc>
                <a:tc>
                  <a:txBody>
                    <a:bodyPr/>
                    <a:lstStyle/>
                    <a:p>
                      <a:r>
                        <a:rPr lang="en-US" sz="1800" b="0" i="0" kern="1200" dirty="0">
                          <a:solidFill>
                            <a:schemeClr val="dk1"/>
                          </a:solidFill>
                          <a:effectLst/>
                          <a:latin typeface="+mn-lt"/>
                          <a:ea typeface="+mn-ea"/>
                          <a:cs typeface="+mn-cs"/>
                        </a:rPr>
                        <a:t>IPv4 is a 32-Bit IP Address.</a:t>
                      </a:r>
                      <a:endParaRPr lang="en-US" dirty="0"/>
                    </a:p>
                  </a:txBody>
                  <a:tcPr/>
                </a:tc>
                <a:tc>
                  <a:txBody>
                    <a:bodyPr/>
                    <a:lstStyle/>
                    <a:p>
                      <a:r>
                        <a:rPr lang="en-US" dirty="0">
                          <a:effectLst/>
                        </a:rPr>
                        <a:t>IPv6 is 128 Bit IP Address.</a:t>
                      </a:r>
                    </a:p>
                  </a:txBody>
                  <a:tcPr anchor="ctr"/>
                </a:tc>
                <a:extLst>
                  <a:ext uri="{0D108BD9-81ED-4DB2-BD59-A6C34878D82A}">
                    <a16:rowId xmlns:a16="http://schemas.microsoft.com/office/drawing/2014/main" val="3665380151"/>
                  </a:ext>
                </a:extLst>
              </a:tr>
              <a:tr h="370840">
                <a:tc>
                  <a:txBody>
                    <a:bodyPr/>
                    <a:lstStyle/>
                    <a:p>
                      <a:r>
                        <a:rPr lang="en-US" sz="1800" b="0" i="0" kern="1200" dirty="0">
                          <a:solidFill>
                            <a:schemeClr val="dk1"/>
                          </a:solidFill>
                          <a:effectLst/>
                          <a:latin typeface="+mn-lt"/>
                          <a:ea typeface="+mn-ea"/>
                          <a:cs typeface="+mn-cs"/>
                        </a:rPr>
                        <a:t>Addressing method</a:t>
                      </a:r>
                      <a:endParaRPr lang="en-US" dirty="0"/>
                    </a:p>
                  </a:txBody>
                  <a:tcPr/>
                </a:tc>
                <a:tc>
                  <a:txBody>
                    <a:bodyPr/>
                    <a:lstStyle/>
                    <a:p>
                      <a:r>
                        <a:rPr lang="en-US" sz="1800" b="0" i="0" kern="1200" dirty="0">
                          <a:solidFill>
                            <a:schemeClr val="dk1"/>
                          </a:solidFill>
                          <a:effectLst/>
                          <a:latin typeface="+mn-lt"/>
                          <a:ea typeface="+mn-ea"/>
                          <a:cs typeface="+mn-cs"/>
                        </a:rPr>
                        <a:t>IPv4 is a numeric address, and its binary bits are separated by a dot (.)</a:t>
                      </a:r>
                      <a:endParaRPr lang="en-US" dirty="0"/>
                    </a:p>
                  </a:txBody>
                  <a:tcPr/>
                </a:tc>
                <a:tc>
                  <a:txBody>
                    <a:bodyPr/>
                    <a:lstStyle/>
                    <a:p>
                      <a:r>
                        <a:rPr lang="en-US" sz="1800" b="0" i="0" kern="1200" dirty="0">
                          <a:solidFill>
                            <a:schemeClr val="dk1"/>
                          </a:solidFill>
                          <a:effectLst/>
                          <a:latin typeface="+mn-lt"/>
                          <a:ea typeface="+mn-ea"/>
                          <a:cs typeface="+mn-cs"/>
                        </a:rPr>
                        <a:t>IPv6 is an alphanumeric address whose binary bits are separated by a colon (:). It also contains hexadecimal.</a:t>
                      </a:r>
                      <a:endParaRPr lang="en-US" dirty="0"/>
                    </a:p>
                  </a:txBody>
                  <a:tcPr/>
                </a:tc>
                <a:extLst>
                  <a:ext uri="{0D108BD9-81ED-4DB2-BD59-A6C34878D82A}">
                    <a16:rowId xmlns:a16="http://schemas.microsoft.com/office/drawing/2014/main" val="3118006584"/>
                  </a:ext>
                </a:extLst>
              </a:tr>
              <a:tr h="370840">
                <a:tc>
                  <a:txBody>
                    <a:bodyPr/>
                    <a:lstStyle/>
                    <a:p>
                      <a:r>
                        <a:rPr lang="en-US" dirty="0">
                          <a:effectLst/>
                        </a:rPr>
                        <a:t>Example</a:t>
                      </a:r>
                    </a:p>
                  </a:txBody>
                  <a:tcPr anchor="ctr"/>
                </a:tc>
                <a:tc>
                  <a:txBody>
                    <a:bodyPr/>
                    <a:lstStyle/>
                    <a:p>
                      <a:r>
                        <a:rPr lang="en-US">
                          <a:effectLst/>
                        </a:rPr>
                        <a:t>12.244.233.165</a:t>
                      </a:r>
                    </a:p>
                  </a:txBody>
                  <a:tcPr anchor="ctr"/>
                </a:tc>
                <a:tc>
                  <a:txBody>
                    <a:bodyPr/>
                    <a:lstStyle/>
                    <a:p>
                      <a:r>
                        <a:rPr lang="en-US" dirty="0">
                          <a:effectLst/>
                        </a:rPr>
                        <a:t>2001:0db8:0000:0000:0000:ff00:0042:7879</a:t>
                      </a:r>
                    </a:p>
                  </a:txBody>
                  <a:tcPr anchor="ctr"/>
                </a:tc>
                <a:extLst>
                  <a:ext uri="{0D108BD9-81ED-4DB2-BD59-A6C34878D82A}">
                    <a16:rowId xmlns:a16="http://schemas.microsoft.com/office/drawing/2014/main" val="3182312505"/>
                  </a:ext>
                </a:extLst>
              </a:tr>
              <a:tr h="370840">
                <a:tc>
                  <a:txBody>
                    <a:bodyPr/>
                    <a:lstStyle/>
                    <a:p>
                      <a:r>
                        <a:rPr lang="en-US" dirty="0">
                          <a:effectLst/>
                        </a:rPr>
                        <a:t>Number of classes</a:t>
                      </a:r>
                    </a:p>
                  </a:txBody>
                  <a:tcPr anchor="ctr"/>
                </a:tc>
                <a:tc>
                  <a:txBody>
                    <a:bodyPr/>
                    <a:lstStyle/>
                    <a:p>
                      <a:r>
                        <a:rPr lang="en-US" dirty="0">
                          <a:effectLst/>
                        </a:rPr>
                        <a:t>IPv4 offers five different </a:t>
                      </a:r>
                      <a:r>
                        <a:rPr lang="en-US" u="none" strike="noStrike" dirty="0">
                          <a:effectLst/>
                        </a:rPr>
                        <a:t>classes of IP Address</a:t>
                      </a:r>
                      <a:r>
                        <a:rPr lang="en-US" dirty="0">
                          <a:effectLst/>
                        </a:rPr>
                        <a:t>. Class A to E.</a:t>
                      </a:r>
                    </a:p>
                  </a:txBody>
                  <a:tcPr anchor="ctr"/>
                </a:tc>
                <a:tc>
                  <a:txBody>
                    <a:bodyPr/>
                    <a:lstStyle/>
                    <a:p>
                      <a:r>
                        <a:rPr lang="en-US" dirty="0">
                          <a:effectLst/>
                        </a:rPr>
                        <a:t>lPv6 allows storing an unlimited number of IP Address.</a:t>
                      </a:r>
                    </a:p>
                  </a:txBody>
                  <a:tcPr anchor="ctr"/>
                </a:tc>
                <a:extLst>
                  <a:ext uri="{0D108BD9-81ED-4DB2-BD59-A6C34878D82A}">
                    <a16:rowId xmlns:a16="http://schemas.microsoft.com/office/drawing/2014/main" val="2704861688"/>
                  </a:ext>
                </a:extLst>
              </a:tr>
              <a:tr h="370840">
                <a:tc>
                  <a:txBody>
                    <a:bodyPr/>
                    <a:lstStyle/>
                    <a:p>
                      <a:r>
                        <a:rPr lang="en-US" dirty="0">
                          <a:effectLst/>
                        </a:rPr>
                        <a:t>Configuration</a:t>
                      </a:r>
                    </a:p>
                  </a:txBody>
                  <a:tcPr anchor="ctr"/>
                </a:tc>
                <a:tc>
                  <a:txBody>
                    <a:bodyPr/>
                    <a:lstStyle/>
                    <a:p>
                      <a:r>
                        <a:rPr lang="en-US">
                          <a:effectLst/>
                        </a:rPr>
                        <a:t>You have to configure a newly installed system before it can communicate with other systems.</a:t>
                      </a:r>
                    </a:p>
                  </a:txBody>
                  <a:tcPr anchor="ctr"/>
                </a:tc>
                <a:tc>
                  <a:txBody>
                    <a:bodyPr/>
                    <a:lstStyle/>
                    <a:p>
                      <a:r>
                        <a:rPr lang="en-US" dirty="0">
                          <a:effectLst/>
                        </a:rPr>
                        <a:t>In IPv6, the configuration is optional, depending upon on functions needed.</a:t>
                      </a:r>
                    </a:p>
                  </a:txBody>
                  <a:tcPr anchor="ctr"/>
                </a:tc>
                <a:extLst>
                  <a:ext uri="{0D108BD9-81ED-4DB2-BD59-A6C34878D82A}">
                    <a16:rowId xmlns:a16="http://schemas.microsoft.com/office/drawing/2014/main" val="2656699669"/>
                  </a:ext>
                </a:extLst>
              </a:tr>
              <a:tr h="370840">
                <a:tc>
                  <a:txBody>
                    <a:bodyPr/>
                    <a:lstStyle/>
                    <a:p>
                      <a:r>
                        <a:rPr lang="en-US" dirty="0">
                          <a:effectLst/>
                        </a:rPr>
                        <a:t>Network Configuration</a:t>
                      </a:r>
                    </a:p>
                  </a:txBody>
                  <a:tcPr anchor="ctr"/>
                </a:tc>
                <a:tc>
                  <a:txBody>
                    <a:bodyPr/>
                    <a:lstStyle/>
                    <a:p>
                      <a:r>
                        <a:rPr lang="en-US" dirty="0">
                          <a:effectLst/>
                        </a:rPr>
                        <a:t>Networks need to be configured either manually or with DHCP. </a:t>
                      </a:r>
                    </a:p>
                  </a:txBody>
                  <a:tcPr anchor="ctr"/>
                </a:tc>
                <a:tc>
                  <a:txBody>
                    <a:bodyPr/>
                    <a:lstStyle/>
                    <a:p>
                      <a:r>
                        <a:rPr lang="en-US" dirty="0">
                          <a:effectLst/>
                        </a:rPr>
                        <a:t>IPv6 support autoconfiguration capabilities.</a:t>
                      </a:r>
                    </a:p>
                  </a:txBody>
                  <a:tcPr anchor="ctr"/>
                </a:tc>
                <a:extLst>
                  <a:ext uri="{0D108BD9-81ED-4DB2-BD59-A6C34878D82A}">
                    <a16:rowId xmlns:a16="http://schemas.microsoft.com/office/drawing/2014/main" val="2522564271"/>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59672004"/>
                  </a:ext>
                </a:extLst>
              </a:tr>
            </a:tbl>
          </a:graphicData>
        </a:graphic>
      </p:graphicFrame>
    </p:spTree>
    <p:extLst>
      <p:ext uri="{BB962C8B-B14F-4D97-AF65-F5344CB8AC3E}">
        <p14:creationId xmlns:p14="http://schemas.microsoft.com/office/powerpoint/2010/main" val="2413104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17DCA3-21D6-400B-BBFF-E7EE7139204D}"/>
              </a:ext>
            </a:extLst>
          </p:cNvPr>
          <p:cNvSpPr/>
          <p:nvPr/>
        </p:nvSpPr>
        <p:spPr>
          <a:xfrm>
            <a:off x="828349" y="1775597"/>
            <a:ext cx="7548733" cy="2585323"/>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IPv6 Low Wireless </a:t>
            </a:r>
          </a:p>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Personal Area Network</a:t>
            </a:r>
          </a:p>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(6LoWPAN)</a:t>
            </a:r>
          </a:p>
        </p:txBody>
      </p:sp>
    </p:spTree>
    <p:extLst>
      <p:ext uri="{BB962C8B-B14F-4D97-AF65-F5344CB8AC3E}">
        <p14:creationId xmlns:p14="http://schemas.microsoft.com/office/powerpoint/2010/main" val="4244993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C7CA-35F3-4F17-8690-9103A1ABDAE2}"/>
              </a:ext>
            </a:extLst>
          </p:cNvPr>
          <p:cNvSpPr>
            <a:spLocks noGrp="1"/>
          </p:cNvSpPr>
          <p:nvPr>
            <p:ph type="title"/>
          </p:nvPr>
        </p:nvSpPr>
        <p:spPr>
          <a:xfrm>
            <a:off x="677334" y="609600"/>
            <a:ext cx="8596668" cy="827314"/>
          </a:xfrm>
        </p:spPr>
        <p:txBody>
          <a:bodyPr/>
          <a:lstStyle/>
          <a:p>
            <a:pPr algn="ctr"/>
            <a:r>
              <a:rPr lang="en-US" dirty="0"/>
              <a:t>Introduction</a:t>
            </a:r>
          </a:p>
        </p:txBody>
      </p:sp>
      <p:sp>
        <p:nvSpPr>
          <p:cNvPr id="3" name="Content Placeholder 2">
            <a:extLst>
              <a:ext uri="{FF2B5EF4-FFF2-40B4-BE49-F238E27FC236}">
                <a16:creationId xmlns:a16="http://schemas.microsoft.com/office/drawing/2014/main" id="{0700D8A5-8B28-4329-A04C-86F1C781201F}"/>
              </a:ext>
            </a:extLst>
          </p:cNvPr>
          <p:cNvSpPr>
            <a:spLocks noGrp="1"/>
          </p:cNvSpPr>
          <p:nvPr>
            <p:ph idx="1"/>
          </p:nvPr>
        </p:nvSpPr>
        <p:spPr>
          <a:xfrm>
            <a:off x="677334" y="1436915"/>
            <a:ext cx="8596668" cy="4604448"/>
          </a:xfrm>
        </p:spPr>
        <p:txBody>
          <a:bodyPr>
            <a:normAutofit/>
          </a:bodyPr>
          <a:lstStyle/>
          <a:p>
            <a:pPr algn="just"/>
            <a:r>
              <a:rPr lang="en-US" sz="1800" b="0" i="0" u="none" strike="noStrike" baseline="0" dirty="0">
                <a:latin typeface="Arial" panose="020B0604020202020204" pitchFamily="34" charset="0"/>
                <a:cs typeface="Arial" panose="020B0604020202020204" pitchFamily="34" charset="0"/>
              </a:rPr>
              <a:t>The Internet Engineering Task Force (IETF) 6LoWPAN Working Group was formed in 2004 to design an adaptation layer for IPv6 when running over 802.15.4 low-power and lossy networks (</a:t>
            </a:r>
            <a:r>
              <a:rPr lang="en-US" sz="1800" b="0" i="0" u="none" strike="noStrike" baseline="0" dirty="0" err="1">
                <a:latin typeface="Arial" panose="020B0604020202020204" pitchFamily="34" charset="0"/>
                <a:cs typeface="Arial" panose="020B0604020202020204" pitchFamily="34" charset="0"/>
              </a:rPr>
              <a:t>LowPAN</a:t>
            </a:r>
            <a:r>
              <a:rPr lang="en-US" sz="1800" b="0" i="0" u="none" strike="noStrike" baseline="0" dirty="0">
                <a:latin typeface="Arial" panose="020B0604020202020204" pitchFamily="34" charset="0"/>
                <a:cs typeface="Arial" panose="020B0604020202020204" pitchFamily="34" charset="0"/>
              </a:rPr>
              <a:t> or LLN).</a:t>
            </a:r>
          </a:p>
          <a:p>
            <a:pPr algn="just"/>
            <a:r>
              <a:rPr lang="en-US" sz="1800" b="0" i="0" u="none" strike="noStrike" baseline="0" dirty="0">
                <a:latin typeface="Arial" panose="020B0604020202020204" pitchFamily="34" charset="0"/>
                <a:cs typeface="Arial" panose="020B0604020202020204" pitchFamily="34" charset="0"/>
              </a:rPr>
              <a:t>6LoWPAN is designed to work on top of 802.15.4 networks and is the latest version of IPv6. </a:t>
            </a:r>
          </a:p>
          <a:p>
            <a:pPr algn="just"/>
            <a:r>
              <a:rPr lang="en-US" dirty="0">
                <a:latin typeface="Arial" panose="020B0604020202020204" pitchFamily="34" charset="0"/>
                <a:cs typeface="Arial" panose="020B0604020202020204" pitchFamily="34" charset="0"/>
              </a:rPr>
              <a:t>Allows for the smallest devices with limited processing ability  to transmit information wirelessly using an internet protocol</a:t>
            </a:r>
          </a:p>
          <a:p>
            <a:pPr algn="just"/>
            <a:r>
              <a:rPr lang="en-US" dirty="0">
                <a:latin typeface="Arial" panose="020B0604020202020204" pitchFamily="34" charset="0"/>
                <a:cs typeface="Arial" panose="020B0604020202020204" pitchFamily="34" charset="0"/>
              </a:rPr>
              <a:t>Allows low power devices to connect to the internet</a:t>
            </a:r>
          </a:p>
          <a:p>
            <a:pPr algn="l"/>
            <a:r>
              <a:rPr lang="en-US" dirty="0">
                <a:latin typeface="Arial" panose="020B0604020202020204" pitchFamily="34" charset="0"/>
                <a:cs typeface="Arial" panose="020B0604020202020204" pitchFamily="34" charset="0"/>
              </a:rPr>
              <a:t>It allows the smallest devices with limited processing ability to transmit information wirelessly using internet protocol.</a:t>
            </a:r>
          </a:p>
          <a:p>
            <a:pPr algn="l"/>
            <a:r>
              <a:rPr lang="en-US" dirty="0">
                <a:latin typeface="Arial" panose="020B0604020202020204" pitchFamily="34" charset="0"/>
                <a:cs typeface="Arial" panose="020B0604020202020204" pitchFamily="34" charset="0"/>
              </a:rPr>
              <a:t>6LoWPAN can be used for IoT smart grid applications, smart home applications, M2M applications and many other different, similar applications.</a:t>
            </a:r>
          </a:p>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871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23A7-44EA-4D00-91A7-888B67BDFA5D}"/>
              </a:ext>
            </a:extLst>
          </p:cNvPr>
          <p:cNvSpPr>
            <a:spLocks noGrp="1"/>
          </p:cNvSpPr>
          <p:nvPr>
            <p:ph type="title"/>
          </p:nvPr>
        </p:nvSpPr>
        <p:spPr>
          <a:xfrm>
            <a:off x="677334" y="609600"/>
            <a:ext cx="8596668" cy="594049"/>
          </a:xfrm>
        </p:spPr>
        <p:txBody>
          <a:bodyPr>
            <a:normAutofit fontScale="90000"/>
          </a:bodyPr>
          <a:lstStyle/>
          <a:p>
            <a:r>
              <a:rPr lang="en-US" dirty="0"/>
              <a:t>continued</a:t>
            </a:r>
          </a:p>
        </p:txBody>
      </p:sp>
      <p:sp>
        <p:nvSpPr>
          <p:cNvPr id="3" name="Content Placeholder 2">
            <a:extLst>
              <a:ext uri="{FF2B5EF4-FFF2-40B4-BE49-F238E27FC236}">
                <a16:creationId xmlns:a16="http://schemas.microsoft.com/office/drawing/2014/main" id="{89CB990E-6798-4652-87E0-A1364A7007E3}"/>
              </a:ext>
            </a:extLst>
          </p:cNvPr>
          <p:cNvSpPr>
            <a:spLocks noGrp="1"/>
          </p:cNvSpPr>
          <p:nvPr>
            <p:ph idx="1"/>
          </p:nvPr>
        </p:nvSpPr>
        <p:spPr>
          <a:xfrm>
            <a:off x="677334" y="1203649"/>
            <a:ext cx="8596668" cy="4837713"/>
          </a:xfrm>
        </p:spPr>
        <p:txBody>
          <a:bodyPr/>
          <a:lstStyle/>
          <a:p>
            <a:pPr algn="l"/>
            <a:r>
              <a:rPr lang="en-US" sz="1800" b="0" i="0" u="none" strike="noStrike" baseline="0" dirty="0">
                <a:latin typeface="Arial" panose="020B0604020202020204" pitchFamily="34" charset="0"/>
                <a:cs typeface="Arial" panose="020B0604020202020204" pitchFamily="34" charset="0"/>
              </a:rPr>
              <a:t>So, for addressing in 6LoWPAN, there are two types of addresses that are used</a:t>
            </a:r>
          </a:p>
          <a:p>
            <a:pPr lvl="1"/>
            <a:r>
              <a:rPr lang="en-US" b="0" i="0" u="none" strike="noStrike" baseline="0" dirty="0">
                <a:latin typeface="Arial" panose="020B0604020202020204" pitchFamily="34" charset="0"/>
                <a:cs typeface="Arial" panose="020B0604020202020204" pitchFamily="34" charset="0"/>
              </a:rPr>
              <a:t> 16 bit </a:t>
            </a:r>
            <a:r>
              <a:rPr lang="en-US" sz="1800" b="0" i="0" u="none" strike="noStrike" baseline="0" dirty="0">
                <a:latin typeface="Arial" panose="020B0604020202020204" pitchFamily="34" charset="0"/>
                <a:cs typeface="Arial" panose="020B0604020202020204" pitchFamily="34" charset="0"/>
              </a:rPr>
              <a:t>short address which is for PAN specific communication. That means, it is assigned by the PAN coordinator for communicating within the PAN, the personal area network </a:t>
            </a:r>
          </a:p>
          <a:p>
            <a:pPr lvl="1"/>
            <a:r>
              <a:rPr lang="en-US" sz="1800" dirty="0">
                <a:latin typeface="Arial" panose="020B0604020202020204" pitchFamily="34" charset="0"/>
                <a:cs typeface="Arial" panose="020B0604020202020204" pitchFamily="34" charset="0"/>
              </a:rPr>
              <a:t>64 bit extended address which is used for global unique connectivity, global unique addressing throughout the network.</a:t>
            </a:r>
          </a:p>
          <a:p>
            <a:pPr marL="457200" lvl="1" indent="0">
              <a:buNone/>
            </a:pPr>
            <a:endParaRPr lang="en-US" sz="1800" dirty="0">
              <a:latin typeface="TimesNewRomanPSMT"/>
            </a:endParaRPr>
          </a:p>
        </p:txBody>
      </p:sp>
      <p:pic>
        <p:nvPicPr>
          <p:cNvPr id="7" name="Picture 6">
            <a:extLst>
              <a:ext uri="{FF2B5EF4-FFF2-40B4-BE49-F238E27FC236}">
                <a16:creationId xmlns:a16="http://schemas.microsoft.com/office/drawing/2014/main" id="{BABDD832-820F-46FD-94F6-D2779FC9F8B0}"/>
              </a:ext>
            </a:extLst>
          </p:cNvPr>
          <p:cNvPicPr>
            <a:picLocks noChangeAspect="1"/>
          </p:cNvPicPr>
          <p:nvPr/>
        </p:nvPicPr>
        <p:blipFill>
          <a:blip r:embed="rId2"/>
          <a:stretch>
            <a:fillRect/>
          </a:stretch>
        </p:blipFill>
        <p:spPr>
          <a:xfrm>
            <a:off x="4687228" y="3227069"/>
            <a:ext cx="2517905" cy="2217127"/>
          </a:xfrm>
          <a:prstGeom prst="rect">
            <a:avLst/>
          </a:prstGeom>
        </p:spPr>
      </p:pic>
    </p:spTree>
    <p:extLst>
      <p:ext uri="{BB962C8B-B14F-4D97-AF65-F5344CB8AC3E}">
        <p14:creationId xmlns:p14="http://schemas.microsoft.com/office/powerpoint/2010/main" val="240104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32CC9-0525-4119-B150-155F55082E3C}"/>
              </a:ext>
            </a:extLst>
          </p:cNvPr>
          <p:cNvSpPr>
            <a:spLocks noGrp="1"/>
          </p:cNvSpPr>
          <p:nvPr>
            <p:ph type="title"/>
          </p:nvPr>
        </p:nvSpPr>
        <p:spPr/>
        <p:txBody>
          <a:bodyPr/>
          <a:lstStyle/>
          <a:p>
            <a:r>
              <a:rPr lang="en-US" dirty="0"/>
              <a:t>Features</a:t>
            </a:r>
          </a:p>
        </p:txBody>
      </p:sp>
      <p:sp>
        <p:nvSpPr>
          <p:cNvPr id="3" name="Content Placeholder 2">
            <a:extLst>
              <a:ext uri="{FF2B5EF4-FFF2-40B4-BE49-F238E27FC236}">
                <a16:creationId xmlns:a16="http://schemas.microsoft.com/office/drawing/2014/main" id="{DB0EF74A-961E-4854-BEF6-B4234B191909}"/>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6LoWPAN system is a low –power wireless mesh network where every node has its own IPv6 address allowing it to connect directly to the internet.</a:t>
            </a:r>
          </a:p>
          <a:p>
            <a:r>
              <a:rPr lang="en-US" dirty="0">
                <a:latin typeface="Arial" panose="020B0604020202020204" pitchFamily="34" charset="0"/>
                <a:cs typeface="Arial" panose="020B0604020202020204" pitchFamily="34" charset="0"/>
              </a:rPr>
              <a:t>Designed for low power and Lossy IOT networks.</a:t>
            </a:r>
          </a:p>
          <a:p>
            <a:r>
              <a:rPr lang="en-US" dirty="0">
                <a:latin typeface="Arial" panose="020B0604020202020204" pitchFamily="34" charset="0"/>
                <a:cs typeface="Arial" panose="020B0604020202020204" pitchFamily="34" charset="0"/>
              </a:rPr>
              <a:t>Supports 64 and 16 bit addressing</a:t>
            </a:r>
          </a:p>
          <a:p>
            <a:r>
              <a:rPr lang="en-US" dirty="0">
                <a:latin typeface="Arial" panose="020B0604020202020204" pitchFamily="34" charset="0"/>
                <a:cs typeface="Arial" panose="020B0604020202020204" pitchFamily="34" charset="0"/>
              </a:rPr>
              <a:t>Useful for low power link layers</a:t>
            </a:r>
          </a:p>
          <a:p>
            <a:r>
              <a:rPr lang="en-US" dirty="0">
                <a:latin typeface="Arial" panose="020B0604020202020204" pitchFamily="34" charset="0"/>
                <a:cs typeface="Arial" panose="020B0604020202020204" pitchFamily="34" charset="0"/>
              </a:rPr>
              <a:t>Unicast, multicast and broadcast support</a:t>
            </a:r>
          </a:p>
          <a:p>
            <a:r>
              <a:rPr lang="en-US" dirty="0">
                <a:latin typeface="Arial" panose="020B0604020202020204" pitchFamily="34" charset="0"/>
                <a:cs typeface="Arial" panose="020B0604020202020204" pitchFamily="34" charset="0"/>
              </a:rPr>
              <a:t>Support for IP routing Allows direct connection between nodes</a:t>
            </a:r>
          </a:p>
          <a:p>
            <a:r>
              <a:rPr lang="en-US" dirty="0">
                <a:latin typeface="Arial" panose="020B0604020202020204" pitchFamily="34" charset="0"/>
                <a:cs typeface="Arial" panose="020B0604020202020204" pitchFamily="34" charset="0"/>
              </a:rPr>
              <a:t>Supplementary adaptation layer is included </a:t>
            </a:r>
          </a:p>
        </p:txBody>
      </p:sp>
    </p:spTree>
    <p:extLst>
      <p:ext uri="{BB962C8B-B14F-4D97-AF65-F5344CB8AC3E}">
        <p14:creationId xmlns:p14="http://schemas.microsoft.com/office/powerpoint/2010/main" val="3155514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CD3EC-A954-4F22-8EA9-803A2664DE14}"/>
              </a:ext>
            </a:extLst>
          </p:cNvPr>
          <p:cNvSpPr>
            <a:spLocks noGrp="1"/>
          </p:cNvSpPr>
          <p:nvPr>
            <p:ph type="title"/>
          </p:nvPr>
        </p:nvSpPr>
        <p:spPr/>
        <p:txBody>
          <a:bodyPr/>
          <a:lstStyle/>
          <a:p>
            <a:r>
              <a:rPr lang="en-US" dirty="0"/>
              <a:t>Architecture of 6LoWPAN</a:t>
            </a:r>
          </a:p>
        </p:txBody>
      </p:sp>
      <p:pic>
        <p:nvPicPr>
          <p:cNvPr id="6" name="Picture 5">
            <a:extLst>
              <a:ext uri="{FF2B5EF4-FFF2-40B4-BE49-F238E27FC236}">
                <a16:creationId xmlns:a16="http://schemas.microsoft.com/office/drawing/2014/main" id="{4E91BF0C-9D56-41C3-BB18-B3A8A34FEEE5}"/>
              </a:ext>
            </a:extLst>
          </p:cNvPr>
          <p:cNvPicPr>
            <a:picLocks noChangeAspect="1"/>
          </p:cNvPicPr>
          <p:nvPr/>
        </p:nvPicPr>
        <p:blipFill>
          <a:blip r:embed="rId2"/>
          <a:stretch>
            <a:fillRect/>
          </a:stretch>
        </p:blipFill>
        <p:spPr>
          <a:xfrm>
            <a:off x="1112287" y="1861553"/>
            <a:ext cx="7429500" cy="4105275"/>
          </a:xfrm>
          <a:prstGeom prst="rect">
            <a:avLst/>
          </a:prstGeom>
        </p:spPr>
      </p:pic>
    </p:spTree>
    <p:extLst>
      <p:ext uri="{BB962C8B-B14F-4D97-AF65-F5344CB8AC3E}">
        <p14:creationId xmlns:p14="http://schemas.microsoft.com/office/powerpoint/2010/main" val="3039628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55B8E9-9E3F-4D62-9709-A80A1DEA6D02}"/>
              </a:ext>
            </a:extLst>
          </p:cNvPr>
          <p:cNvSpPr/>
          <p:nvPr/>
        </p:nvSpPr>
        <p:spPr>
          <a:xfrm>
            <a:off x="461347" y="2304861"/>
            <a:ext cx="9011313" cy="2585323"/>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Message Queue Telemetry </a:t>
            </a:r>
          </a:p>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Transport</a:t>
            </a:r>
          </a:p>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MQTT</a:t>
            </a:r>
          </a:p>
        </p:txBody>
      </p:sp>
    </p:spTree>
    <p:extLst>
      <p:ext uri="{BB962C8B-B14F-4D97-AF65-F5344CB8AC3E}">
        <p14:creationId xmlns:p14="http://schemas.microsoft.com/office/powerpoint/2010/main" val="1097973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460A-3F34-4357-BCBA-00363EB06C2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C47F276-A6FB-46B8-89FA-F515206B2417}"/>
              </a:ext>
            </a:extLst>
          </p:cNvPr>
          <p:cNvSpPr>
            <a:spLocks noGrp="1"/>
          </p:cNvSpPr>
          <p:nvPr>
            <p:ph idx="1"/>
          </p:nvPr>
        </p:nvSpPr>
        <p:spPr>
          <a:xfrm>
            <a:off x="677334" y="1405719"/>
            <a:ext cx="8596668" cy="4635643"/>
          </a:xfrm>
        </p:spPr>
        <p:txBody>
          <a:bodyPr>
            <a:normAutofit/>
          </a:bodyPr>
          <a:lstStyle/>
          <a:p>
            <a:r>
              <a:rPr lang="en-US" dirty="0">
                <a:latin typeface="Arial" panose="020B0604020202020204" pitchFamily="34" charset="0"/>
                <a:cs typeface="Arial" panose="020B0604020202020204" pitchFamily="34" charset="0"/>
              </a:rPr>
              <a:t>ISO standard</a:t>
            </a:r>
          </a:p>
          <a:p>
            <a:r>
              <a:rPr lang="en-US" dirty="0">
                <a:latin typeface="Arial" panose="020B0604020202020204" pitchFamily="34" charset="0"/>
                <a:cs typeface="Arial" panose="020B0604020202020204" pitchFamily="34" charset="0"/>
              </a:rPr>
              <a:t>It is a publish subscribe-based lightweight messaging protocol for use in conjunction with the TCP/IP protocol.</a:t>
            </a:r>
          </a:p>
          <a:p>
            <a:r>
              <a:rPr lang="en-US" dirty="0">
                <a:latin typeface="Arial" panose="020B0604020202020204" pitchFamily="34" charset="0"/>
                <a:cs typeface="Arial" panose="020B0604020202020204" pitchFamily="34" charset="0"/>
              </a:rPr>
              <a:t>MQTT is called a lightweight protocol because all its messages have a small code footprint. Each message consists of a fixed header 2 </a:t>
            </a:r>
            <a:r>
              <a:rPr lang="en-US"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bytes</a:t>
            </a:r>
            <a:r>
              <a:rPr lang="en-US" dirty="0">
                <a:latin typeface="Arial" panose="020B0604020202020204" pitchFamily="34" charset="0"/>
                <a:cs typeface="Arial" panose="020B0604020202020204" pitchFamily="34" charset="0"/>
              </a:rPr>
              <a:t> an optional variable header, a message payload that is limited to 256 megabytes (MB) of information, and quality of service (</a:t>
            </a:r>
            <a:r>
              <a:rPr lang="en-US"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QoS</a:t>
            </a:r>
            <a:r>
              <a:rPr lang="en-US" dirty="0">
                <a:latin typeface="Arial" panose="020B0604020202020204" pitchFamily="34" charset="0"/>
                <a:cs typeface="Arial" panose="020B0604020202020204" pitchFamily="34" charset="0"/>
              </a:rPr>
              <a:t>) level</a:t>
            </a:r>
            <a:r>
              <a:rPr lang="en-US" b="0" i="0" dirty="0">
                <a:solidFill>
                  <a:srgbClr val="6C6C6C"/>
                </a:solidFill>
                <a:effectLst/>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MQTT was introduced by IBM in 1999 and standardized by OASIS in 2003.</a:t>
            </a:r>
          </a:p>
          <a:p>
            <a:r>
              <a:rPr lang="en-US" dirty="0">
                <a:latin typeface="Arial" panose="020B0604020202020204" pitchFamily="34" charset="0"/>
                <a:cs typeface="Arial" panose="020B0604020202020204" pitchFamily="34" charset="0"/>
              </a:rPr>
              <a:t>Designed to provide connectivity between applications and middle-wares on one side and networks and communication on the other side</a:t>
            </a:r>
          </a:p>
          <a:p>
            <a:r>
              <a:rPr lang="en-US" dirty="0">
                <a:latin typeface="Arial" panose="020B0604020202020204" pitchFamily="34" charset="0"/>
                <a:cs typeface="Arial" panose="020B0604020202020204" pitchFamily="34" charset="0"/>
              </a:rPr>
              <a:t>Designed for remote connections, limited bandwidth, and small code footprint</a:t>
            </a:r>
          </a:p>
        </p:txBody>
      </p:sp>
    </p:spTree>
    <p:extLst>
      <p:ext uri="{BB962C8B-B14F-4D97-AF65-F5344CB8AC3E}">
        <p14:creationId xmlns:p14="http://schemas.microsoft.com/office/powerpoint/2010/main" val="2390925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FA1F8-7E26-4155-8CA2-509D782632D2}"/>
              </a:ext>
            </a:extLst>
          </p:cNvPr>
          <p:cNvSpPr>
            <a:spLocks noGrp="1"/>
          </p:cNvSpPr>
          <p:nvPr>
            <p:ph type="title"/>
          </p:nvPr>
        </p:nvSpPr>
        <p:spPr/>
        <p:txBody>
          <a:bodyPr/>
          <a:lstStyle/>
          <a:p>
            <a:r>
              <a:rPr lang="en-US" dirty="0"/>
              <a:t>MQTT Components- Publisher, 				      Subscriber, broker</a:t>
            </a:r>
          </a:p>
        </p:txBody>
      </p:sp>
      <p:sp>
        <p:nvSpPr>
          <p:cNvPr id="3" name="Content Placeholder 2">
            <a:extLst>
              <a:ext uri="{FF2B5EF4-FFF2-40B4-BE49-F238E27FC236}">
                <a16:creationId xmlns:a16="http://schemas.microsoft.com/office/drawing/2014/main" id="{C28A00E1-9CF5-454E-A3A0-47E9FFDD5816}"/>
              </a:ext>
            </a:extLst>
          </p:cNvPr>
          <p:cNvSpPr>
            <a:spLocks noGrp="1"/>
          </p:cNvSpPr>
          <p:nvPr>
            <p:ph idx="1"/>
          </p:nvPr>
        </p:nvSpPr>
        <p:spPr/>
        <p:txBody>
          <a:bodyPr/>
          <a:lstStyle/>
          <a:p>
            <a:pPr algn="just"/>
            <a:r>
              <a:rPr lang="en-US" dirty="0"/>
              <a:t>The MQTT protocol surrounds two subjects: a client and a broker. </a:t>
            </a:r>
          </a:p>
          <a:p>
            <a:pPr algn="just"/>
            <a:r>
              <a:rPr lang="en-US" dirty="0"/>
              <a:t>An MQTT broker is a server, while the clients are connected devices. </a:t>
            </a:r>
          </a:p>
          <a:p>
            <a:pPr algn="just"/>
            <a:r>
              <a:rPr lang="en-US" dirty="0"/>
              <a:t>When a device -- or client -- wants to send data to a server -- or broker-- it is called a  publish. When the operation is reversed, it is called a subscribe.</a:t>
            </a:r>
          </a:p>
          <a:p>
            <a:pPr algn="just"/>
            <a:r>
              <a:rPr lang="en-US" dirty="0"/>
              <a:t>If the connection from a subscribing client to a broker is broken, then the broker will buffer messages and push them out to the subscriber when it is back online. </a:t>
            </a:r>
          </a:p>
          <a:p>
            <a:pPr algn="just"/>
            <a:r>
              <a:rPr lang="en-US" dirty="0"/>
              <a:t>If the connection from the publishing client to the broker is disconnected without notice, then the broker can close the connection and send subscribers a cached message with instructions from the publisher.</a:t>
            </a:r>
          </a:p>
        </p:txBody>
      </p:sp>
    </p:spTree>
    <p:extLst>
      <p:ext uri="{BB962C8B-B14F-4D97-AF65-F5344CB8AC3E}">
        <p14:creationId xmlns:p14="http://schemas.microsoft.com/office/powerpoint/2010/main" val="156291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26E7F-F675-4C55-A2BA-D4AAEFDE2788}"/>
              </a:ext>
            </a:extLst>
          </p:cNvPr>
          <p:cNvSpPr>
            <a:spLocks noGrp="1"/>
          </p:cNvSpPr>
          <p:nvPr>
            <p:ph type="title"/>
          </p:nvPr>
        </p:nvSpPr>
        <p:spPr>
          <a:xfrm>
            <a:off x="677334" y="609600"/>
            <a:ext cx="8596668" cy="510073"/>
          </a:xfrm>
        </p:spPr>
        <p:txBody>
          <a:bodyPr>
            <a:normAutofit fontScale="90000"/>
          </a:bodyPr>
          <a:lstStyle/>
          <a:p>
            <a:r>
              <a:rPr lang="en-US" dirty="0"/>
              <a:t>MQTT Components and Methods</a:t>
            </a:r>
          </a:p>
        </p:txBody>
      </p:sp>
      <p:pic>
        <p:nvPicPr>
          <p:cNvPr id="6" name="Picture 5">
            <a:extLst>
              <a:ext uri="{FF2B5EF4-FFF2-40B4-BE49-F238E27FC236}">
                <a16:creationId xmlns:a16="http://schemas.microsoft.com/office/drawing/2014/main" id="{22228A75-C25D-4174-AE55-79246C4CB95C}"/>
              </a:ext>
            </a:extLst>
          </p:cNvPr>
          <p:cNvPicPr>
            <a:picLocks noChangeAspect="1"/>
          </p:cNvPicPr>
          <p:nvPr/>
        </p:nvPicPr>
        <p:blipFill>
          <a:blip r:embed="rId2"/>
          <a:stretch>
            <a:fillRect/>
          </a:stretch>
        </p:blipFill>
        <p:spPr>
          <a:xfrm>
            <a:off x="1157276" y="1323975"/>
            <a:ext cx="6419850" cy="2105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3A8D727B-984F-4461-9CC2-608ADD0417AC}"/>
              </a:ext>
            </a:extLst>
          </p:cNvPr>
          <p:cNvPicPr>
            <a:picLocks noChangeAspect="1"/>
          </p:cNvPicPr>
          <p:nvPr/>
        </p:nvPicPr>
        <p:blipFill>
          <a:blip r:embed="rId3"/>
          <a:stretch>
            <a:fillRect/>
          </a:stretch>
        </p:blipFill>
        <p:spPr>
          <a:xfrm>
            <a:off x="1073020" y="3505200"/>
            <a:ext cx="6504105" cy="2743200"/>
          </a:xfrm>
          <a:prstGeom prst="rect">
            <a:avLst/>
          </a:prstGeom>
        </p:spPr>
      </p:pic>
    </p:spTree>
    <p:extLst>
      <p:ext uri="{BB962C8B-B14F-4D97-AF65-F5344CB8AC3E}">
        <p14:creationId xmlns:p14="http://schemas.microsoft.com/office/powerpoint/2010/main" val="1159877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5A19D-CE1A-46CE-B706-8B47B2B2CDED}"/>
              </a:ext>
            </a:extLst>
          </p:cNvPr>
          <p:cNvSpPr>
            <a:spLocks noGrp="1"/>
          </p:cNvSpPr>
          <p:nvPr>
            <p:ph type="title"/>
          </p:nvPr>
        </p:nvSpPr>
        <p:spPr>
          <a:xfrm>
            <a:off x="677334" y="609600"/>
            <a:ext cx="8596668" cy="575388"/>
          </a:xfrm>
        </p:spPr>
        <p:txBody>
          <a:bodyPr>
            <a:normAutofit fontScale="90000"/>
          </a:bodyPr>
          <a:lstStyle/>
          <a:p>
            <a:r>
              <a:rPr lang="en-US" dirty="0"/>
              <a:t>Internet Protocol</a:t>
            </a:r>
          </a:p>
        </p:txBody>
      </p:sp>
      <p:sp>
        <p:nvSpPr>
          <p:cNvPr id="3" name="Content Placeholder 2">
            <a:extLst>
              <a:ext uri="{FF2B5EF4-FFF2-40B4-BE49-F238E27FC236}">
                <a16:creationId xmlns:a16="http://schemas.microsoft.com/office/drawing/2014/main" id="{48772D65-7D09-42B4-AC7F-F464B1C90EDB}"/>
              </a:ext>
            </a:extLst>
          </p:cNvPr>
          <p:cNvSpPr>
            <a:spLocks noGrp="1"/>
          </p:cNvSpPr>
          <p:nvPr>
            <p:ph idx="1"/>
          </p:nvPr>
        </p:nvSpPr>
        <p:spPr>
          <a:xfrm>
            <a:off x="677334" y="1586205"/>
            <a:ext cx="8596668" cy="4455158"/>
          </a:xfrm>
        </p:spPr>
        <p:txBody>
          <a:bodyPr>
            <a:normAutofit/>
          </a:bodyPr>
          <a:lstStyle/>
          <a:p>
            <a:pPr algn="l"/>
            <a:r>
              <a:rPr lang="en-US" altLang="en-US" sz="2000" dirty="0">
                <a:solidFill>
                  <a:schemeClr val="tx1"/>
                </a:solidFill>
                <a:latin typeface="Times New Roman" panose="02020603050405020304" pitchFamily="18" charset="0"/>
                <a:cs typeface="Times New Roman" panose="02020603050405020304" pitchFamily="18" charset="0"/>
              </a:rPr>
              <a:t>IP is a connectionless, unreliable, best-effort delivery protocol. </a:t>
            </a:r>
          </a:p>
          <a:p>
            <a:pPr marL="384175" indent="-285750" algn="just" defTabSz="414338">
              <a:lnSpc>
                <a:spcPct val="80000"/>
              </a:lnSpc>
              <a:spcBef>
                <a:spcPct val="50000"/>
              </a:spcBef>
              <a:buClr>
                <a:srgbClr val="CC0000"/>
              </a:buClr>
            </a:pPr>
            <a:r>
              <a:rPr lang="en-US" altLang="en-US" sz="2000" dirty="0">
                <a:solidFill>
                  <a:schemeClr val="tx1"/>
                </a:solidFill>
                <a:latin typeface="Times New Roman" panose="02020603050405020304" pitchFamily="18" charset="0"/>
                <a:cs typeface="Times New Roman" panose="02020603050405020304" pitchFamily="18" charset="0"/>
              </a:rPr>
              <a:t>IP accepts whatever data is passed down to it from the upper layers and forwards the data in the form of IP Packets.</a:t>
            </a:r>
          </a:p>
          <a:p>
            <a:pPr marL="392113" indent="-293688" algn="just" defTabSz="414338">
              <a:lnSpc>
                <a:spcPct val="80000"/>
              </a:lnSpc>
              <a:spcBef>
                <a:spcPct val="50000"/>
              </a:spcBef>
              <a:buClr>
                <a:srgbClr val="CC0000"/>
              </a:buClr>
            </a:pPr>
            <a:r>
              <a:rPr lang="en-US" altLang="en-US" sz="2000" dirty="0">
                <a:solidFill>
                  <a:schemeClr val="tx1"/>
                </a:solidFill>
                <a:latin typeface="Times New Roman" panose="02020603050405020304" pitchFamily="18" charset="0"/>
                <a:cs typeface="Times New Roman" panose="02020603050405020304" pitchFamily="18" charset="0"/>
              </a:rPr>
              <a:t>All the nodes are identified using an IP address. </a:t>
            </a:r>
          </a:p>
          <a:p>
            <a:pPr marL="392113" indent="-293688" algn="just" defTabSz="414338">
              <a:lnSpc>
                <a:spcPct val="80000"/>
              </a:lnSpc>
              <a:spcBef>
                <a:spcPct val="50000"/>
              </a:spcBef>
              <a:buClr>
                <a:srgbClr val="CC0000"/>
              </a:buClr>
            </a:pPr>
            <a:r>
              <a:rPr lang="en-US" altLang="en-US" sz="2000" dirty="0">
                <a:solidFill>
                  <a:schemeClr val="tx1"/>
                </a:solidFill>
                <a:latin typeface="Times New Roman" panose="02020603050405020304" pitchFamily="18" charset="0"/>
                <a:cs typeface="Times New Roman" panose="02020603050405020304" pitchFamily="18" charset="0"/>
              </a:rPr>
              <a:t>Packets are delivered from the source to the destination using IP address</a:t>
            </a:r>
          </a:p>
          <a:p>
            <a:pPr marL="392113" indent="-293688" algn="just" defTabSz="414338">
              <a:spcBef>
                <a:spcPct val="50000"/>
              </a:spcBef>
              <a:buClr>
                <a:srgbClr val="CC0000"/>
              </a:buClr>
            </a:pPr>
            <a:r>
              <a:rPr lang="en-US" altLang="en-US" sz="2000" dirty="0">
                <a:solidFill>
                  <a:schemeClr val="tx1"/>
                </a:solidFill>
                <a:latin typeface="Times New Roman" panose="02020603050405020304" pitchFamily="18" charset="0"/>
                <a:cs typeface="Times New Roman" panose="02020603050405020304" pitchFamily="18" charset="0"/>
              </a:rPr>
              <a:t>IP address is for the INTERFACE of a host. Multiple interfaces  mean multiple IP addresses, i.e., routers.</a:t>
            </a:r>
          </a:p>
          <a:p>
            <a:pPr marL="392113" indent="-293688" algn="just" defTabSz="414338">
              <a:spcBef>
                <a:spcPct val="50000"/>
              </a:spcBef>
              <a:buClr>
                <a:srgbClr val="CC0000"/>
              </a:buClr>
            </a:pPr>
            <a:r>
              <a:rPr lang="en-US" altLang="en-US" sz="2000" dirty="0">
                <a:solidFill>
                  <a:schemeClr val="tx1"/>
                </a:solidFill>
                <a:latin typeface="Times New Roman" panose="02020603050405020304" pitchFamily="18" charset="0"/>
                <a:cs typeface="Times New Roman" panose="02020603050405020304" pitchFamily="18" charset="0"/>
              </a:rPr>
              <a:t>32 bit IP address in dotted-decimal notation</a:t>
            </a:r>
            <a:r>
              <a:rPr lang="en-AU" altLang="en-US" sz="2000" dirty="0">
                <a:solidFill>
                  <a:schemeClr val="tx1"/>
                </a:solidFill>
                <a:latin typeface="Times New Roman" panose="02020603050405020304" pitchFamily="18" charset="0"/>
                <a:cs typeface="Times New Roman" panose="02020603050405020304" pitchFamily="18" charset="0"/>
              </a:rPr>
              <a:t> </a:t>
            </a:r>
            <a:r>
              <a:rPr lang="en-US" altLang="en-US" sz="2000" dirty="0">
                <a:solidFill>
                  <a:schemeClr val="tx1"/>
                </a:solidFill>
                <a:latin typeface="Times New Roman" panose="02020603050405020304" pitchFamily="18" charset="0"/>
                <a:cs typeface="Times New Roman" panose="02020603050405020304" pitchFamily="18" charset="0"/>
              </a:rPr>
              <a:t>for ease of reading, i.e., 193.140.195.66</a:t>
            </a:r>
          </a:p>
          <a:p>
            <a:pPr marL="392113" indent="-293688" algn="just" defTabSz="414338">
              <a:spcBef>
                <a:spcPct val="50000"/>
              </a:spcBef>
              <a:buClr>
                <a:srgbClr val="CC0000"/>
              </a:buClr>
            </a:pPr>
            <a:r>
              <a:rPr lang="en-US" altLang="en-US" sz="2000" dirty="0">
                <a:solidFill>
                  <a:schemeClr val="tx1"/>
                </a:solidFill>
                <a:latin typeface="Times New Roman" panose="02020603050405020304" pitchFamily="18" charset="0"/>
                <a:cs typeface="Times New Roman" panose="02020603050405020304" pitchFamily="18" charset="0"/>
              </a:rPr>
              <a:t>IP address is divided into a network number and a host number.</a:t>
            </a:r>
          </a:p>
          <a:p>
            <a:endParaRPr lang="en-US" sz="2000" dirty="0"/>
          </a:p>
        </p:txBody>
      </p:sp>
    </p:spTree>
    <p:extLst>
      <p:ext uri="{BB962C8B-B14F-4D97-AF65-F5344CB8AC3E}">
        <p14:creationId xmlns:p14="http://schemas.microsoft.com/office/powerpoint/2010/main" val="51564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371A-D2B3-468F-B94C-2FE3AB36D6F5}"/>
              </a:ext>
            </a:extLst>
          </p:cNvPr>
          <p:cNvSpPr>
            <a:spLocks noGrp="1"/>
          </p:cNvSpPr>
          <p:nvPr>
            <p:ph type="title"/>
          </p:nvPr>
        </p:nvSpPr>
        <p:spPr>
          <a:xfrm>
            <a:off x="677334" y="609600"/>
            <a:ext cx="8596668" cy="706016"/>
          </a:xfrm>
        </p:spPr>
        <p:txBody>
          <a:bodyPr/>
          <a:lstStyle/>
          <a:p>
            <a:r>
              <a:rPr lang="en-US" dirty="0"/>
              <a:t>MQTT Methods</a:t>
            </a:r>
          </a:p>
        </p:txBody>
      </p:sp>
      <p:sp>
        <p:nvSpPr>
          <p:cNvPr id="3" name="Content Placeholder 2">
            <a:extLst>
              <a:ext uri="{FF2B5EF4-FFF2-40B4-BE49-F238E27FC236}">
                <a16:creationId xmlns:a16="http://schemas.microsoft.com/office/drawing/2014/main" id="{A7AB0AE8-6920-48F8-A31C-1A4889B09EFB}"/>
              </a:ext>
            </a:extLst>
          </p:cNvPr>
          <p:cNvSpPr>
            <a:spLocks noGrp="1"/>
          </p:cNvSpPr>
          <p:nvPr>
            <p:ph idx="1"/>
          </p:nvPr>
        </p:nvSpPr>
        <p:spPr>
          <a:xfrm>
            <a:off x="677334" y="1399593"/>
            <a:ext cx="8596668" cy="4641770"/>
          </a:xfrm>
        </p:spPr>
        <p:txBody>
          <a:bodyPr/>
          <a:lstStyle/>
          <a:p>
            <a:pPr algn="just"/>
            <a:r>
              <a:rPr lang="en-US" dirty="0">
                <a:latin typeface="Arial" panose="020B0604020202020204" pitchFamily="34" charset="0"/>
                <a:cs typeface="Arial" panose="020B0604020202020204" pitchFamily="34" charset="0"/>
              </a:rPr>
              <a:t>T</a:t>
            </a:r>
            <a:r>
              <a:rPr lang="en-US" sz="1800" b="0" i="0" u="none" strike="noStrike" baseline="0" dirty="0">
                <a:latin typeface="Arial" panose="020B0604020202020204" pitchFamily="34" charset="0"/>
                <a:cs typeface="Arial" panose="020B0604020202020204" pitchFamily="34" charset="0"/>
              </a:rPr>
              <a:t>he connect method helps to connect with the server, helps to connect this device with the server. Then, the disconnect is the opposite. Whenever it is no longer required to be to remain connected, the disconnect method helps in disconnecting from the server from TCP IP service offerings and so on.</a:t>
            </a:r>
          </a:p>
          <a:p>
            <a:pPr algn="just"/>
            <a:r>
              <a:rPr lang="en-US" sz="1800" b="0" i="0" u="none" strike="noStrike" baseline="0" dirty="0">
                <a:latin typeface="Arial" panose="020B0604020202020204" pitchFamily="34" charset="0"/>
                <a:cs typeface="Arial" panose="020B0604020202020204" pitchFamily="34" charset="0"/>
              </a:rPr>
              <a:t>Subscribe which is basically subscribing to the services and unsubscribing is the opposite that whenever it is no longer required to continue with getting the different data offerings, the data services, and so on.</a:t>
            </a:r>
          </a:p>
          <a:p>
            <a:pPr algn="just"/>
            <a:r>
              <a:rPr lang="en-US" dirty="0">
                <a:latin typeface="Arial" panose="020B0604020202020204" pitchFamily="34" charset="0"/>
                <a:cs typeface="Arial" panose="020B0604020202020204" pitchFamily="34" charset="0"/>
              </a:rPr>
              <a:t>P</a:t>
            </a:r>
            <a:r>
              <a:rPr lang="en-US" sz="1800" b="0" i="0" u="none" strike="noStrike" baseline="0" dirty="0">
                <a:latin typeface="Arial" panose="020B0604020202020204" pitchFamily="34" charset="0"/>
                <a:cs typeface="Arial" panose="020B0604020202020204" pitchFamily="34" charset="0"/>
              </a:rPr>
              <a:t>ublish method which is basically publishing data, for maybe</a:t>
            </a:r>
            <a:r>
              <a:rPr lang="en-US" dirty="0">
                <a:latin typeface="Arial" panose="020B0604020202020204" pitchFamily="34" charset="0"/>
                <a:cs typeface="Arial" panose="020B0604020202020204" pitchFamily="34" charset="0"/>
              </a:rPr>
              <a:t> </a:t>
            </a:r>
            <a:r>
              <a:rPr lang="en-US" sz="1800" b="0" i="0" u="none" strike="noStrike" baseline="0" dirty="0">
                <a:latin typeface="Arial" panose="020B0604020202020204" pitchFamily="34" charset="0"/>
                <a:cs typeface="Arial" panose="020B0604020202020204" pitchFamily="34" charset="0"/>
              </a:rPr>
              <a:t>publishing the data from the different sensors or different devices to the broker for it to be fetched by the different application clients.</a:t>
            </a:r>
          </a:p>
          <a:p>
            <a:pPr algn="just"/>
            <a:r>
              <a:rPr lang="en-US" dirty="0">
                <a:latin typeface="Arial" panose="020B0604020202020204" pitchFamily="34" charset="0"/>
                <a:cs typeface="Arial" panose="020B0604020202020204" pitchFamily="34" charset="0"/>
              </a:rPr>
              <a:t>During the communication phase, a client can perform publish, subscribe, unsubscribe and ping operations.</a:t>
            </a:r>
          </a:p>
        </p:txBody>
      </p:sp>
    </p:spTree>
    <p:extLst>
      <p:ext uri="{BB962C8B-B14F-4D97-AF65-F5344CB8AC3E}">
        <p14:creationId xmlns:p14="http://schemas.microsoft.com/office/powerpoint/2010/main" val="2282913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A78B-1485-4E2E-85DD-72CE65F4980A}"/>
              </a:ext>
            </a:extLst>
          </p:cNvPr>
          <p:cNvSpPr>
            <a:spLocks noGrp="1"/>
          </p:cNvSpPr>
          <p:nvPr>
            <p:ph type="title"/>
          </p:nvPr>
        </p:nvSpPr>
        <p:spPr>
          <a:xfrm>
            <a:off x="677334" y="609601"/>
            <a:ext cx="8596668" cy="536834"/>
          </a:xfrm>
        </p:spPr>
        <p:txBody>
          <a:bodyPr>
            <a:normAutofit fontScale="90000"/>
          </a:bodyPr>
          <a:lstStyle/>
          <a:p>
            <a:r>
              <a:rPr lang="en-US" dirty="0"/>
              <a:t>Communication</a:t>
            </a:r>
          </a:p>
        </p:txBody>
      </p:sp>
      <p:sp>
        <p:nvSpPr>
          <p:cNvPr id="3" name="Content Placeholder 2">
            <a:extLst>
              <a:ext uri="{FF2B5EF4-FFF2-40B4-BE49-F238E27FC236}">
                <a16:creationId xmlns:a16="http://schemas.microsoft.com/office/drawing/2014/main" id="{6D68A7CC-0358-473F-9292-CF7164B49200}"/>
              </a:ext>
            </a:extLst>
          </p:cNvPr>
          <p:cNvSpPr>
            <a:spLocks noGrp="1"/>
          </p:cNvSpPr>
          <p:nvPr>
            <p:ph idx="1"/>
          </p:nvPr>
        </p:nvSpPr>
        <p:spPr>
          <a:xfrm>
            <a:off x="677334" y="1408922"/>
            <a:ext cx="8596668" cy="4632440"/>
          </a:xfrm>
        </p:spPr>
        <p:txBody>
          <a:bodyPr/>
          <a:lstStyle/>
          <a:p>
            <a:r>
              <a:rPr lang="en-US" dirty="0"/>
              <a:t>The protocol uses a publish/ subscribe architecture(HTTP uses a request/response paradigm).</a:t>
            </a:r>
          </a:p>
          <a:p>
            <a:r>
              <a:rPr lang="en-US" dirty="0"/>
              <a:t>Publish/ subscribe is an event driven and enables the messages to be published to clients.</a:t>
            </a:r>
          </a:p>
          <a:p>
            <a:r>
              <a:rPr lang="en-US" dirty="0"/>
              <a:t>The central communication point is MQTT broker, which is in charge of dispatching all messages between the senders and the rightful receivers.</a:t>
            </a:r>
          </a:p>
          <a:p>
            <a:r>
              <a:rPr lang="en-US" dirty="0"/>
              <a:t>Each client that publishes the message to the broker includes a topic into the message. Topic is the routing information for the broker.</a:t>
            </a:r>
          </a:p>
          <a:p>
            <a:r>
              <a:rPr lang="en-US" dirty="0"/>
              <a:t>Each client that wants to receive messages subscribes to a certain topic and the broken delivers all messages with the matching topic to the client.</a:t>
            </a:r>
          </a:p>
          <a:p>
            <a:r>
              <a:rPr lang="en-US" dirty="0"/>
              <a:t>Therefore the clients don’t have to know each other. They only communicate over the topic.</a:t>
            </a:r>
          </a:p>
          <a:p>
            <a:pPr marL="0"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48883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D4CE-DBDB-470D-A86E-25BA143521AB}"/>
              </a:ext>
            </a:extLst>
          </p:cNvPr>
          <p:cNvSpPr>
            <a:spLocks noGrp="1"/>
          </p:cNvSpPr>
          <p:nvPr>
            <p:ph type="title"/>
          </p:nvPr>
        </p:nvSpPr>
        <p:spPr>
          <a:xfrm>
            <a:off x="677334" y="609600"/>
            <a:ext cx="8596668" cy="640702"/>
          </a:xfrm>
        </p:spPr>
        <p:txBody>
          <a:bodyPr/>
          <a:lstStyle/>
          <a:p>
            <a:r>
              <a:rPr lang="en-US" dirty="0"/>
              <a:t>MQTT Topics</a:t>
            </a:r>
          </a:p>
        </p:txBody>
      </p:sp>
      <p:sp>
        <p:nvSpPr>
          <p:cNvPr id="3" name="Content Placeholder 2">
            <a:extLst>
              <a:ext uri="{FF2B5EF4-FFF2-40B4-BE49-F238E27FC236}">
                <a16:creationId xmlns:a16="http://schemas.microsoft.com/office/drawing/2014/main" id="{FED836B2-5CC6-4AF1-9C2A-F3D7C7F208B0}"/>
              </a:ext>
            </a:extLst>
          </p:cNvPr>
          <p:cNvSpPr>
            <a:spLocks noGrp="1"/>
          </p:cNvSpPr>
          <p:nvPr>
            <p:ph idx="1"/>
          </p:nvPr>
        </p:nvSpPr>
        <p:spPr>
          <a:xfrm>
            <a:off x="677334" y="1623527"/>
            <a:ext cx="8596668" cy="4417836"/>
          </a:xfrm>
        </p:spPr>
        <p:txBody>
          <a:bodyPr>
            <a:normAutofit/>
          </a:bodyPr>
          <a:lstStyle/>
          <a:p>
            <a:r>
              <a:rPr lang="en-US" dirty="0"/>
              <a:t>A topic is a simple string that can have more hierarchy levels, which are separated by a slash.</a:t>
            </a:r>
          </a:p>
          <a:p>
            <a:r>
              <a:rPr lang="en-US" dirty="0"/>
              <a:t>A sample topic for sending temperature data of the living room could be </a:t>
            </a:r>
            <a:r>
              <a:rPr lang="en-US" dirty="0">
                <a:solidFill>
                  <a:srgbClr val="FF0000"/>
                </a:solidFill>
              </a:rPr>
              <a:t>house/living-room/temperature.</a:t>
            </a:r>
          </a:p>
          <a:p>
            <a:r>
              <a:rPr lang="en-US" dirty="0">
                <a:solidFill>
                  <a:schemeClr val="tx1"/>
                </a:solidFill>
              </a:rPr>
              <a:t>On one hand the client(e.g., mobile device) can subscribe to the exact topic or on the other hand , it can use a wildcard.</a:t>
            </a:r>
          </a:p>
          <a:p>
            <a:r>
              <a:rPr lang="en-US" dirty="0">
                <a:solidFill>
                  <a:schemeClr val="tx1"/>
                </a:solidFill>
              </a:rPr>
              <a:t>The subscription to </a:t>
            </a:r>
            <a:r>
              <a:rPr lang="en-US" dirty="0">
                <a:solidFill>
                  <a:srgbClr val="FF0000"/>
                </a:solidFill>
              </a:rPr>
              <a:t>house/+/temperature </a:t>
            </a:r>
            <a:r>
              <a:rPr lang="en-US" dirty="0">
                <a:solidFill>
                  <a:schemeClr val="tx1"/>
                </a:solidFill>
              </a:rPr>
              <a:t>would result in all messages sent to the previously mentioned topic</a:t>
            </a:r>
            <a:r>
              <a:rPr lang="en-US" dirty="0">
                <a:solidFill>
                  <a:srgbClr val="FF0000"/>
                </a:solidFill>
              </a:rPr>
              <a:t> house/living-room/temperature </a:t>
            </a:r>
            <a:r>
              <a:rPr lang="en-US" dirty="0">
                <a:solidFill>
                  <a:schemeClr val="tx1"/>
                </a:solidFill>
              </a:rPr>
              <a:t>as well as any topic with an arbitrary value in the place of living room, such as </a:t>
            </a:r>
            <a:r>
              <a:rPr lang="en-US" dirty="0">
                <a:solidFill>
                  <a:srgbClr val="FF0000"/>
                </a:solidFill>
              </a:rPr>
              <a:t>house/kitchen/temperature.</a:t>
            </a:r>
          </a:p>
          <a:p>
            <a:r>
              <a:rPr lang="en-US" dirty="0">
                <a:solidFill>
                  <a:schemeClr val="tx1"/>
                </a:solidFill>
              </a:rPr>
              <a:t>The plus sign is a single wild card and only allows arbitrary values for one hierarchy.</a:t>
            </a:r>
          </a:p>
          <a:p>
            <a:pPr marL="0"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891424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5E6AB-24B4-4E78-97B7-6FB0A4AAA5F0}"/>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855D5A17-34ED-4B9A-947A-93F712125441}"/>
              </a:ext>
            </a:extLst>
          </p:cNvPr>
          <p:cNvSpPr>
            <a:spLocks noGrp="1"/>
          </p:cNvSpPr>
          <p:nvPr>
            <p:ph idx="1"/>
          </p:nvPr>
        </p:nvSpPr>
        <p:spPr/>
        <p:txBody>
          <a:bodyPr/>
          <a:lstStyle/>
          <a:p>
            <a:r>
              <a:rPr lang="en-US" dirty="0">
                <a:solidFill>
                  <a:schemeClr val="tx1"/>
                </a:solidFill>
              </a:rPr>
              <a:t>If more than one level needs to be subscribed, such as, the entire sub-tree, there is also a multilevel wildcard(#).</a:t>
            </a:r>
          </a:p>
          <a:p>
            <a:r>
              <a:rPr lang="en-US" dirty="0"/>
              <a:t>It allows to subscribe to all underlying hierarchy levels.</a:t>
            </a:r>
          </a:p>
          <a:p>
            <a:r>
              <a:rPr lang="en-US" dirty="0"/>
              <a:t>For example </a:t>
            </a:r>
            <a:r>
              <a:rPr lang="en-US" dirty="0">
                <a:solidFill>
                  <a:srgbClr val="FF0000"/>
                </a:solidFill>
              </a:rPr>
              <a:t>house/# </a:t>
            </a:r>
            <a:r>
              <a:rPr lang="en-US" dirty="0"/>
              <a:t>is subscribing to all topics beginning with house.</a:t>
            </a:r>
          </a:p>
        </p:txBody>
      </p:sp>
    </p:spTree>
    <p:extLst>
      <p:ext uri="{BB962C8B-B14F-4D97-AF65-F5344CB8AC3E}">
        <p14:creationId xmlns:p14="http://schemas.microsoft.com/office/powerpoint/2010/main" val="3287179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33C45-65AD-4255-83EF-E3284DC83252}"/>
              </a:ext>
            </a:extLst>
          </p:cNvPr>
          <p:cNvSpPr>
            <a:spLocks noGrp="1"/>
          </p:cNvSpPr>
          <p:nvPr>
            <p:ph type="title"/>
          </p:nvPr>
        </p:nvSpPr>
        <p:spPr/>
        <p:txBody>
          <a:bodyPr/>
          <a:lstStyle/>
          <a:p>
            <a:r>
              <a:rPr lang="en-US" dirty="0"/>
              <a:t>Example</a:t>
            </a:r>
          </a:p>
        </p:txBody>
      </p:sp>
      <p:pic>
        <p:nvPicPr>
          <p:cNvPr id="6" name="Picture 5">
            <a:extLst>
              <a:ext uri="{FF2B5EF4-FFF2-40B4-BE49-F238E27FC236}">
                <a16:creationId xmlns:a16="http://schemas.microsoft.com/office/drawing/2014/main" id="{06D4BC0E-B294-45B3-BC55-1EA69908318F}"/>
              </a:ext>
            </a:extLst>
          </p:cNvPr>
          <p:cNvPicPr>
            <a:picLocks noChangeAspect="1"/>
          </p:cNvPicPr>
          <p:nvPr/>
        </p:nvPicPr>
        <p:blipFill>
          <a:blip r:embed="rId2"/>
          <a:stretch>
            <a:fillRect/>
          </a:stretch>
        </p:blipFill>
        <p:spPr>
          <a:xfrm>
            <a:off x="1000708" y="1474237"/>
            <a:ext cx="7546132" cy="4305868"/>
          </a:xfrm>
          <a:prstGeom prst="rect">
            <a:avLst/>
          </a:prstGeom>
        </p:spPr>
      </p:pic>
    </p:spTree>
    <p:extLst>
      <p:ext uri="{BB962C8B-B14F-4D97-AF65-F5344CB8AC3E}">
        <p14:creationId xmlns:p14="http://schemas.microsoft.com/office/powerpoint/2010/main" val="1975730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0CD0A-41E7-4BB4-A002-C10D8045FBA3}"/>
              </a:ext>
            </a:extLst>
          </p:cNvPr>
          <p:cNvSpPr>
            <a:spLocks noGrp="1"/>
          </p:cNvSpPr>
          <p:nvPr>
            <p:ph type="title"/>
          </p:nvPr>
        </p:nvSpPr>
        <p:spPr/>
        <p:txBody>
          <a:bodyPr/>
          <a:lstStyle/>
          <a:p>
            <a:r>
              <a:rPr lang="en-US" dirty="0"/>
              <a:t>Advantages of MQTT</a:t>
            </a:r>
          </a:p>
        </p:txBody>
      </p:sp>
      <p:sp>
        <p:nvSpPr>
          <p:cNvPr id="3" name="Content Placeholder 2">
            <a:extLst>
              <a:ext uri="{FF2B5EF4-FFF2-40B4-BE49-F238E27FC236}">
                <a16:creationId xmlns:a16="http://schemas.microsoft.com/office/drawing/2014/main" id="{D6F6AF7D-985A-4727-9B2A-17D9B6C01ECE}"/>
              </a:ext>
            </a:extLst>
          </p:cNvPr>
          <p:cNvSpPr>
            <a:spLocks noGrp="1"/>
          </p:cNvSpPr>
          <p:nvPr>
            <p:ph idx="1"/>
          </p:nvPr>
        </p:nvSpPr>
        <p:spPr/>
        <p:txBody>
          <a:bodyPr/>
          <a:lstStyle/>
          <a:p>
            <a:pPr algn="just"/>
            <a:r>
              <a:rPr lang="en-US" dirty="0">
                <a:solidFill>
                  <a:schemeClr val="tx1"/>
                </a:solidFill>
                <a:latin typeface="Arial" panose="020B0604020202020204" pitchFamily="34" charset="0"/>
                <a:cs typeface="Arial" panose="020B0604020202020204" pitchFamily="34" charset="0"/>
              </a:rPr>
              <a:t>efficient data transmission and quick to implement due to its being a lightweight protocol.</a:t>
            </a:r>
          </a:p>
          <a:p>
            <a:pPr algn="just"/>
            <a:r>
              <a:rPr lang="en-US" dirty="0">
                <a:solidFill>
                  <a:schemeClr val="tx1"/>
                </a:solidFill>
                <a:latin typeface="Arial" panose="020B0604020202020204" pitchFamily="34" charset="0"/>
                <a:cs typeface="Arial" panose="020B0604020202020204" pitchFamily="34" charset="0"/>
              </a:rPr>
              <a:t>Low network usage, due to minimized data packets</a:t>
            </a:r>
          </a:p>
          <a:p>
            <a:pPr algn="just"/>
            <a:r>
              <a:rPr lang="en-US" dirty="0">
                <a:solidFill>
                  <a:schemeClr val="tx1"/>
                </a:solidFill>
                <a:latin typeface="Arial" panose="020B0604020202020204" pitchFamily="34" charset="0"/>
                <a:cs typeface="Arial" panose="020B0604020202020204" pitchFamily="34" charset="0"/>
              </a:rPr>
              <a:t>Efficient distribution of data</a:t>
            </a:r>
          </a:p>
          <a:p>
            <a:pPr algn="just"/>
            <a:r>
              <a:rPr lang="en-US" dirty="0">
                <a:solidFill>
                  <a:schemeClr val="tx1"/>
                </a:solidFill>
                <a:latin typeface="Arial" panose="020B0604020202020204" pitchFamily="34" charset="0"/>
                <a:cs typeface="Arial" panose="020B0604020202020204" pitchFamily="34" charset="0"/>
              </a:rPr>
              <a:t>Successful implementation of remote sensing and control</a:t>
            </a:r>
          </a:p>
          <a:p>
            <a:pPr algn="just"/>
            <a:r>
              <a:rPr lang="en-US" dirty="0">
                <a:solidFill>
                  <a:schemeClr val="tx1"/>
                </a:solidFill>
                <a:latin typeface="Arial" panose="020B0604020202020204" pitchFamily="34" charset="0"/>
                <a:cs typeface="Arial" panose="020B0604020202020204" pitchFamily="34" charset="0"/>
              </a:rPr>
              <a:t>fast and efficient message delivery</a:t>
            </a:r>
          </a:p>
          <a:p>
            <a:pPr algn="just"/>
            <a:r>
              <a:rPr lang="en-US" dirty="0">
                <a:solidFill>
                  <a:schemeClr val="tx1"/>
                </a:solidFill>
                <a:latin typeface="Arial" panose="020B0604020202020204" pitchFamily="34" charset="0"/>
                <a:cs typeface="Arial" panose="020B0604020202020204" pitchFamily="34" charset="0"/>
              </a:rPr>
              <a:t>Age of small amounts of power, which is good for the connected devices and 	reduction of network bandwidth</a:t>
            </a:r>
          </a:p>
          <a:p>
            <a:pPr algn="just"/>
            <a:endParaRPr lang="en-US" dirty="0">
              <a:solidFill>
                <a:srgbClr val="666666"/>
              </a:solidFill>
              <a:latin typeface="Arial" panose="020B0604020202020204" pitchFamily="34" charset="0"/>
              <a:cs typeface="Arial" panose="020B0604020202020204" pitchFamily="34" charset="0"/>
            </a:endParaRPr>
          </a:p>
          <a:p>
            <a:pPr algn="just"/>
            <a:endParaRPr lang="en-US" dirty="0">
              <a:solidFill>
                <a:srgbClr val="666666"/>
              </a:solidFill>
              <a:latin typeface="Arial" panose="020B0604020202020204" pitchFamily="34" charset="0"/>
              <a:cs typeface="Arial" panose="020B0604020202020204" pitchFamily="34" charset="0"/>
            </a:endParaRPr>
          </a:p>
          <a:p>
            <a:pPr algn="just"/>
            <a:endParaRPr lang="en-US" b="0" i="0" dirty="0">
              <a:solidFill>
                <a:srgbClr val="666666"/>
              </a:solidFill>
              <a:effectLst/>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1165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B8CE-011C-4AAC-B91B-AECFA07B01C8}"/>
              </a:ext>
            </a:extLst>
          </p:cNvPr>
          <p:cNvSpPr>
            <a:spLocks noGrp="1"/>
          </p:cNvSpPr>
          <p:nvPr>
            <p:ph type="title"/>
          </p:nvPr>
        </p:nvSpPr>
        <p:spPr>
          <a:xfrm>
            <a:off x="677334" y="609600"/>
            <a:ext cx="8596668" cy="687355"/>
          </a:xfrm>
        </p:spPr>
        <p:txBody>
          <a:bodyPr/>
          <a:lstStyle/>
          <a:p>
            <a:r>
              <a:rPr lang="en-US" dirty="0"/>
              <a:t>Applications of MQTT</a:t>
            </a:r>
          </a:p>
        </p:txBody>
      </p:sp>
      <p:sp>
        <p:nvSpPr>
          <p:cNvPr id="3" name="Content Placeholder 2">
            <a:extLst>
              <a:ext uri="{FF2B5EF4-FFF2-40B4-BE49-F238E27FC236}">
                <a16:creationId xmlns:a16="http://schemas.microsoft.com/office/drawing/2014/main" id="{BB798294-0BD0-4C67-ADCA-A31D4C942904}"/>
              </a:ext>
            </a:extLst>
          </p:cNvPr>
          <p:cNvSpPr>
            <a:spLocks noGrp="1"/>
          </p:cNvSpPr>
          <p:nvPr>
            <p:ph idx="1"/>
          </p:nvPr>
        </p:nvSpPr>
        <p:spPr>
          <a:xfrm>
            <a:off x="677334" y="1390261"/>
            <a:ext cx="8596668" cy="4651101"/>
          </a:xfrm>
        </p:spPr>
        <p:txBody>
          <a:bodyPr>
            <a:normAutofit/>
          </a:bodyPr>
          <a:lstStyle/>
          <a:p>
            <a:pPr algn="just"/>
            <a:r>
              <a:rPr lang="en-US" dirty="0">
                <a:solidFill>
                  <a:schemeClr val="tx1"/>
                </a:solidFill>
                <a:latin typeface="Arial" panose="020B0604020202020204" pitchFamily="34" charset="0"/>
                <a:cs typeface="Arial" panose="020B0604020202020204" pitchFamily="34" charset="0"/>
              </a:rPr>
              <a:t>Facebook currently uses MQTT for its Messenger app, not only because the protocol conserves battery power during mobile phone-to-phone messaging, but also because the protocol enables messages to be delivered efficiently in milliseconds (</a:t>
            </a:r>
            <a:r>
              <a:rPr lang="en-US" dirty="0" err="1">
                <a:solidFill>
                  <a:schemeClr val="tx1"/>
                </a:solidFill>
                <a:latin typeface="Arial" panose="020B0604020202020204" pitchFamily="34" charset="0"/>
                <a:cs typeface="Arial" panose="020B0604020202020204" pitchFamily="34" charset="0"/>
              </a:rPr>
              <a:t>ms</a:t>
            </a:r>
            <a:r>
              <a:rPr lang="en-US" dirty="0">
                <a:solidFill>
                  <a:schemeClr val="tx1"/>
                </a:solidFill>
                <a:latin typeface="Arial" panose="020B0604020202020204" pitchFamily="34" charset="0"/>
                <a:cs typeface="Arial" panose="020B0604020202020204" pitchFamily="34" charset="0"/>
              </a:rPr>
              <a:t>), despite inconsistent internet connections across the globe.</a:t>
            </a:r>
          </a:p>
          <a:p>
            <a:pPr algn="just"/>
            <a:r>
              <a:rPr lang="en-US" dirty="0">
                <a:solidFill>
                  <a:schemeClr val="tx1"/>
                </a:solidFill>
                <a:latin typeface="Arial" panose="020B0604020202020204" pitchFamily="34" charset="0"/>
                <a:cs typeface="Arial" panose="020B0604020202020204" pitchFamily="34" charset="0"/>
              </a:rPr>
              <a:t>Most major cloud services providers, including Amazon Web Services (AWS), Google Cloud, IBM Cloud and Microsoft Azure, support MQTT.</a:t>
            </a:r>
          </a:p>
          <a:p>
            <a:pPr algn="just"/>
            <a:r>
              <a:rPr lang="en-US" dirty="0">
                <a:solidFill>
                  <a:schemeClr val="tx1"/>
                </a:solidFill>
                <a:latin typeface="Arial" panose="020B0604020202020204" pitchFamily="34" charset="0"/>
                <a:cs typeface="Arial" panose="020B0604020202020204" pitchFamily="34" charset="0"/>
              </a:rPr>
              <a:t>MQTT is well suited to applications using M2M and IoT devices for purposes such as real-time analytics, preventative maintenance and monitoring in environments, including smart homes, healthcare, logistics, industry and manufacturing.</a:t>
            </a:r>
          </a:p>
          <a:p>
            <a:pPr marL="0" indent="0" algn="just">
              <a:buNone/>
            </a:pPr>
            <a:r>
              <a:rPr lang="en-US" dirty="0">
                <a:solidFill>
                  <a:schemeClr val="tx1"/>
                </a:solidFill>
                <a:latin typeface="Arial" panose="020B0604020202020204" pitchFamily="34" charset="0"/>
                <a:cs typeface="Arial" panose="020B0604020202020204" pitchFamily="34" charset="0"/>
              </a:rPr>
              <a:t>.</a:t>
            </a:r>
          </a:p>
          <a:p>
            <a:pPr algn="just"/>
            <a:endParaRPr lang="en-US" dirty="0">
              <a:solidFill>
                <a:srgbClr val="6C6C6C"/>
              </a:solidFill>
              <a:latin typeface="Times New Roman" panose="02020603050405020304" pitchFamily="18" charset="0"/>
              <a:cs typeface="Times New Roman" panose="02020603050405020304" pitchFamily="18" charset="0"/>
            </a:endParaRPr>
          </a:p>
          <a:p>
            <a:pPr algn="just"/>
            <a:endParaRPr lang="en-US" b="0" i="0" dirty="0">
              <a:solidFill>
                <a:srgbClr val="6C6C6C"/>
              </a:solidFill>
              <a:effectLst/>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993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7B64BA-1F69-4905-8F3F-A45D482E8194}"/>
              </a:ext>
            </a:extLst>
          </p:cNvPr>
          <p:cNvSpPr/>
          <p:nvPr/>
        </p:nvSpPr>
        <p:spPr>
          <a:xfrm>
            <a:off x="955548" y="2594110"/>
            <a:ext cx="8078878" cy="2585323"/>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Constrained Application </a:t>
            </a:r>
          </a:p>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Protocol</a:t>
            </a:r>
          </a:p>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CoAP</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887357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55DC-6EF1-49D4-863B-1EC1BA7008D6}"/>
              </a:ext>
            </a:extLst>
          </p:cNvPr>
          <p:cNvSpPr>
            <a:spLocks noGrp="1"/>
          </p:cNvSpPr>
          <p:nvPr>
            <p:ph type="title"/>
          </p:nvPr>
        </p:nvSpPr>
        <p:spPr>
          <a:xfrm>
            <a:off x="677334" y="609600"/>
            <a:ext cx="8596668" cy="734008"/>
          </a:xfrm>
        </p:spPr>
        <p:txBody>
          <a:bodyPr/>
          <a:lstStyle/>
          <a:p>
            <a:r>
              <a:rPr lang="en-US" dirty="0"/>
              <a:t>Introduction</a:t>
            </a:r>
          </a:p>
        </p:txBody>
      </p:sp>
      <p:sp>
        <p:nvSpPr>
          <p:cNvPr id="3" name="Content Placeholder 2">
            <a:extLst>
              <a:ext uri="{FF2B5EF4-FFF2-40B4-BE49-F238E27FC236}">
                <a16:creationId xmlns:a16="http://schemas.microsoft.com/office/drawing/2014/main" id="{376FFAF6-6760-41B0-997F-E41CCBC7FE9A}"/>
              </a:ext>
            </a:extLst>
          </p:cNvPr>
          <p:cNvSpPr>
            <a:spLocks noGrp="1"/>
          </p:cNvSpPr>
          <p:nvPr>
            <p:ph idx="1"/>
          </p:nvPr>
        </p:nvSpPr>
        <p:spPr>
          <a:xfrm>
            <a:off x="677334" y="1455577"/>
            <a:ext cx="8596668" cy="4076543"/>
          </a:xfrm>
        </p:spPr>
        <p:txBody>
          <a:bodyPr/>
          <a:lstStyle/>
          <a:p>
            <a:pPr algn="l"/>
            <a:r>
              <a:rPr lang="en-US" dirty="0" err="1"/>
              <a:t>CoAP</a:t>
            </a:r>
            <a:r>
              <a:rPr lang="en-US" dirty="0"/>
              <a:t> is developed by IETF(Internet Engineering Task Force)</a:t>
            </a:r>
          </a:p>
          <a:p>
            <a:pPr algn="l"/>
            <a:r>
              <a:rPr lang="en-US" dirty="0"/>
              <a:t>Developed to enable smart devices to connect to the internet</a:t>
            </a:r>
          </a:p>
          <a:p>
            <a:pPr algn="l"/>
            <a:r>
              <a:rPr lang="en-US" dirty="0"/>
              <a:t>Lightweight protocol and end to end communication.</a:t>
            </a:r>
          </a:p>
          <a:p>
            <a:pPr algn="l"/>
            <a:r>
              <a:rPr lang="en-US" dirty="0"/>
              <a:t>Web transfer protocol for use with constrained nodes and networks(limited energy or power supply, limited computational resources, limited communication resource, limited bandwidth environment and so on).</a:t>
            </a:r>
          </a:p>
          <a:p>
            <a:pPr algn="l"/>
            <a:r>
              <a:rPr lang="en-US" sz="1800" b="0" i="0" u="none" strike="noStrike" baseline="0" dirty="0" err="1">
                <a:latin typeface="TimesNewRomanPSMT"/>
              </a:rPr>
              <a:t>CoAP</a:t>
            </a:r>
            <a:r>
              <a:rPr lang="en-US" sz="1800" b="0" i="0" u="none" strike="noStrike" baseline="0" dirty="0">
                <a:latin typeface="TimesNewRomanPSMT"/>
              </a:rPr>
              <a:t> </a:t>
            </a:r>
            <a:r>
              <a:rPr lang="en-US" dirty="0"/>
              <a:t>is a session layer protocol(lies between the transport layer and the application layer). However, we can also contribute as an application layer protocol as well.</a:t>
            </a:r>
          </a:p>
          <a:p>
            <a:r>
              <a:rPr lang="en-US" dirty="0"/>
              <a:t>Designed for Machine to Machine applications such as smart energy and building automation.</a:t>
            </a:r>
          </a:p>
          <a:p>
            <a:endParaRPr lang="en-US" dirty="0"/>
          </a:p>
        </p:txBody>
      </p:sp>
    </p:spTree>
    <p:extLst>
      <p:ext uri="{BB962C8B-B14F-4D97-AF65-F5344CB8AC3E}">
        <p14:creationId xmlns:p14="http://schemas.microsoft.com/office/powerpoint/2010/main" val="3815455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A7B5-3560-4DDE-A366-0F1D7A0266F7}"/>
              </a:ext>
            </a:extLst>
          </p:cNvPr>
          <p:cNvSpPr>
            <a:spLocks noGrp="1"/>
          </p:cNvSpPr>
          <p:nvPr>
            <p:ph type="title"/>
          </p:nvPr>
        </p:nvSpPr>
        <p:spPr>
          <a:xfrm>
            <a:off x="677334" y="609600"/>
            <a:ext cx="8596668" cy="678180"/>
          </a:xfrm>
        </p:spPr>
        <p:txBody>
          <a:bodyPr/>
          <a:lstStyle/>
          <a:p>
            <a:r>
              <a:rPr lang="en-US" dirty="0"/>
              <a:t>continued</a:t>
            </a:r>
          </a:p>
        </p:txBody>
      </p:sp>
      <p:sp>
        <p:nvSpPr>
          <p:cNvPr id="3" name="Content Placeholder 2">
            <a:extLst>
              <a:ext uri="{FF2B5EF4-FFF2-40B4-BE49-F238E27FC236}">
                <a16:creationId xmlns:a16="http://schemas.microsoft.com/office/drawing/2014/main" id="{93E06A5F-F3C1-46DB-9494-0F57EBC5A7AC}"/>
              </a:ext>
            </a:extLst>
          </p:cNvPr>
          <p:cNvSpPr>
            <a:spLocks noGrp="1"/>
          </p:cNvSpPr>
          <p:nvPr>
            <p:ph idx="1"/>
          </p:nvPr>
        </p:nvSpPr>
        <p:spPr>
          <a:xfrm>
            <a:off x="677334" y="1478281"/>
            <a:ext cx="8596668" cy="4563082"/>
          </a:xfrm>
        </p:spPr>
        <p:txBody>
          <a:bodyPr/>
          <a:lstStyle/>
          <a:p>
            <a:r>
              <a:rPr lang="en-US" dirty="0"/>
              <a:t>Based on Request-Response model between end-points(the source and the destination).</a:t>
            </a:r>
          </a:p>
          <a:p>
            <a:r>
              <a:rPr lang="en-US" dirty="0"/>
              <a:t>Client server interaction is asynchronous over a datagram oriented transport protocol such as UDP (User datagram Protocol)</a:t>
            </a:r>
          </a:p>
          <a:p>
            <a:r>
              <a:rPr lang="en-US" dirty="0"/>
              <a:t>It is built over UDP instead of TCP</a:t>
            </a:r>
          </a:p>
          <a:p>
            <a:endParaRPr lang="en-US" dirty="0"/>
          </a:p>
        </p:txBody>
      </p:sp>
    </p:spTree>
    <p:extLst>
      <p:ext uri="{BB962C8B-B14F-4D97-AF65-F5344CB8AC3E}">
        <p14:creationId xmlns:p14="http://schemas.microsoft.com/office/powerpoint/2010/main" val="2057942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8C80-B7D9-4AC0-ACB6-E15392CBD809}"/>
              </a:ext>
            </a:extLst>
          </p:cNvPr>
          <p:cNvSpPr>
            <a:spLocks noGrp="1"/>
          </p:cNvSpPr>
          <p:nvPr>
            <p:ph type="title"/>
          </p:nvPr>
        </p:nvSpPr>
        <p:spPr/>
        <p:txBody>
          <a:bodyPr/>
          <a:lstStyle/>
          <a:p>
            <a:r>
              <a:rPr lang="en-US" dirty="0"/>
              <a:t>IP Address</a:t>
            </a:r>
          </a:p>
        </p:txBody>
      </p:sp>
      <p:pic>
        <p:nvPicPr>
          <p:cNvPr id="4" name="Picture 9">
            <a:extLst>
              <a:ext uri="{FF2B5EF4-FFF2-40B4-BE49-F238E27FC236}">
                <a16:creationId xmlns:a16="http://schemas.microsoft.com/office/drawing/2014/main" id="{EF63B31C-6919-4BCF-ACBF-F28B464719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43609" y="2659223"/>
            <a:ext cx="7539134" cy="2780523"/>
          </a:xfrm>
          <a:noFill/>
          <a:ln/>
        </p:spPr>
      </p:pic>
    </p:spTree>
    <p:extLst>
      <p:ext uri="{BB962C8B-B14F-4D97-AF65-F5344CB8AC3E}">
        <p14:creationId xmlns:p14="http://schemas.microsoft.com/office/powerpoint/2010/main" val="1595252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811FE9-6EE2-410D-B9C3-5DC48D141B95}"/>
              </a:ext>
            </a:extLst>
          </p:cNvPr>
          <p:cNvPicPr>
            <a:picLocks noChangeAspect="1"/>
          </p:cNvPicPr>
          <p:nvPr/>
        </p:nvPicPr>
        <p:blipFill>
          <a:blip r:embed="rId2"/>
          <a:stretch>
            <a:fillRect/>
          </a:stretch>
        </p:blipFill>
        <p:spPr>
          <a:xfrm>
            <a:off x="755780" y="905069"/>
            <a:ext cx="7893698" cy="4478111"/>
          </a:xfrm>
          <a:prstGeom prst="rect">
            <a:avLst/>
          </a:prstGeom>
        </p:spPr>
      </p:pic>
    </p:spTree>
    <p:extLst>
      <p:ext uri="{BB962C8B-B14F-4D97-AF65-F5344CB8AC3E}">
        <p14:creationId xmlns:p14="http://schemas.microsoft.com/office/powerpoint/2010/main" val="1960868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253E-382B-4566-B85C-36FFE26267B0}"/>
              </a:ext>
            </a:extLst>
          </p:cNvPr>
          <p:cNvSpPr>
            <a:spLocks noGrp="1"/>
          </p:cNvSpPr>
          <p:nvPr>
            <p:ph type="title"/>
          </p:nvPr>
        </p:nvSpPr>
        <p:spPr>
          <a:xfrm>
            <a:off x="677334" y="609600"/>
            <a:ext cx="8596668" cy="584718"/>
          </a:xfrm>
        </p:spPr>
        <p:txBody>
          <a:bodyPr>
            <a:normAutofit fontScale="90000"/>
          </a:bodyPr>
          <a:lstStyle/>
          <a:p>
            <a:r>
              <a:rPr lang="en-US" dirty="0"/>
              <a:t>UDP</a:t>
            </a:r>
          </a:p>
        </p:txBody>
      </p:sp>
      <p:sp>
        <p:nvSpPr>
          <p:cNvPr id="3" name="Content Placeholder 2">
            <a:extLst>
              <a:ext uri="{FF2B5EF4-FFF2-40B4-BE49-F238E27FC236}">
                <a16:creationId xmlns:a16="http://schemas.microsoft.com/office/drawing/2014/main" id="{E35E52EB-542F-430B-9E90-0902A14F02DF}"/>
              </a:ext>
            </a:extLst>
          </p:cNvPr>
          <p:cNvSpPr>
            <a:spLocks noGrp="1"/>
          </p:cNvSpPr>
          <p:nvPr>
            <p:ph idx="1"/>
          </p:nvPr>
        </p:nvSpPr>
        <p:spPr>
          <a:xfrm>
            <a:off x="677334" y="1129005"/>
            <a:ext cx="8596668" cy="4912358"/>
          </a:xfrm>
        </p:spPr>
        <p:txBody>
          <a:bodyPr>
            <a:normAutofit/>
          </a:bodyPr>
          <a:lstStyle/>
          <a:p>
            <a:r>
              <a:rPr lang="en-US" b="1" i="0" dirty="0">
                <a:solidFill>
                  <a:srgbClr val="222222"/>
                </a:solidFill>
                <a:effectLst/>
                <a:latin typeface="arial" panose="020B0604020202020204" pitchFamily="34" charset="0"/>
              </a:rPr>
              <a:t>UDP</a:t>
            </a:r>
            <a:r>
              <a:rPr lang="en-US" b="0" i="0" dirty="0">
                <a:solidFill>
                  <a:srgbClr val="222222"/>
                </a:solidFill>
                <a:effectLst/>
                <a:latin typeface="arial" panose="020B0604020202020204" pitchFamily="34" charset="0"/>
              </a:rPr>
              <a:t> (User Datagram Protocol) is a communications protocol that is primarily used for establishing low-latency and loss-tolerating connections between applications on the internet. </a:t>
            </a:r>
          </a:p>
          <a:p>
            <a:r>
              <a:rPr lang="en-US" b="0" i="0" dirty="0">
                <a:solidFill>
                  <a:srgbClr val="222222"/>
                </a:solidFill>
                <a:effectLst/>
                <a:latin typeface="arial" panose="020B0604020202020204" pitchFamily="34" charset="0"/>
              </a:rPr>
              <a:t>a communications </a:t>
            </a:r>
            <a:r>
              <a:rPr lang="en-US" b="1" i="0" dirty="0">
                <a:solidFill>
                  <a:srgbClr val="222222"/>
                </a:solidFill>
                <a:effectLst/>
                <a:latin typeface="arial" panose="020B0604020202020204" pitchFamily="34" charset="0"/>
              </a:rPr>
              <a:t>protocol</a:t>
            </a:r>
            <a:r>
              <a:rPr lang="en-US" b="0" i="0" dirty="0">
                <a:solidFill>
                  <a:srgbClr val="222222"/>
                </a:solidFill>
                <a:effectLst/>
                <a:latin typeface="arial" panose="020B0604020202020204" pitchFamily="34" charset="0"/>
              </a:rPr>
              <a:t> that facilitates the exchange of messages between computing devices in a network.</a:t>
            </a:r>
          </a:p>
          <a:p>
            <a:r>
              <a:rPr lang="en-US" b="0" i="0" dirty="0">
                <a:solidFill>
                  <a:srgbClr val="222222"/>
                </a:solidFill>
                <a:effectLst/>
                <a:latin typeface="arial" panose="020B0604020202020204" pitchFamily="34" charset="0"/>
              </a:rPr>
              <a:t>It speeds up transmissions by enabling the transfer of data before an agreement is provided by the receiving party.</a:t>
            </a:r>
          </a:p>
          <a:p>
            <a:r>
              <a:rPr lang="en-US" b="1" i="0" dirty="0">
                <a:solidFill>
                  <a:srgbClr val="222222"/>
                </a:solidFill>
                <a:effectLst/>
                <a:latin typeface="arial" panose="020B0604020202020204" pitchFamily="34" charset="0"/>
              </a:rPr>
              <a:t>TCP</a:t>
            </a:r>
            <a:r>
              <a:rPr lang="en-US" b="0" i="0" dirty="0">
                <a:solidFill>
                  <a:srgbClr val="222222"/>
                </a:solidFill>
                <a:effectLst/>
                <a:latin typeface="arial" panose="020B0604020202020204" pitchFamily="34" charset="0"/>
              </a:rPr>
              <a:t> is a connection-oriented protocol and </a:t>
            </a:r>
            <a:r>
              <a:rPr lang="en-US" b="1" i="0" dirty="0">
                <a:solidFill>
                  <a:srgbClr val="222222"/>
                </a:solidFill>
                <a:effectLst/>
                <a:latin typeface="arial" panose="020B0604020202020204" pitchFamily="34" charset="0"/>
              </a:rPr>
              <a:t>UDP</a:t>
            </a:r>
            <a:r>
              <a:rPr lang="en-US" b="0" i="0" dirty="0">
                <a:solidFill>
                  <a:srgbClr val="222222"/>
                </a:solidFill>
                <a:effectLst/>
                <a:latin typeface="arial" panose="020B0604020202020204" pitchFamily="34" charset="0"/>
              </a:rPr>
              <a:t> is a connection-less protocol. </a:t>
            </a:r>
            <a:r>
              <a:rPr lang="en-US" b="1" i="0" dirty="0">
                <a:solidFill>
                  <a:srgbClr val="222222"/>
                </a:solidFill>
                <a:effectLst/>
                <a:latin typeface="arial" panose="020B0604020202020204" pitchFamily="34" charset="0"/>
              </a:rPr>
              <a:t>TCP</a:t>
            </a:r>
            <a:r>
              <a:rPr lang="en-US" b="0" i="0" dirty="0">
                <a:solidFill>
                  <a:srgbClr val="222222"/>
                </a:solidFill>
                <a:effectLst/>
                <a:latin typeface="arial" panose="020B0604020202020204" pitchFamily="34" charset="0"/>
              </a:rPr>
              <a:t> establishes a connection </a:t>
            </a:r>
            <a:r>
              <a:rPr lang="en-US" b="1" i="0" dirty="0">
                <a:solidFill>
                  <a:srgbClr val="222222"/>
                </a:solidFill>
                <a:effectLst/>
                <a:latin typeface="arial" panose="020B0604020202020204" pitchFamily="34" charset="0"/>
              </a:rPr>
              <a:t>between</a:t>
            </a:r>
            <a:r>
              <a:rPr lang="en-US" b="0" i="0" dirty="0">
                <a:solidFill>
                  <a:srgbClr val="222222"/>
                </a:solidFill>
                <a:effectLst/>
                <a:latin typeface="arial" panose="020B0604020202020204" pitchFamily="34" charset="0"/>
              </a:rPr>
              <a:t> a sender and receiver before data can be sent. </a:t>
            </a:r>
            <a:r>
              <a:rPr lang="en-US" b="1" i="0" dirty="0">
                <a:solidFill>
                  <a:srgbClr val="222222"/>
                </a:solidFill>
                <a:effectLst/>
                <a:latin typeface="arial" panose="020B0604020202020204" pitchFamily="34" charset="0"/>
              </a:rPr>
              <a:t>UDP</a:t>
            </a:r>
            <a:r>
              <a:rPr lang="en-US" b="0" i="0" dirty="0">
                <a:solidFill>
                  <a:srgbClr val="222222"/>
                </a:solidFill>
                <a:effectLst/>
                <a:latin typeface="arial" panose="020B0604020202020204" pitchFamily="34" charset="0"/>
              </a:rPr>
              <a:t> does not establish a connection before sending data.</a:t>
            </a:r>
          </a:p>
          <a:p>
            <a:endParaRPr lang="en-US" dirty="0"/>
          </a:p>
        </p:txBody>
      </p:sp>
    </p:spTree>
    <p:extLst>
      <p:ext uri="{BB962C8B-B14F-4D97-AF65-F5344CB8AC3E}">
        <p14:creationId xmlns:p14="http://schemas.microsoft.com/office/powerpoint/2010/main" val="1221662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824C-465D-4798-9543-72F5B6C77350}"/>
              </a:ext>
            </a:extLst>
          </p:cNvPr>
          <p:cNvSpPr>
            <a:spLocks noGrp="1"/>
          </p:cNvSpPr>
          <p:nvPr>
            <p:ph type="title"/>
          </p:nvPr>
        </p:nvSpPr>
        <p:spPr>
          <a:xfrm>
            <a:off x="677334" y="609600"/>
            <a:ext cx="8596668" cy="612710"/>
          </a:xfrm>
        </p:spPr>
        <p:txBody>
          <a:bodyPr>
            <a:normAutofit fontScale="90000"/>
          </a:bodyPr>
          <a:lstStyle/>
          <a:p>
            <a:r>
              <a:rPr lang="en-US" dirty="0"/>
              <a:t>UDP</a:t>
            </a:r>
          </a:p>
        </p:txBody>
      </p:sp>
      <p:sp>
        <p:nvSpPr>
          <p:cNvPr id="3" name="Content Placeholder 2">
            <a:extLst>
              <a:ext uri="{FF2B5EF4-FFF2-40B4-BE49-F238E27FC236}">
                <a16:creationId xmlns:a16="http://schemas.microsoft.com/office/drawing/2014/main" id="{C0481496-3FFD-4750-A536-E3CFDE9BE080}"/>
              </a:ext>
            </a:extLst>
          </p:cNvPr>
          <p:cNvSpPr>
            <a:spLocks noGrp="1"/>
          </p:cNvSpPr>
          <p:nvPr>
            <p:ph idx="1"/>
          </p:nvPr>
        </p:nvSpPr>
        <p:spPr>
          <a:xfrm>
            <a:off x="677334" y="1306287"/>
            <a:ext cx="8596668" cy="4735076"/>
          </a:xfrm>
        </p:spPr>
        <p:txBody>
          <a:bodyPr>
            <a:normAutofit fontScale="92500" lnSpcReduction="10000"/>
          </a:bodyPr>
          <a:lstStyle/>
          <a:p>
            <a:pPr algn="l"/>
            <a:r>
              <a:rPr lang="en-US" b="0" i="0" dirty="0">
                <a:solidFill>
                  <a:srgbClr val="333333"/>
                </a:solidFill>
                <a:effectLst/>
                <a:latin typeface="Roboto"/>
              </a:rPr>
              <a:t>TCP is best suited to be used for applications that require high reliability where timing is less of a concern.</a:t>
            </a:r>
          </a:p>
          <a:p>
            <a:pPr lvl="1">
              <a:buFont typeface="Arial" panose="020B0604020202020204" pitchFamily="34" charset="0"/>
              <a:buChar char="•"/>
            </a:pPr>
            <a:r>
              <a:rPr lang="en-US" b="0" i="0" dirty="0">
                <a:solidFill>
                  <a:srgbClr val="333333"/>
                </a:solidFill>
                <a:effectLst/>
                <a:latin typeface="Roboto"/>
              </a:rPr>
              <a:t>World Wide Web (HTTP, HTTPS)</a:t>
            </a:r>
          </a:p>
          <a:p>
            <a:pPr lvl="1">
              <a:buFont typeface="Arial" panose="020B0604020202020204" pitchFamily="34" charset="0"/>
              <a:buChar char="•"/>
            </a:pPr>
            <a:r>
              <a:rPr lang="en-US" b="0" i="0" dirty="0">
                <a:solidFill>
                  <a:srgbClr val="333333"/>
                </a:solidFill>
                <a:effectLst/>
                <a:latin typeface="Roboto"/>
              </a:rPr>
              <a:t>Secure Shell (SSH)</a:t>
            </a:r>
          </a:p>
          <a:p>
            <a:pPr lvl="1">
              <a:buFont typeface="Arial" panose="020B0604020202020204" pitchFamily="34" charset="0"/>
              <a:buChar char="•"/>
            </a:pPr>
            <a:r>
              <a:rPr lang="en-US" b="0" i="0" dirty="0">
                <a:solidFill>
                  <a:srgbClr val="333333"/>
                </a:solidFill>
                <a:effectLst/>
                <a:latin typeface="Roboto"/>
              </a:rPr>
              <a:t>File Transfer Protocol (FTP)</a:t>
            </a:r>
          </a:p>
          <a:p>
            <a:pPr lvl="1">
              <a:buFont typeface="Arial" panose="020B0604020202020204" pitchFamily="34" charset="0"/>
              <a:buChar char="•"/>
            </a:pPr>
            <a:r>
              <a:rPr lang="en-US" b="0" i="0" dirty="0">
                <a:solidFill>
                  <a:srgbClr val="333333"/>
                </a:solidFill>
                <a:effectLst/>
                <a:latin typeface="Roboto"/>
              </a:rPr>
              <a:t>Email (SMTP, IMAP/POP)</a:t>
            </a:r>
          </a:p>
          <a:p>
            <a:pPr marL="0" indent="0" algn="l">
              <a:buNone/>
            </a:pPr>
            <a:endParaRPr lang="en-US" b="0" i="0" dirty="0">
              <a:solidFill>
                <a:srgbClr val="333333"/>
              </a:solidFill>
              <a:effectLst/>
              <a:latin typeface="Roboto"/>
            </a:endParaRPr>
          </a:p>
          <a:p>
            <a:pPr algn="l"/>
            <a:r>
              <a:rPr lang="en-US" b="0" i="0" dirty="0">
                <a:solidFill>
                  <a:srgbClr val="333333"/>
                </a:solidFill>
                <a:effectLst/>
                <a:latin typeface="Roboto"/>
              </a:rPr>
              <a:t>UDP is best suited for applications that require speed and efficiency.</a:t>
            </a:r>
          </a:p>
          <a:p>
            <a:pPr lvl="1">
              <a:buFont typeface="Arial" panose="020B0604020202020204" pitchFamily="34" charset="0"/>
              <a:buChar char="•"/>
            </a:pPr>
            <a:r>
              <a:rPr lang="en-US" b="0" i="0" dirty="0">
                <a:solidFill>
                  <a:srgbClr val="333333"/>
                </a:solidFill>
                <a:effectLst/>
                <a:latin typeface="Roboto"/>
              </a:rPr>
              <a:t>Streaming videos</a:t>
            </a:r>
          </a:p>
          <a:p>
            <a:pPr lvl="1">
              <a:buFont typeface="Arial" panose="020B0604020202020204" pitchFamily="34" charset="0"/>
              <a:buChar char="•"/>
            </a:pPr>
            <a:r>
              <a:rPr lang="en-US" b="0" i="0" dirty="0">
                <a:solidFill>
                  <a:srgbClr val="333333"/>
                </a:solidFill>
                <a:effectLst/>
                <a:latin typeface="Roboto"/>
              </a:rPr>
              <a:t>Online games</a:t>
            </a:r>
          </a:p>
          <a:p>
            <a:pPr lvl="1">
              <a:buFont typeface="Arial" panose="020B0604020202020204" pitchFamily="34" charset="0"/>
              <a:buChar char="•"/>
            </a:pPr>
            <a:r>
              <a:rPr lang="en-US" b="0" i="0" dirty="0">
                <a:solidFill>
                  <a:srgbClr val="333333"/>
                </a:solidFill>
                <a:effectLst/>
                <a:latin typeface="Roboto"/>
              </a:rPr>
              <a:t>Live broadcasts</a:t>
            </a:r>
          </a:p>
          <a:p>
            <a:pPr lvl="1">
              <a:buFont typeface="Arial" panose="020B0604020202020204" pitchFamily="34" charset="0"/>
              <a:buChar char="•"/>
            </a:pPr>
            <a:r>
              <a:rPr lang="en-US" b="0" i="0" dirty="0">
                <a:solidFill>
                  <a:srgbClr val="333333"/>
                </a:solidFill>
                <a:effectLst/>
                <a:latin typeface="Roboto"/>
              </a:rPr>
              <a:t>Domain Name System (DNS)</a:t>
            </a:r>
          </a:p>
          <a:p>
            <a:pPr lvl="1">
              <a:buFont typeface="Arial" panose="020B0604020202020204" pitchFamily="34" charset="0"/>
              <a:buChar char="•"/>
            </a:pPr>
            <a:r>
              <a:rPr lang="en-US" b="0" i="0" dirty="0">
                <a:solidFill>
                  <a:srgbClr val="333333"/>
                </a:solidFill>
                <a:effectLst/>
                <a:latin typeface="Roboto"/>
              </a:rPr>
              <a:t>Voice over Internet Protocol (VoIP)</a:t>
            </a:r>
          </a:p>
          <a:p>
            <a:pPr lvl="1">
              <a:buFont typeface="Arial" panose="020B0604020202020204" pitchFamily="34" charset="0"/>
              <a:buChar char="•"/>
            </a:pPr>
            <a:r>
              <a:rPr lang="en-US" b="0" i="0" dirty="0">
                <a:solidFill>
                  <a:srgbClr val="333333"/>
                </a:solidFill>
                <a:effectLst/>
                <a:latin typeface="Roboto"/>
              </a:rPr>
              <a:t>Trivial File Transfer Protocol (TFTP)</a:t>
            </a:r>
          </a:p>
          <a:p>
            <a:endParaRPr lang="en-US" dirty="0"/>
          </a:p>
        </p:txBody>
      </p:sp>
    </p:spTree>
    <p:extLst>
      <p:ext uri="{BB962C8B-B14F-4D97-AF65-F5344CB8AC3E}">
        <p14:creationId xmlns:p14="http://schemas.microsoft.com/office/powerpoint/2010/main" val="818900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8A28-C55C-44EC-A367-1DA576C940C1}"/>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E0649084-C405-4710-9B14-8D854B168F53}"/>
              </a:ext>
            </a:extLst>
          </p:cNvPr>
          <p:cNvSpPr>
            <a:spLocks noGrp="1"/>
          </p:cNvSpPr>
          <p:nvPr>
            <p:ph idx="1"/>
          </p:nvPr>
        </p:nvSpPr>
        <p:spPr/>
        <p:txBody>
          <a:bodyPr/>
          <a:lstStyle/>
          <a:p>
            <a:pPr marL="0" indent="0" algn="l">
              <a:buNone/>
            </a:pPr>
            <a:r>
              <a:rPr lang="en-US" sz="1800" b="0" i="0" u="none" strike="noStrike" baseline="0" dirty="0" err="1">
                <a:latin typeface="Arial" panose="020B0604020202020204" pitchFamily="34" charset="0"/>
                <a:cs typeface="Arial" panose="020B0604020202020204" pitchFamily="34" charset="0"/>
              </a:rPr>
              <a:t>CoAP</a:t>
            </a:r>
            <a:r>
              <a:rPr lang="en-US" sz="1800" b="0" i="0" u="none" strike="noStrike" baseline="0" dirty="0">
                <a:latin typeface="Arial" panose="020B0604020202020204" pitchFamily="34" charset="0"/>
                <a:cs typeface="Arial" panose="020B0604020202020204" pitchFamily="34" charset="0"/>
              </a:rPr>
              <a:t>  architecture is basically divided into two main sub-layers, </a:t>
            </a:r>
          </a:p>
          <a:p>
            <a:pPr algn="l"/>
            <a:r>
              <a:rPr lang="en-US" sz="1800" b="0" i="0" u="none" strike="noStrike" baseline="0" dirty="0">
                <a:latin typeface="Arial" panose="020B0604020202020204" pitchFamily="34" charset="0"/>
                <a:cs typeface="Arial" panose="020B0604020202020204" pitchFamily="34" charset="0"/>
              </a:rPr>
              <a:t>messaging sub-layer: responsible for reliability and duplication of messages</a:t>
            </a:r>
          </a:p>
          <a:p>
            <a:pPr algn="l"/>
            <a:r>
              <a:rPr lang="en-US" sz="1800" b="0" i="0" u="none" strike="noStrike" baseline="0" dirty="0">
                <a:latin typeface="Arial" panose="020B0604020202020204" pitchFamily="34" charset="0"/>
                <a:cs typeface="Arial" panose="020B0604020202020204" pitchFamily="34" charset="0"/>
              </a:rPr>
              <a:t>request response sub-layer: responsible for communication in terms of sending a request and getting a response back.</a:t>
            </a:r>
          </a:p>
          <a:p>
            <a:pPr marL="0" indent="0" algn="l">
              <a:buNone/>
            </a:pPr>
            <a:r>
              <a:rPr lang="en-US" dirty="0" err="1">
                <a:latin typeface="Arial" panose="020B0604020202020204" pitchFamily="34" charset="0"/>
                <a:cs typeface="Arial" panose="020B0604020202020204" pitchFamily="34" charset="0"/>
              </a:rPr>
              <a:t>CoAP</a:t>
            </a:r>
            <a:r>
              <a:rPr lang="en-US" dirty="0">
                <a:latin typeface="Arial" panose="020B0604020202020204" pitchFamily="34" charset="0"/>
                <a:cs typeface="Arial" panose="020B0604020202020204" pitchFamily="34" charset="0"/>
              </a:rPr>
              <a:t> has 4 messaging modes</a:t>
            </a:r>
          </a:p>
          <a:p>
            <a:pPr algn="l"/>
            <a:r>
              <a:rPr lang="en-US" sz="1800" b="0" i="0" u="none" strike="noStrike" baseline="0" dirty="0">
                <a:latin typeface="Arial" panose="020B0604020202020204" pitchFamily="34" charset="0"/>
                <a:cs typeface="Arial" panose="020B0604020202020204" pitchFamily="34" charset="0"/>
              </a:rPr>
              <a:t>Confirmable</a:t>
            </a:r>
          </a:p>
          <a:p>
            <a:pPr algn="l"/>
            <a:r>
              <a:rPr lang="en-US" dirty="0">
                <a:latin typeface="Arial" panose="020B0604020202020204" pitchFamily="34" charset="0"/>
                <a:cs typeface="Arial" panose="020B0604020202020204" pitchFamily="34" charset="0"/>
              </a:rPr>
              <a:t>Non-Confirmable</a:t>
            </a:r>
          </a:p>
          <a:p>
            <a:pPr algn="l"/>
            <a:r>
              <a:rPr lang="en-US" sz="1800" b="0" i="0" u="none" strike="noStrike" baseline="0" dirty="0">
                <a:latin typeface="Arial" panose="020B0604020202020204" pitchFamily="34" charset="0"/>
                <a:cs typeface="Arial" panose="020B0604020202020204" pitchFamily="34" charset="0"/>
              </a:rPr>
              <a:t>Piggyback</a:t>
            </a:r>
          </a:p>
          <a:p>
            <a:pPr algn="l"/>
            <a:r>
              <a:rPr lang="en-US" dirty="0">
                <a:latin typeface="Arial" panose="020B0604020202020204" pitchFamily="34" charset="0"/>
                <a:cs typeface="Arial" panose="020B0604020202020204" pitchFamily="34" charset="0"/>
              </a:rPr>
              <a:t>Separate</a:t>
            </a:r>
            <a:endParaRPr lang="en-US" sz="1800" b="0" i="0" u="none" strike="noStrike" baseline="0"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9225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77EB2-9CE4-45E2-8C6A-B3F8ED156872}"/>
              </a:ext>
            </a:extLst>
          </p:cNvPr>
          <p:cNvSpPr>
            <a:spLocks noGrp="1"/>
          </p:cNvSpPr>
          <p:nvPr>
            <p:ph type="title"/>
          </p:nvPr>
        </p:nvSpPr>
        <p:spPr>
          <a:xfrm>
            <a:off x="677334" y="609600"/>
            <a:ext cx="8596668" cy="603380"/>
          </a:xfrm>
        </p:spPr>
        <p:txBody>
          <a:bodyPr>
            <a:normAutofit fontScale="90000"/>
          </a:bodyPr>
          <a:lstStyle/>
          <a:p>
            <a:r>
              <a:rPr lang="en-US" dirty="0"/>
              <a:t>Messaging Modes</a:t>
            </a:r>
          </a:p>
        </p:txBody>
      </p:sp>
      <p:sp>
        <p:nvSpPr>
          <p:cNvPr id="3" name="Content Placeholder 2">
            <a:extLst>
              <a:ext uri="{FF2B5EF4-FFF2-40B4-BE49-F238E27FC236}">
                <a16:creationId xmlns:a16="http://schemas.microsoft.com/office/drawing/2014/main" id="{F5D72C79-CA21-42E6-8849-0ED704DAC948}"/>
              </a:ext>
            </a:extLst>
          </p:cNvPr>
          <p:cNvSpPr>
            <a:spLocks noGrp="1"/>
          </p:cNvSpPr>
          <p:nvPr>
            <p:ph idx="1"/>
          </p:nvPr>
        </p:nvSpPr>
        <p:spPr>
          <a:xfrm>
            <a:off x="677334" y="1343609"/>
            <a:ext cx="8596668" cy="4697754"/>
          </a:xfrm>
        </p:spPr>
        <p:txBody>
          <a:bodyPr/>
          <a:lstStyle/>
          <a:p>
            <a:pPr algn="just"/>
            <a:r>
              <a:rPr lang="en-US" dirty="0">
                <a:latin typeface="Arial" panose="020B0604020202020204" pitchFamily="34" charset="0"/>
                <a:cs typeface="Arial" panose="020B0604020202020204" pitchFamily="34" charset="0"/>
              </a:rPr>
              <a:t>Confirmable message(CON): Some messages require an acknowledgement, these messages are called confirmable. When no packets are lost, each confirmable message obtains exactly one return message of type acknowledgement. It is reliable message. It retransmits until acknowledgement arrives with the same message ID.</a:t>
            </a:r>
          </a:p>
          <a:p>
            <a:pPr algn="just"/>
            <a:r>
              <a:rPr lang="en-US" dirty="0">
                <a:latin typeface="Arial" panose="020B0604020202020204" pitchFamily="34" charset="0"/>
                <a:cs typeface="Arial" panose="020B0604020202020204" pitchFamily="34" charset="0"/>
              </a:rPr>
              <a:t>Non- Confirmable message (NON): Some other messages do not require an acknowledgement . This is for the messages that are repeated regularly for application requirements, such as repeated reading from sensor.</a:t>
            </a:r>
          </a:p>
          <a:p>
            <a:pPr algn="just"/>
            <a:r>
              <a:rPr lang="en-US" dirty="0">
                <a:latin typeface="Arial" panose="020B0604020202020204" pitchFamily="34" charset="0"/>
                <a:cs typeface="Arial" panose="020B0604020202020204" pitchFamily="34" charset="0"/>
              </a:rPr>
              <a:t> Piggyback message which is used for a client server direct communication where the server sends its response directly after receiving the message </a:t>
            </a:r>
            <a:r>
              <a:rPr lang="en-US" dirty="0" err="1">
                <a:latin typeface="Arial" panose="020B0604020202020204" pitchFamily="34" charset="0"/>
                <a:cs typeface="Arial" panose="020B0604020202020204" pitchFamily="34" charset="0"/>
              </a:rPr>
              <a:t>ie</a:t>
            </a:r>
            <a:r>
              <a:rPr lang="en-US" dirty="0">
                <a:latin typeface="Arial" panose="020B0604020202020204" pitchFamily="34" charset="0"/>
                <a:cs typeface="Arial" panose="020B0604020202020204" pitchFamily="34" charset="0"/>
              </a:rPr>
              <a:t>., within the acknowledgement message</a:t>
            </a:r>
            <a:r>
              <a:rPr lang="en-US" sz="1800" b="0" i="0" u="none" strike="noStrike"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Client can send request with CON/NON. Ack shall be immediately received with corresponding token number and message. If not available, the failure code can be embedded as apart of ack.</a:t>
            </a:r>
          </a:p>
        </p:txBody>
      </p:sp>
    </p:spTree>
    <p:extLst>
      <p:ext uri="{BB962C8B-B14F-4D97-AF65-F5344CB8AC3E}">
        <p14:creationId xmlns:p14="http://schemas.microsoft.com/office/powerpoint/2010/main" val="1246395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1D2E27-69E6-4C31-8E18-9CF632D42FA9}"/>
              </a:ext>
            </a:extLst>
          </p:cNvPr>
          <p:cNvPicPr>
            <a:picLocks noChangeAspect="1"/>
          </p:cNvPicPr>
          <p:nvPr/>
        </p:nvPicPr>
        <p:blipFill>
          <a:blip r:embed="rId2"/>
          <a:stretch>
            <a:fillRect/>
          </a:stretch>
        </p:blipFill>
        <p:spPr>
          <a:xfrm>
            <a:off x="1201666" y="942975"/>
            <a:ext cx="6543674" cy="2486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83C09B08-46F5-4873-8389-0158165BF68B}"/>
              </a:ext>
            </a:extLst>
          </p:cNvPr>
          <p:cNvPicPr>
            <a:picLocks noChangeAspect="1"/>
          </p:cNvPicPr>
          <p:nvPr/>
        </p:nvPicPr>
        <p:blipFill>
          <a:blip r:embed="rId3"/>
          <a:stretch>
            <a:fillRect/>
          </a:stretch>
        </p:blipFill>
        <p:spPr>
          <a:xfrm>
            <a:off x="1201666" y="3429000"/>
            <a:ext cx="6543675" cy="2552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0162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8372B-5430-46AC-A80D-4B30BAFB33C9}"/>
              </a:ext>
            </a:extLst>
          </p:cNvPr>
          <p:cNvSpPr>
            <a:spLocks noGrp="1"/>
          </p:cNvSpPr>
          <p:nvPr>
            <p:ph type="title"/>
          </p:nvPr>
        </p:nvSpPr>
        <p:spPr/>
        <p:txBody>
          <a:bodyPr/>
          <a:lstStyle/>
          <a:p>
            <a:r>
              <a:rPr lang="en-US" dirty="0"/>
              <a:t>Piggyback</a:t>
            </a:r>
          </a:p>
        </p:txBody>
      </p:sp>
      <p:pic>
        <p:nvPicPr>
          <p:cNvPr id="6" name="Picture 5">
            <a:extLst>
              <a:ext uri="{FF2B5EF4-FFF2-40B4-BE49-F238E27FC236}">
                <a16:creationId xmlns:a16="http://schemas.microsoft.com/office/drawing/2014/main" id="{7E615C12-2F64-4D85-89E1-B7714A9018CD}"/>
              </a:ext>
            </a:extLst>
          </p:cNvPr>
          <p:cNvPicPr>
            <a:picLocks noChangeAspect="1"/>
          </p:cNvPicPr>
          <p:nvPr/>
        </p:nvPicPr>
        <p:blipFill>
          <a:blip r:embed="rId2"/>
          <a:stretch>
            <a:fillRect/>
          </a:stretch>
        </p:blipFill>
        <p:spPr>
          <a:xfrm>
            <a:off x="1401947" y="2289176"/>
            <a:ext cx="6715125" cy="2638425"/>
          </a:xfrm>
          <a:prstGeom prst="rect">
            <a:avLst/>
          </a:prstGeom>
        </p:spPr>
      </p:pic>
    </p:spTree>
    <p:extLst>
      <p:ext uri="{BB962C8B-B14F-4D97-AF65-F5344CB8AC3E}">
        <p14:creationId xmlns:p14="http://schemas.microsoft.com/office/powerpoint/2010/main" val="3368026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FB9FA-06AA-4338-BE78-399ED09E9E8F}"/>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E96EE49A-9BA2-47F2-950C-B91CAA3C6218}"/>
              </a:ext>
            </a:extLst>
          </p:cNvPr>
          <p:cNvSpPr>
            <a:spLocks noGrp="1"/>
          </p:cNvSpPr>
          <p:nvPr>
            <p:ph idx="1"/>
          </p:nvPr>
        </p:nvSpPr>
        <p:spPr/>
        <p:txBody>
          <a:bodyPr/>
          <a:lstStyle/>
          <a:p>
            <a:r>
              <a:rPr lang="en-US" dirty="0"/>
              <a:t> Separate : it is used when the server response comes in a message separate from the acknowledgement and that basically may take some time to be sent to the server.</a:t>
            </a:r>
          </a:p>
          <a:p>
            <a:pPr algn="l"/>
            <a:r>
              <a:rPr lang="en-US" dirty="0"/>
              <a:t>Separate message, we have a message being sent and acknowledgement being received and there is a wait period after which the data is going to be sent separately from the server to the client and corresponding to that the client is going to send an acknowledgement back to the server.</a:t>
            </a:r>
          </a:p>
        </p:txBody>
      </p:sp>
    </p:spTree>
    <p:extLst>
      <p:ext uri="{BB962C8B-B14F-4D97-AF65-F5344CB8AC3E}">
        <p14:creationId xmlns:p14="http://schemas.microsoft.com/office/powerpoint/2010/main" val="610571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FE039-53F6-4DA0-A626-EC31A9019ACE}"/>
              </a:ext>
            </a:extLst>
          </p:cNvPr>
          <p:cNvSpPr>
            <a:spLocks noGrp="1"/>
          </p:cNvSpPr>
          <p:nvPr>
            <p:ph type="title"/>
          </p:nvPr>
        </p:nvSpPr>
        <p:spPr>
          <a:xfrm>
            <a:off x="677334" y="609600"/>
            <a:ext cx="8596668" cy="638782"/>
          </a:xfrm>
        </p:spPr>
        <p:txBody>
          <a:bodyPr>
            <a:normAutofit fontScale="90000"/>
          </a:bodyPr>
          <a:lstStyle/>
          <a:p>
            <a:r>
              <a:rPr lang="en-US" dirty="0"/>
              <a:t>Separate response</a:t>
            </a:r>
          </a:p>
        </p:txBody>
      </p:sp>
      <p:pic>
        <p:nvPicPr>
          <p:cNvPr id="8" name="Content Placeholder 7">
            <a:extLst>
              <a:ext uri="{FF2B5EF4-FFF2-40B4-BE49-F238E27FC236}">
                <a16:creationId xmlns:a16="http://schemas.microsoft.com/office/drawing/2014/main" id="{31CB08FB-8B6D-48A5-BFED-778DD7E8A5A8}"/>
              </a:ext>
            </a:extLst>
          </p:cNvPr>
          <p:cNvPicPr>
            <a:picLocks noGrp="1" noChangeAspect="1"/>
          </p:cNvPicPr>
          <p:nvPr>
            <p:ph sz="half" idx="1"/>
          </p:nvPr>
        </p:nvPicPr>
        <p:blipFill>
          <a:blip r:embed="rId2"/>
          <a:stretch>
            <a:fillRect/>
          </a:stretch>
        </p:blipFill>
        <p:spPr>
          <a:xfrm>
            <a:off x="601134" y="1720822"/>
            <a:ext cx="3457575" cy="3848100"/>
          </a:xfrm>
        </p:spPr>
      </p:pic>
      <p:sp>
        <p:nvSpPr>
          <p:cNvPr id="4" name="Content Placeholder 3">
            <a:extLst>
              <a:ext uri="{FF2B5EF4-FFF2-40B4-BE49-F238E27FC236}">
                <a16:creationId xmlns:a16="http://schemas.microsoft.com/office/drawing/2014/main" id="{ED54EBF3-81FF-4EED-B4E9-5B7E94927FBD}"/>
              </a:ext>
            </a:extLst>
          </p:cNvPr>
          <p:cNvSpPr>
            <a:spLocks noGrp="1"/>
          </p:cNvSpPr>
          <p:nvPr>
            <p:ph sz="half" idx="2"/>
          </p:nvPr>
        </p:nvSpPr>
        <p:spPr>
          <a:xfrm>
            <a:off x="4274820" y="2160589"/>
            <a:ext cx="4999184" cy="3880773"/>
          </a:xfrm>
        </p:spPr>
        <p:txBody>
          <a:bodyPr/>
          <a:lstStyle/>
          <a:p>
            <a:r>
              <a:rPr lang="en-US" dirty="0"/>
              <a:t>When the CON type message is sent to the server from the client and in case , the server is unable to respond immediately, an empty ACK will be reverted </a:t>
            </a:r>
          </a:p>
          <a:p>
            <a:r>
              <a:rPr lang="en-US" dirty="0"/>
              <a:t>After some time , when the server can send the response, it shall send a CON message with data. ACK shall be sent back from the client.</a:t>
            </a:r>
          </a:p>
        </p:txBody>
      </p:sp>
    </p:spTree>
    <p:extLst>
      <p:ext uri="{BB962C8B-B14F-4D97-AF65-F5344CB8AC3E}">
        <p14:creationId xmlns:p14="http://schemas.microsoft.com/office/powerpoint/2010/main" val="3357668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992BC-A380-4AA6-92AC-19F42F63A5C3}"/>
              </a:ext>
            </a:extLst>
          </p:cNvPr>
          <p:cNvSpPr>
            <a:spLocks noGrp="1"/>
          </p:cNvSpPr>
          <p:nvPr>
            <p:ph type="title"/>
          </p:nvPr>
        </p:nvSpPr>
        <p:spPr/>
        <p:txBody>
          <a:bodyPr/>
          <a:lstStyle/>
          <a:p>
            <a:r>
              <a:rPr lang="en-US" dirty="0"/>
              <a:t>Comparison of MQTT and </a:t>
            </a:r>
            <a:r>
              <a:rPr lang="en-US" dirty="0" err="1"/>
              <a:t>CoAP</a:t>
            </a:r>
            <a:endParaRPr lang="en-US" dirty="0"/>
          </a:p>
        </p:txBody>
      </p:sp>
      <p:graphicFrame>
        <p:nvGraphicFramePr>
          <p:cNvPr id="5" name="Table 5">
            <a:extLst>
              <a:ext uri="{FF2B5EF4-FFF2-40B4-BE49-F238E27FC236}">
                <a16:creationId xmlns:a16="http://schemas.microsoft.com/office/drawing/2014/main" id="{D54A72D8-43A5-4EEF-AD45-33BFF0911DC4}"/>
              </a:ext>
            </a:extLst>
          </p:cNvPr>
          <p:cNvGraphicFramePr>
            <a:graphicFrameLocks noGrp="1"/>
          </p:cNvGraphicFramePr>
          <p:nvPr>
            <p:extLst>
              <p:ext uri="{D42A27DB-BD31-4B8C-83A1-F6EECF244321}">
                <p14:modId xmlns:p14="http://schemas.microsoft.com/office/powerpoint/2010/main" val="2162324596"/>
              </p:ext>
            </p:extLst>
          </p:nvPr>
        </p:nvGraphicFramePr>
        <p:xfrm>
          <a:off x="911668" y="1930400"/>
          <a:ext cx="8127999" cy="18542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81357314"/>
                    </a:ext>
                  </a:extLst>
                </a:gridCol>
                <a:gridCol w="2709333">
                  <a:extLst>
                    <a:ext uri="{9D8B030D-6E8A-4147-A177-3AD203B41FA5}">
                      <a16:colId xmlns:a16="http://schemas.microsoft.com/office/drawing/2014/main" val="3994556285"/>
                    </a:ext>
                  </a:extLst>
                </a:gridCol>
                <a:gridCol w="2709333">
                  <a:extLst>
                    <a:ext uri="{9D8B030D-6E8A-4147-A177-3AD203B41FA5}">
                      <a16:colId xmlns:a16="http://schemas.microsoft.com/office/drawing/2014/main" val="2492731615"/>
                    </a:ext>
                  </a:extLst>
                </a:gridCol>
              </a:tblGrid>
              <a:tr h="370840">
                <a:tc>
                  <a:txBody>
                    <a:bodyPr/>
                    <a:lstStyle/>
                    <a:p>
                      <a:endParaRPr lang="en-US" dirty="0"/>
                    </a:p>
                  </a:txBody>
                  <a:tcPr/>
                </a:tc>
                <a:tc>
                  <a:txBody>
                    <a:bodyPr/>
                    <a:lstStyle/>
                    <a:p>
                      <a:r>
                        <a:rPr lang="en-US" dirty="0"/>
                        <a:t>MQTT</a:t>
                      </a:r>
                    </a:p>
                  </a:txBody>
                  <a:tcPr/>
                </a:tc>
                <a:tc>
                  <a:txBody>
                    <a:bodyPr/>
                    <a:lstStyle/>
                    <a:p>
                      <a:r>
                        <a:rPr lang="en-US" dirty="0" err="1"/>
                        <a:t>CoAP</a:t>
                      </a:r>
                      <a:endParaRPr lang="en-US" dirty="0"/>
                    </a:p>
                  </a:txBody>
                  <a:tcPr/>
                </a:tc>
                <a:extLst>
                  <a:ext uri="{0D108BD9-81ED-4DB2-BD59-A6C34878D82A}">
                    <a16:rowId xmlns:a16="http://schemas.microsoft.com/office/drawing/2014/main" val="2074467148"/>
                  </a:ext>
                </a:extLst>
              </a:tr>
              <a:tr h="370840">
                <a:tc>
                  <a:txBody>
                    <a:bodyPr/>
                    <a:lstStyle/>
                    <a:p>
                      <a:r>
                        <a:rPr lang="en-US" dirty="0"/>
                        <a:t>Base Protocol</a:t>
                      </a:r>
                    </a:p>
                  </a:txBody>
                  <a:tcPr/>
                </a:tc>
                <a:tc>
                  <a:txBody>
                    <a:bodyPr/>
                    <a:lstStyle/>
                    <a:p>
                      <a:r>
                        <a:rPr lang="en-US" dirty="0"/>
                        <a:t>TCP</a:t>
                      </a:r>
                    </a:p>
                  </a:txBody>
                  <a:tcPr/>
                </a:tc>
                <a:tc>
                  <a:txBody>
                    <a:bodyPr/>
                    <a:lstStyle/>
                    <a:p>
                      <a:r>
                        <a:rPr lang="en-US" dirty="0"/>
                        <a:t>UDP</a:t>
                      </a:r>
                    </a:p>
                  </a:txBody>
                  <a:tcPr/>
                </a:tc>
                <a:extLst>
                  <a:ext uri="{0D108BD9-81ED-4DB2-BD59-A6C34878D82A}">
                    <a16:rowId xmlns:a16="http://schemas.microsoft.com/office/drawing/2014/main" val="3414299863"/>
                  </a:ext>
                </a:extLst>
              </a:tr>
              <a:tr h="370840">
                <a:tc>
                  <a:txBody>
                    <a:bodyPr/>
                    <a:lstStyle/>
                    <a:p>
                      <a:r>
                        <a:rPr lang="en-US" dirty="0"/>
                        <a:t>Communication Node</a:t>
                      </a:r>
                    </a:p>
                  </a:txBody>
                  <a:tcPr/>
                </a:tc>
                <a:tc>
                  <a:txBody>
                    <a:bodyPr/>
                    <a:lstStyle/>
                    <a:p>
                      <a:r>
                        <a:rPr lang="en-US" dirty="0"/>
                        <a:t>Many to Many(M:N)</a:t>
                      </a:r>
                    </a:p>
                  </a:txBody>
                  <a:tcPr/>
                </a:tc>
                <a:tc>
                  <a:txBody>
                    <a:bodyPr/>
                    <a:lstStyle/>
                    <a:p>
                      <a:r>
                        <a:rPr lang="en-US" dirty="0"/>
                        <a:t>One to One(1:1)</a:t>
                      </a:r>
                    </a:p>
                  </a:txBody>
                  <a:tcPr/>
                </a:tc>
                <a:extLst>
                  <a:ext uri="{0D108BD9-81ED-4DB2-BD59-A6C34878D82A}">
                    <a16:rowId xmlns:a16="http://schemas.microsoft.com/office/drawing/2014/main" val="2969237139"/>
                  </a:ext>
                </a:extLst>
              </a:tr>
              <a:tr h="370840">
                <a:tc>
                  <a:txBody>
                    <a:bodyPr/>
                    <a:lstStyle/>
                    <a:p>
                      <a:r>
                        <a:rPr lang="en-US" dirty="0"/>
                        <a:t>Power consumption</a:t>
                      </a:r>
                    </a:p>
                  </a:txBody>
                  <a:tcPr/>
                </a:tc>
                <a:tc>
                  <a:txBody>
                    <a:bodyPr/>
                    <a:lstStyle/>
                    <a:p>
                      <a:r>
                        <a:rPr lang="en-US" dirty="0"/>
                        <a:t>Higher than </a:t>
                      </a:r>
                      <a:r>
                        <a:rPr lang="en-US" dirty="0" err="1"/>
                        <a:t>CoAP</a:t>
                      </a:r>
                      <a:endParaRPr lang="en-US" dirty="0"/>
                    </a:p>
                  </a:txBody>
                  <a:tcPr/>
                </a:tc>
                <a:tc>
                  <a:txBody>
                    <a:bodyPr/>
                    <a:lstStyle/>
                    <a:p>
                      <a:r>
                        <a:rPr lang="en-US" dirty="0"/>
                        <a:t>Lower than MQTT</a:t>
                      </a:r>
                    </a:p>
                  </a:txBody>
                  <a:tcPr/>
                </a:tc>
                <a:extLst>
                  <a:ext uri="{0D108BD9-81ED-4DB2-BD59-A6C34878D82A}">
                    <a16:rowId xmlns:a16="http://schemas.microsoft.com/office/drawing/2014/main" val="69210519"/>
                  </a:ext>
                </a:extLst>
              </a:tr>
              <a:tr h="370840">
                <a:tc>
                  <a:txBody>
                    <a:bodyPr/>
                    <a:lstStyle/>
                    <a:p>
                      <a:r>
                        <a:rPr lang="en-US" dirty="0"/>
                        <a:t>Model</a:t>
                      </a:r>
                    </a:p>
                  </a:txBody>
                  <a:tcPr/>
                </a:tc>
                <a:tc>
                  <a:txBody>
                    <a:bodyPr/>
                    <a:lstStyle/>
                    <a:p>
                      <a:r>
                        <a:rPr lang="en-US" dirty="0"/>
                        <a:t>Publish Subscribe</a:t>
                      </a:r>
                    </a:p>
                  </a:txBody>
                  <a:tcPr/>
                </a:tc>
                <a:tc>
                  <a:txBody>
                    <a:bodyPr/>
                    <a:lstStyle/>
                    <a:p>
                      <a:r>
                        <a:rPr lang="en-US" dirty="0"/>
                        <a:t>Request/ Response</a:t>
                      </a:r>
                    </a:p>
                  </a:txBody>
                  <a:tcPr/>
                </a:tc>
                <a:extLst>
                  <a:ext uri="{0D108BD9-81ED-4DB2-BD59-A6C34878D82A}">
                    <a16:rowId xmlns:a16="http://schemas.microsoft.com/office/drawing/2014/main" val="1456116738"/>
                  </a:ext>
                </a:extLst>
              </a:tr>
            </a:tbl>
          </a:graphicData>
        </a:graphic>
      </p:graphicFrame>
    </p:spTree>
    <p:extLst>
      <p:ext uri="{BB962C8B-B14F-4D97-AF65-F5344CB8AC3E}">
        <p14:creationId xmlns:p14="http://schemas.microsoft.com/office/powerpoint/2010/main" val="1681406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6021D-C94E-4E80-AF18-8E203C0E0FFF}"/>
              </a:ext>
            </a:extLst>
          </p:cNvPr>
          <p:cNvSpPr>
            <a:spLocks noGrp="1"/>
          </p:cNvSpPr>
          <p:nvPr>
            <p:ph type="title"/>
          </p:nvPr>
        </p:nvSpPr>
        <p:spPr>
          <a:xfrm>
            <a:off x="677334" y="609600"/>
            <a:ext cx="8596668" cy="734008"/>
          </a:xfrm>
        </p:spPr>
        <p:txBody>
          <a:bodyPr/>
          <a:lstStyle/>
          <a:p>
            <a:r>
              <a:rPr lang="en-US" dirty="0"/>
              <a:t>Introduction</a:t>
            </a:r>
          </a:p>
        </p:txBody>
      </p:sp>
      <p:sp>
        <p:nvSpPr>
          <p:cNvPr id="3" name="Content Placeholder 2">
            <a:extLst>
              <a:ext uri="{FF2B5EF4-FFF2-40B4-BE49-F238E27FC236}">
                <a16:creationId xmlns:a16="http://schemas.microsoft.com/office/drawing/2014/main" id="{6F55FFC9-2815-4117-96B4-BB172039BD54}"/>
              </a:ext>
            </a:extLst>
          </p:cNvPr>
          <p:cNvSpPr>
            <a:spLocks noGrp="1"/>
          </p:cNvSpPr>
          <p:nvPr>
            <p:ph idx="1"/>
          </p:nvPr>
        </p:nvSpPr>
        <p:spPr>
          <a:xfrm>
            <a:off x="677334" y="1343609"/>
            <a:ext cx="8596668" cy="4697754"/>
          </a:xfrm>
        </p:spPr>
        <p:txBody>
          <a:bodyPr>
            <a:normAutofit/>
          </a:bodyPr>
          <a:lstStyle/>
          <a:p>
            <a:pPr algn="just"/>
            <a:r>
              <a:rPr lang="en-US" sz="1800" b="0" i="0" u="none" strike="noStrike" baseline="0" dirty="0">
                <a:latin typeface="Arial" panose="020B0604020202020204" pitchFamily="34" charset="0"/>
                <a:cs typeface="Arial" panose="020B0604020202020204" pitchFamily="34" charset="0"/>
              </a:rPr>
              <a:t>The IP address is an identifier that is applied to each device connected to an IP network.</a:t>
            </a:r>
          </a:p>
          <a:p>
            <a:pPr algn="just"/>
            <a:r>
              <a:rPr lang="en-US" sz="1800" b="0" i="0" u="none" strike="noStrike" baseline="0" dirty="0">
                <a:latin typeface="Arial" panose="020B0604020202020204" pitchFamily="34" charset="0"/>
                <a:cs typeface="Arial" panose="020B0604020202020204" pitchFamily="34" charset="0"/>
              </a:rPr>
              <a:t>Internet Protocol Version 6 (IPv6) is a newer version of the network layer protocol that is designed to coexist (but not directly interwork) with IPv4.</a:t>
            </a:r>
          </a:p>
          <a:p>
            <a:pPr algn="just"/>
            <a:r>
              <a:rPr lang="en-US" sz="1800" b="0" i="0" u="none" strike="noStrike" baseline="0" dirty="0">
                <a:latin typeface="Arial" panose="020B0604020202020204" pitchFamily="34" charset="0"/>
                <a:cs typeface="Arial" panose="020B0604020202020204" pitchFamily="34" charset="0"/>
              </a:rPr>
              <a:t>IPv6 is a connectionless datagram protocol used primarily for addressing and routing packets between hosts. Connectionless means that a session is not established before exchanging data.</a:t>
            </a:r>
          </a:p>
          <a:p>
            <a:pPr algn="l"/>
            <a:r>
              <a:rPr lang="en-US" sz="1800" b="0" i="0" u="none" strike="noStrike" baseline="0" dirty="0">
                <a:latin typeface="Arial" panose="020B0604020202020204" pitchFamily="34" charset="0"/>
                <a:cs typeface="Arial" panose="020B0604020202020204" pitchFamily="34" charset="0"/>
              </a:rPr>
              <a:t>The acknowledgment of packets delivered and the recovery of lost packets is done by a higher-layer protocol, such as TCP.</a:t>
            </a:r>
          </a:p>
          <a:p>
            <a:pPr algn="just"/>
            <a:r>
              <a:rPr lang="en-US" sz="1800" b="0" i="0" u="none" strike="noStrike" baseline="0" dirty="0">
                <a:latin typeface="Arial" panose="020B0604020202020204" pitchFamily="34" charset="0"/>
                <a:cs typeface="Arial" panose="020B0604020202020204" pitchFamily="34" charset="0"/>
              </a:rPr>
              <a:t>IPv6 offers the potential of achieving scalability, reachability, end-to-end interworking, quality of service (QoS), and commercial grade robustness that is needed for contemporary and emerging web services, data services, mobile video, and Internet of things (IoT) applications.</a:t>
            </a:r>
          </a:p>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023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CC9C7-282F-428C-B89E-20862540F5CB}"/>
              </a:ext>
            </a:extLst>
          </p:cNvPr>
          <p:cNvSpPr>
            <a:spLocks noGrp="1"/>
          </p:cNvSpPr>
          <p:nvPr>
            <p:ph type="title"/>
          </p:nvPr>
        </p:nvSpPr>
        <p:spPr>
          <a:xfrm>
            <a:off x="677334" y="609600"/>
            <a:ext cx="8596668" cy="698695"/>
          </a:xfrm>
        </p:spPr>
        <p:txBody>
          <a:bodyPr>
            <a:normAutofit fontScale="90000"/>
          </a:bodyPr>
          <a:lstStyle/>
          <a:p>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Advanced Message Queuing </a:t>
            </a:r>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Protoco</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(AMQP)</a:t>
            </a:r>
            <a:b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endParaRPr lang="en-US" dirty="0"/>
          </a:p>
        </p:txBody>
      </p:sp>
      <p:sp>
        <p:nvSpPr>
          <p:cNvPr id="3" name="Content Placeholder 2">
            <a:extLst>
              <a:ext uri="{FF2B5EF4-FFF2-40B4-BE49-F238E27FC236}">
                <a16:creationId xmlns:a16="http://schemas.microsoft.com/office/drawing/2014/main" id="{25024801-1FAE-4328-9E3C-410927D705DD}"/>
              </a:ext>
            </a:extLst>
          </p:cNvPr>
          <p:cNvSpPr>
            <a:spLocks noGrp="1"/>
          </p:cNvSpPr>
          <p:nvPr>
            <p:ph idx="1"/>
          </p:nvPr>
        </p:nvSpPr>
        <p:spPr>
          <a:xfrm>
            <a:off x="677334" y="1308295"/>
            <a:ext cx="8596668" cy="4733067"/>
          </a:xfrm>
        </p:spPr>
        <p:txBody>
          <a:bodyPr/>
          <a:lstStyle/>
          <a:p>
            <a:r>
              <a:rPr lang="en-US" b="0" i="0" dirty="0">
                <a:solidFill>
                  <a:srgbClr val="141412"/>
                </a:solidFill>
                <a:effectLst/>
                <a:latin typeface="Arial" panose="020B0604020202020204" pitchFamily="34" charset="0"/>
                <a:cs typeface="Arial" panose="020B0604020202020204" pitchFamily="34" charset="0"/>
              </a:rPr>
              <a:t>The AMQP world on a high level is composed of producers, consumers, brokers, exchanges, bindings, and queues.</a:t>
            </a:r>
          </a:p>
          <a:p>
            <a:r>
              <a:rPr lang="en-US" b="0" i="0" dirty="0">
                <a:solidFill>
                  <a:srgbClr val="141412"/>
                </a:solidFill>
                <a:effectLst/>
                <a:latin typeface="Arial" panose="020B0604020202020204" pitchFamily="34" charset="0"/>
                <a:cs typeface="Arial" panose="020B0604020202020204" pitchFamily="34" charset="0"/>
              </a:rPr>
              <a:t>Producer publishes messages to exchanges.</a:t>
            </a:r>
          </a:p>
          <a:p>
            <a:r>
              <a:rPr lang="en-US" b="0" i="0" dirty="0">
                <a:solidFill>
                  <a:srgbClr val="141412"/>
                </a:solidFill>
                <a:effectLst/>
                <a:latin typeface="Arial" panose="020B0604020202020204" pitchFamily="34" charset="0"/>
                <a:cs typeface="Arial" panose="020B0604020202020204" pitchFamily="34" charset="0"/>
              </a:rPr>
              <a:t> Exchanges then distribute messages among queues using bindings (rules) and at the end, the broker delivers the message to the corresponding consumer(s).</a:t>
            </a:r>
          </a:p>
          <a:p>
            <a:pPr algn="l"/>
            <a:r>
              <a:rPr lang="en-US" b="1" i="0" dirty="0">
                <a:solidFill>
                  <a:srgbClr val="141412"/>
                </a:solidFill>
                <a:effectLst/>
                <a:latin typeface="Arial" panose="020B0604020202020204" pitchFamily="34" charset="0"/>
                <a:cs typeface="Arial" panose="020B0604020202020204" pitchFamily="34" charset="0"/>
              </a:rPr>
              <a:t>Producer/Consumer – </a:t>
            </a:r>
            <a:r>
              <a:rPr lang="en-US" b="0" i="0" dirty="0">
                <a:solidFill>
                  <a:srgbClr val="141412"/>
                </a:solidFill>
                <a:effectLst/>
                <a:latin typeface="Arial" panose="020B0604020202020204" pitchFamily="34" charset="0"/>
                <a:cs typeface="Arial" panose="020B0604020202020204" pitchFamily="34" charset="0"/>
              </a:rPr>
              <a:t>Producers and consumers are essentially just clients</a:t>
            </a:r>
          </a:p>
          <a:p>
            <a:pPr algn="l"/>
            <a:r>
              <a:rPr lang="en-US" b="1" i="0" dirty="0">
                <a:solidFill>
                  <a:srgbClr val="141412"/>
                </a:solidFill>
                <a:effectLst/>
                <a:latin typeface="Arial" panose="020B0604020202020204" pitchFamily="34" charset="0"/>
                <a:cs typeface="Arial" panose="020B0604020202020204" pitchFamily="34" charset="0"/>
              </a:rPr>
              <a:t>Binding</a:t>
            </a:r>
          </a:p>
          <a:p>
            <a:pPr algn="l"/>
            <a:r>
              <a:rPr lang="en-US" b="0" i="0" dirty="0">
                <a:solidFill>
                  <a:srgbClr val="141412"/>
                </a:solidFill>
                <a:effectLst/>
                <a:latin typeface="Arial" panose="020B0604020202020204" pitchFamily="34" charset="0"/>
                <a:cs typeface="Arial" panose="020B0604020202020204" pitchFamily="34" charset="0"/>
              </a:rPr>
              <a:t>Bindings define the routing rules and relationship between an exchange and message queues. In order to make routing rules, a queue has to be bound to the exchanger. Every binding may have an optional key that is used to filter messages in the exchange.</a:t>
            </a:r>
          </a:p>
          <a:p>
            <a:pPr algn="l"/>
            <a:r>
              <a:rPr lang="en-US" b="0" i="0" dirty="0">
                <a:solidFill>
                  <a:srgbClr val="141412"/>
                </a:solidFill>
                <a:effectLst/>
                <a:latin typeface="Arial" panose="020B0604020202020204" pitchFamily="34" charset="0"/>
                <a:cs typeface="Arial" panose="020B0604020202020204" pitchFamily="34" charset="0"/>
              </a:rPr>
              <a:t>Depending on attributes a message will be dropped or returned back in case the message is not routed to any queue.</a:t>
            </a:r>
          </a:p>
          <a:p>
            <a:pPr algn="l"/>
            <a:endParaRPr lang="en-US" b="0" i="0" dirty="0">
              <a:solidFill>
                <a:srgbClr val="141412"/>
              </a:solidFill>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7492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26B7F-6321-4CFD-9EDF-ACFBC81A8B14}"/>
              </a:ext>
            </a:extLst>
          </p:cNvPr>
          <p:cNvSpPr>
            <a:spLocks noGrp="1"/>
          </p:cNvSpPr>
          <p:nvPr>
            <p:ph type="title"/>
          </p:nvPr>
        </p:nvSpPr>
        <p:spPr>
          <a:xfrm>
            <a:off x="677334" y="609600"/>
            <a:ext cx="8596668" cy="403274"/>
          </a:xfrm>
        </p:spPr>
        <p:txBody>
          <a:bodyPr>
            <a:noAutofit/>
          </a:bodyPr>
          <a:lstStyle/>
          <a:p>
            <a:r>
              <a:rPr lang="en-US" sz="2000" dirty="0"/>
              <a:t>Continued</a:t>
            </a:r>
          </a:p>
        </p:txBody>
      </p:sp>
      <p:sp>
        <p:nvSpPr>
          <p:cNvPr id="3" name="Content Placeholder 2">
            <a:extLst>
              <a:ext uri="{FF2B5EF4-FFF2-40B4-BE49-F238E27FC236}">
                <a16:creationId xmlns:a16="http://schemas.microsoft.com/office/drawing/2014/main" id="{3FF79F64-7909-42BD-98BF-6E770AF59DA1}"/>
              </a:ext>
            </a:extLst>
          </p:cNvPr>
          <p:cNvSpPr>
            <a:spLocks noGrp="1"/>
          </p:cNvSpPr>
          <p:nvPr>
            <p:ph idx="1"/>
          </p:nvPr>
        </p:nvSpPr>
        <p:spPr>
          <a:xfrm>
            <a:off x="677334" y="1167618"/>
            <a:ext cx="8596668" cy="4873745"/>
          </a:xfrm>
        </p:spPr>
        <p:txBody>
          <a:bodyPr/>
          <a:lstStyle/>
          <a:p>
            <a:pPr marL="0" indent="0" algn="l">
              <a:buNone/>
            </a:pPr>
            <a:r>
              <a:rPr lang="en-US" b="1" i="0" dirty="0">
                <a:solidFill>
                  <a:srgbClr val="141412"/>
                </a:solidFill>
                <a:effectLst/>
                <a:latin typeface="Arial" panose="020B0604020202020204" pitchFamily="34" charset="0"/>
                <a:cs typeface="Arial" panose="020B0604020202020204" pitchFamily="34" charset="0"/>
              </a:rPr>
              <a:t>Exchange</a:t>
            </a:r>
          </a:p>
          <a:p>
            <a:pPr algn="l"/>
            <a:r>
              <a:rPr lang="en-US" b="0" i="0" dirty="0">
                <a:solidFill>
                  <a:srgbClr val="141412"/>
                </a:solidFill>
                <a:effectLst/>
                <a:latin typeface="Arial" panose="020B0604020202020204" pitchFamily="34" charset="0"/>
                <a:cs typeface="Arial" panose="020B0604020202020204" pitchFamily="34" charset="0"/>
              </a:rPr>
              <a:t>Exchanges receive messages from producers and then route the messages to the queues that are bound to exchanges using one of these routing algorithms:</a:t>
            </a:r>
          </a:p>
          <a:p>
            <a:pPr algn="l">
              <a:buFont typeface="Arial" panose="020B0604020202020204" pitchFamily="34" charset="0"/>
              <a:buChar char="•"/>
            </a:pPr>
            <a:r>
              <a:rPr lang="en-US" b="1" i="0" dirty="0">
                <a:solidFill>
                  <a:srgbClr val="141412"/>
                </a:solidFill>
                <a:effectLst/>
                <a:latin typeface="Arial" panose="020B0604020202020204" pitchFamily="34" charset="0"/>
                <a:cs typeface="Arial" panose="020B0604020202020204" pitchFamily="34" charset="0"/>
              </a:rPr>
              <a:t>Direct(Send the msg as it is)</a:t>
            </a:r>
            <a:r>
              <a:rPr lang="en-US" b="0" i="0" dirty="0">
                <a:solidFill>
                  <a:srgbClr val="141412"/>
                </a:solidFill>
                <a:effectLst/>
                <a:latin typeface="Arial" panose="020B0604020202020204" pitchFamily="34" charset="0"/>
                <a:cs typeface="Arial" panose="020B0604020202020204" pitchFamily="34" charset="0"/>
              </a:rPr>
              <a:t> – the routing algorithm behind a direct exchange is simple – a message goes to the queues whose binding key exactly matches the routing key of the message.</a:t>
            </a:r>
          </a:p>
          <a:p>
            <a:pPr algn="l">
              <a:buFont typeface="Arial" panose="020B0604020202020204" pitchFamily="34" charset="0"/>
              <a:buChar char="•"/>
            </a:pPr>
            <a:r>
              <a:rPr lang="en-US" b="1" i="0" dirty="0">
                <a:solidFill>
                  <a:srgbClr val="141412"/>
                </a:solidFill>
                <a:effectLst/>
                <a:latin typeface="Arial" panose="020B0604020202020204" pitchFamily="34" charset="0"/>
                <a:cs typeface="Arial" panose="020B0604020202020204" pitchFamily="34" charset="0"/>
              </a:rPr>
              <a:t>Fan-out(duplicate)</a:t>
            </a:r>
            <a:r>
              <a:rPr lang="en-US" b="0" i="0" dirty="0">
                <a:solidFill>
                  <a:srgbClr val="141412"/>
                </a:solidFill>
                <a:effectLst/>
                <a:latin typeface="Arial" panose="020B0604020202020204" pitchFamily="34" charset="0"/>
                <a:cs typeface="Arial" panose="020B0604020202020204" pitchFamily="34" charset="0"/>
              </a:rPr>
              <a:t> – no routing key needed, each queue or exchange bound to this type of exchange will get a copy of the message.</a:t>
            </a:r>
          </a:p>
          <a:p>
            <a:pPr algn="l">
              <a:buFont typeface="Arial" panose="020B0604020202020204" pitchFamily="34" charset="0"/>
              <a:buChar char="•"/>
            </a:pPr>
            <a:r>
              <a:rPr lang="en-US" b="1" i="0" dirty="0">
                <a:solidFill>
                  <a:srgbClr val="141412"/>
                </a:solidFill>
                <a:effectLst/>
                <a:latin typeface="Arial" panose="020B0604020202020204" pitchFamily="34" charset="0"/>
                <a:cs typeface="Arial" panose="020B0604020202020204" pitchFamily="34" charset="0"/>
              </a:rPr>
              <a:t>Header(route based on the header)</a:t>
            </a:r>
            <a:r>
              <a:rPr lang="en-US" b="0" i="0" dirty="0">
                <a:solidFill>
                  <a:srgbClr val="141412"/>
                </a:solidFill>
                <a:effectLst/>
                <a:latin typeface="Arial" panose="020B0604020202020204" pitchFamily="34" charset="0"/>
                <a:cs typeface="Arial" panose="020B0604020202020204" pitchFamily="34" charset="0"/>
              </a:rPr>
              <a:t> –  in this algorithm each massage has a combination of key-value pairs namely header that is transmitted along with a message. In other words, a header is used to filter messages. Header exchanges ignore the routing key.</a:t>
            </a:r>
          </a:p>
          <a:p>
            <a:pPr algn="l">
              <a:buFont typeface="Arial" panose="020B0604020202020204" pitchFamily="34" charset="0"/>
              <a:buChar char="•"/>
            </a:pPr>
            <a:r>
              <a:rPr lang="en-US" b="1" i="0" dirty="0">
                <a:solidFill>
                  <a:srgbClr val="141412"/>
                </a:solidFill>
                <a:effectLst/>
                <a:latin typeface="Arial" panose="020B0604020202020204" pitchFamily="34" charset="0"/>
                <a:cs typeface="Arial" panose="020B0604020202020204" pitchFamily="34" charset="0"/>
              </a:rPr>
              <a:t>Topic(pattern)</a:t>
            </a:r>
            <a:r>
              <a:rPr lang="en-US" b="0" i="0" dirty="0">
                <a:solidFill>
                  <a:srgbClr val="141412"/>
                </a:solidFill>
                <a:effectLst/>
                <a:latin typeface="Arial" panose="020B0604020202020204" pitchFamily="34" charset="0"/>
                <a:cs typeface="Arial" panose="020B0604020202020204" pitchFamily="34" charset="0"/>
              </a:rPr>
              <a:t> – combines direct and fan-out algorithms. The messages are routed to the queues by pattern matching. For instance, the messages with keys ‘news. Sport’ and ‘news. auto’ will be routed to the queue ‘news.*’.</a:t>
            </a:r>
          </a:p>
          <a:p>
            <a:pPr algn="l"/>
            <a:endParaRPr lang="en-US" b="0" i="0" dirty="0">
              <a:solidFill>
                <a:srgbClr val="141412"/>
              </a:solidFill>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501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61B432EC-3ED1-4012-BE6E-15B76BB29132}"/>
              </a:ext>
            </a:extLst>
          </p:cNvPr>
          <p:cNvPicPr>
            <a:picLocks noChangeAspect="1"/>
          </p:cNvPicPr>
          <p:nvPr/>
        </p:nvPicPr>
        <p:blipFill>
          <a:blip r:embed="rId2"/>
          <a:stretch>
            <a:fillRect/>
          </a:stretch>
        </p:blipFill>
        <p:spPr>
          <a:xfrm>
            <a:off x="549503" y="451513"/>
            <a:ext cx="4021765" cy="4542518"/>
          </a:xfrm>
          <a:prstGeom prst="rect">
            <a:avLst/>
          </a:prstGeom>
        </p:spPr>
      </p:pic>
      <p:pic>
        <p:nvPicPr>
          <p:cNvPr id="5" name="Content Placeholder 5">
            <a:extLst>
              <a:ext uri="{FF2B5EF4-FFF2-40B4-BE49-F238E27FC236}">
                <a16:creationId xmlns:a16="http://schemas.microsoft.com/office/drawing/2014/main" id="{68F37998-B833-47D9-A76E-CF615E413188}"/>
              </a:ext>
            </a:extLst>
          </p:cNvPr>
          <p:cNvPicPr>
            <a:picLocks noChangeAspect="1"/>
          </p:cNvPicPr>
          <p:nvPr/>
        </p:nvPicPr>
        <p:blipFill>
          <a:blip r:embed="rId3"/>
          <a:stretch>
            <a:fillRect/>
          </a:stretch>
        </p:blipFill>
        <p:spPr>
          <a:xfrm>
            <a:off x="4632773" y="451512"/>
            <a:ext cx="4282773" cy="4542517"/>
          </a:xfrm>
          <a:prstGeom prst="rect">
            <a:avLst/>
          </a:prstGeom>
        </p:spPr>
      </p:pic>
      <p:sp>
        <p:nvSpPr>
          <p:cNvPr id="6" name="Rectangle 5">
            <a:extLst>
              <a:ext uri="{FF2B5EF4-FFF2-40B4-BE49-F238E27FC236}">
                <a16:creationId xmlns:a16="http://schemas.microsoft.com/office/drawing/2014/main" id="{1E3C827A-ED50-4025-B834-B9967577B456}"/>
              </a:ext>
            </a:extLst>
          </p:cNvPr>
          <p:cNvSpPr/>
          <p:nvPr/>
        </p:nvSpPr>
        <p:spPr>
          <a:xfrm>
            <a:off x="998871" y="5152570"/>
            <a:ext cx="3123028"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Direct Exchange</a:t>
            </a:r>
          </a:p>
        </p:txBody>
      </p:sp>
      <p:sp>
        <p:nvSpPr>
          <p:cNvPr id="7" name="Rectangle 6">
            <a:extLst>
              <a:ext uri="{FF2B5EF4-FFF2-40B4-BE49-F238E27FC236}">
                <a16:creationId xmlns:a16="http://schemas.microsoft.com/office/drawing/2014/main" id="{99D62BB0-CD3A-419E-83BA-F7E9D17CEDD4}"/>
              </a:ext>
            </a:extLst>
          </p:cNvPr>
          <p:cNvSpPr/>
          <p:nvPr/>
        </p:nvSpPr>
        <p:spPr>
          <a:xfrm>
            <a:off x="5212645" y="5141979"/>
            <a:ext cx="3123028"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Fanout Exchange</a:t>
            </a:r>
          </a:p>
        </p:txBody>
      </p:sp>
    </p:spTree>
    <p:extLst>
      <p:ext uri="{BB962C8B-B14F-4D97-AF65-F5344CB8AC3E}">
        <p14:creationId xmlns:p14="http://schemas.microsoft.com/office/powerpoint/2010/main" val="2555038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EE0DE81E-8C70-40FA-93B1-5BC01E6AEAAB}"/>
              </a:ext>
            </a:extLst>
          </p:cNvPr>
          <p:cNvPicPr>
            <a:picLocks noChangeAspect="1"/>
          </p:cNvPicPr>
          <p:nvPr/>
        </p:nvPicPr>
        <p:blipFill>
          <a:blip r:embed="rId2"/>
          <a:stretch>
            <a:fillRect/>
          </a:stretch>
        </p:blipFill>
        <p:spPr>
          <a:xfrm>
            <a:off x="4507328" y="852294"/>
            <a:ext cx="3717189" cy="4296480"/>
          </a:xfrm>
          <a:prstGeom prst="rect">
            <a:avLst/>
          </a:prstGeom>
        </p:spPr>
      </p:pic>
      <p:pic>
        <p:nvPicPr>
          <p:cNvPr id="5" name="Content Placeholder 5">
            <a:extLst>
              <a:ext uri="{FF2B5EF4-FFF2-40B4-BE49-F238E27FC236}">
                <a16:creationId xmlns:a16="http://schemas.microsoft.com/office/drawing/2014/main" id="{63761FEE-2EA7-4FE1-B624-9C5E98DE8778}"/>
              </a:ext>
            </a:extLst>
          </p:cNvPr>
          <p:cNvPicPr>
            <a:picLocks noChangeAspect="1"/>
          </p:cNvPicPr>
          <p:nvPr/>
        </p:nvPicPr>
        <p:blipFill>
          <a:blip r:embed="rId3"/>
          <a:stretch>
            <a:fillRect/>
          </a:stretch>
        </p:blipFill>
        <p:spPr>
          <a:xfrm>
            <a:off x="503143" y="852293"/>
            <a:ext cx="3952603" cy="4296481"/>
          </a:xfrm>
          <a:prstGeom prst="rect">
            <a:avLst/>
          </a:prstGeom>
        </p:spPr>
      </p:pic>
      <p:sp>
        <p:nvSpPr>
          <p:cNvPr id="6" name="Rectangle 5">
            <a:extLst>
              <a:ext uri="{FF2B5EF4-FFF2-40B4-BE49-F238E27FC236}">
                <a16:creationId xmlns:a16="http://schemas.microsoft.com/office/drawing/2014/main" id="{F9DA0BE3-86E8-4268-9795-152DDF2D42BF}"/>
              </a:ext>
            </a:extLst>
          </p:cNvPr>
          <p:cNvSpPr/>
          <p:nvPr/>
        </p:nvSpPr>
        <p:spPr>
          <a:xfrm>
            <a:off x="815926" y="5416062"/>
            <a:ext cx="3123028"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Header Exchange</a:t>
            </a:r>
          </a:p>
        </p:txBody>
      </p:sp>
      <p:sp>
        <p:nvSpPr>
          <p:cNvPr id="7" name="Rectangle 6">
            <a:extLst>
              <a:ext uri="{FF2B5EF4-FFF2-40B4-BE49-F238E27FC236}">
                <a16:creationId xmlns:a16="http://schemas.microsoft.com/office/drawing/2014/main" id="{E67B7EC9-3DE9-4D77-996E-983807B64FAA}"/>
              </a:ext>
            </a:extLst>
          </p:cNvPr>
          <p:cNvSpPr/>
          <p:nvPr/>
        </p:nvSpPr>
        <p:spPr>
          <a:xfrm>
            <a:off x="4804408" y="5425085"/>
            <a:ext cx="3123028"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Topic Exchange</a:t>
            </a:r>
          </a:p>
        </p:txBody>
      </p:sp>
    </p:spTree>
    <p:extLst>
      <p:ext uri="{BB962C8B-B14F-4D97-AF65-F5344CB8AC3E}">
        <p14:creationId xmlns:p14="http://schemas.microsoft.com/office/powerpoint/2010/main" val="2547235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387BA-8B51-4780-A032-C36FED009ABF}"/>
              </a:ext>
            </a:extLst>
          </p:cNvPr>
          <p:cNvSpPr>
            <a:spLocks noGrp="1"/>
          </p:cNvSpPr>
          <p:nvPr>
            <p:ph type="title"/>
          </p:nvPr>
        </p:nvSpPr>
        <p:spPr>
          <a:xfrm>
            <a:off x="677334" y="609600"/>
            <a:ext cx="8596668" cy="375773"/>
          </a:xfrm>
        </p:spPr>
        <p:txBody>
          <a:bodyPr>
            <a:noAutofit/>
          </a:bodyPr>
          <a:lstStyle/>
          <a:p>
            <a:r>
              <a:rPr lang="en-US" sz="2000" dirty="0"/>
              <a:t>Continued</a:t>
            </a:r>
          </a:p>
        </p:txBody>
      </p:sp>
      <p:sp>
        <p:nvSpPr>
          <p:cNvPr id="3" name="Content Placeholder 2">
            <a:extLst>
              <a:ext uri="{FF2B5EF4-FFF2-40B4-BE49-F238E27FC236}">
                <a16:creationId xmlns:a16="http://schemas.microsoft.com/office/drawing/2014/main" id="{3ED662C0-A207-49F7-BD0D-C39F94AB8ADB}"/>
              </a:ext>
            </a:extLst>
          </p:cNvPr>
          <p:cNvSpPr>
            <a:spLocks noGrp="1"/>
          </p:cNvSpPr>
          <p:nvPr>
            <p:ph idx="1"/>
          </p:nvPr>
        </p:nvSpPr>
        <p:spPr>
          <a:xfrm rot="10800000" flipV="1">
            <a:off x="677332" y="985374"/>
            <a:ext cx="8596666" cy="2067316"/>
          </a:xfrm>
        </p:spPr>
        <p:txBody>
          <a:bodyPr>
            <a:normAutofit/>
          </a:bodyPr>
          <a:lstStyle/>
          <a:p>
            <a:pPr marL="0" indent="0" algn="l">
              <a:buNone/>
            </a:pPr>
            <a:r>
              <a:rPr lang="en-US" b="1" i="0" dirty="0">
                <a:solidFill>
                  <a:srgbClr val="141412"/>
                </a:solidFill>
                <a:effectLst/>
                <a:latin typeface="Arial" panose="020B0604020202020204" pitchFamily="34" charset="0"/>
                <a:cs typeface="Arial" panose="020B0604020202020204" pitchFamily="34" charset="0"/>
              </a:rPr>
              <a:t>Queue</a:t>
            </a:r>
          </a:p>
          <a:p>
            <a:pPr algn="l"/>
            <a:r>
              <a:rPr lang="en-US" b="0" i="0" dirty="0">
                <a:solidFill>
                  <a:srgbClr val="141412"/>
                </a:solidFill>
                <a:effectLst/>
                <a:latin typeface="Arial" panose="020B0604020202020204" pitchFamily="34" charset="0"/>
                <a:cs typeface="Arial" panose="020B0604020202020204" pitchFamily="34" charset="0"/>
              </a:rPr>
              <a:t>The purpose of the queues is to store messages that are consumed by applications. The queues can durable, exclusive (meaning it will be deleted when the connection is closed), auto-</a:t>
            </a:r>
            <a:r>
              <a:rPr lang="en-US" b="0" i="0" dirty="0" err="1">
                <a:solidFill>
                  <a:srgbClr val="141412"/>
                </a:solidFill>
                <a:effectLst/>
                <a:latin typeface="Arial" panose="020B0604020202020204" pitchFamily="34" charset="0"/>
                <a:cs typeface="Arial" panose="020B0604020202020204" pitchFamily="34" charset="0"/>
              </a:rPr>
              <a:t>deletable</a:t>
            </a:r>
            <a:r>
              <a:rPr lang="en-US" b="0" i="0" dirty="0">
                <a:solidFill>
                  <a:srgbClr val="141412"/>
                </a:solidFill>
                <a:effectLst/>
                <a:latin typeface="Arial" panose="020B0604020202020204" pitchFamily="34" charset="0"/>
                <a:cs typeface="Arial" panose="020B0604020202020204" pitchFamily="34" charset="0"/>
              </a:rPr>
              <a:t> (the queue will be deleted when all consumers are unsubscribed), and can have names.</a:t>
            </a:r>
          </a:p>
          <a:p>
            <a:pPr marL="0" indent="0">
              <a:buNone/>
            </a:pPr>
            <a:endParaRPr lang="en-US" dirty="0">
              <a:latin typeface="Arial" panose="020B0604020202020204" pitchFamily="34" charset="0"/>
              <a:cs typeface="Arial" panose="020B0604020202020204" pitchFamily="34" charset="0"/>
            </a:endParaRPr>
          </a:p>
        </p:txBody>
      </p:sp>
      <p:pic>
        <p:nvPicPr>
          <p:cNvPr id="2050" name="Picture 2" descr="Screen Shot 2016-06-13 at 17.32.40">
            <a:extLst>
              <a:ext uri="{FF2B5EF4-FFF2-40B4-BE49-F238E27FC236}">
                <a16:creationId xmlns:a16="http://schemas.microsoft.com/office/drawing/2014/main" id="{10B601BE-3ABF-4735-8700-8323F6CCB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75" y="3030876"/>
            <a:ext cx="6836897" cy="301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378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C5935-ABAA-44C7-A2B2-18D2EFE6E5E5}"/>
              </a:ext>
            </a:extLst>
          </p:cNvPr>
          <p:cNvSpPr>
            <a:spLocks noGrp="1"/>
          </p:cNvSpPr>
          <p:nvPr>
            <p:ph type="title"/>
          </p:nvPr>
        </p:nvSpPr>
        <p:spPr/>
        <p:txBody>
          <a:bodyPr/>
          <a:lstStyle/>
          <a:p>
            <a:r>
              <a:rPr lang="en-US" dirty="0"/>
              <a:t>Example of AMQP- Analogy to Email</a:t>
            </a:r>
          </a:p>
        </p:txBody>
      </p:sp>
      <p:sp>
        <p:nvSpPr>
          <p:cNvPr id="3" name="Content Placeholder 2">
            <a:extLst>
              <a:ext uri="{FF2B5EF4-FFF2-40B4-BE49-F238E27FC236}">
                <a16:creationId xmlns:a16="http://schemas.microsoft.com/office/drawing/2014/main" id="{58A15BC7-3991-4185-AAD9-80C830E51E70}"/>
              </a:ext>
            </a:extLst>
          </p:cNvPr>
          <p:cNvSpPr>
            <a:spLocks noGrp="1"/>
          </p:cNvSpPr>
          <p:nvPr>
            <p:ph idx="1"/>
          </p:nvPr>
        </p:nvSpPr>
        <p:spPr>
          <a:xfrm>
            <a:off x="680321" y="2032986"/>
            <a:ext cx="9613861" cy="4358936"/>
          </a:xfrm>
        </p:spPr>
        <p:txBody>
          <a:bodyPr>
            <a:normAutofit lnSpcReduction="10000"/>
          </a:bodyPr>
          <a:lstStyle/>
          <a:p>
            <a:r>
              <a:rPr lang="en-US" dirty="0"/>
              <a:t>An AMQP message is analogous to an email message. </a:t>
            </a:r>
          </a:p>
          <a:p>
            <a:r>
              <a:rPr lang="en-US" dirty="0"/>
              <a:t> A message queue is like a mailbox. </a:t>
            </a:r>
          </a:p>
          <a:p>
            <a:r>
              <a:rPr lang="en-US" dirty="0"/>
              <a:t>A consumer is like a mail client that fetches and deletes email.</a:t>
            </a:r>
          </a:p>
          <a:p>
            <a:r>
              <a:rPr lang="en-US" dirty="0"/>
              <a:t>A exchange is like a MTA (mail transfer agent) that inspects email and decides, on the basis of routing keys and tables, how to send the email to one or more mailboxes.</a:t>
            </a:r>
          </a:p>
          <a:p>
            <a:r>
              <a:rPr lang="en-US" dirty="0"/>
              <a:t>A routing key corresponds to an email To: or Cc: or Bcc: address, without the server information.</a:t>
            </a:r>
          </a:p>
          <a:p>
            <a:r>
              <a:rPr lang="en-US" dirty="0"/>
              <a:t>Each exchange instance is like a separate MTA process, handling some email sub-domain, or particular type of email traffic.</a:t>
            </a:r>
          </a:p>
          <a:p>
            <a:r>
              <a:rPr lang="en-US" dirty="0"/>
              <a:t>A binding is like an entry in a MTA routing table. </a:t>
            </a:r>
          </a:p>
          <a:p>
            <a:r>
              <a:rPr lang="en-US" dirty="0"/>
              <a:t>The power of AMQP comes from our ability to create queues (mailboxes), exchanges (MTA processes), and bindings (routing entries), at runtime, and to chain these together from "to" address to mailbox name.</a:t>
            </a:r>
          </a:p>
        </p:txBody>
      </p:sp>
    </p:spTree>
    <p:extLst>
      <p:ext uri="{BB962C8B-B14F-4D97-AF65-F5344CB8AC3E}">
        <p14:creationId xmlns:p14="http://schemas.microsoft.com/office/powerpoint/2010/main" val="274646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8E056-31F7-4B7E-9FE0-3ED5C806B7CE}"/>
              </a:ext>
            </a:extLst>
          </p:cNvPr>
          <p:cNvSpPr>
            <a:spLocks noGrp="1"/>
          </p:cNvSpPr>
          <p:nvPr>
            <p:ph type="title"/>
          </p:nvPr>
        </p:nvSpPr>
        <p:spPr/>
        <p:txBody>
          <a:bodyPr/>
          <a:lstStyle/>
          <a:p>
            <a:r>
              <a:rPr lang="en-US" dirty="0"/>
              <a:t>AMQP- Standard RabbitMQ message flow</a:t>
            </a:r>
          </a:p>
        </p:txBody>
      </p:sp>
      <p:pic>
        <p:nvPicPr>
          <p:cNvPr id="4" name="Picture 3">
            <a:extLst>
              <a:ext uri="{FF2B5EF4-FFF2-40B4-BE49-F238E27FC236}">
                <a16:creationId xmlns:a16="http://schemas.microsoft.com/office/drawing/2014/main" id="{21B32E04-E872-4E79-B087-9E30063687AE}"/>
              </a:ext>
            </a:extLst>
          </p:cNvPr>
          <p:cNvPicPr>
            <a:picLocks noChangeAspect="1"/>
          </p:cNvPicPr>
          <p:nvPr/>
        </p:nvPicPr>
        <p:blipFill>
          <a:blip r:embed="rId2"/>
          <a:stretch>
            <a:fillRect/>
          </a:stretch>
        </p:blipFill>
        <p:spPr>
          <a:xfrm>
            <a:off x="228619" y="1495813"/>
            <a:ext cx="9820275" cy="4886325"/>
          </a:xfrm>
          <a:prstGeom prst="rect">
            <a:avLst/>
          </a:prstGeom>
        </p:spPr>
      </p:pic>
    </p:spTree>
    <p:extLst>
      <p:ext uri="{BB962C8B-B14F-4D97-AF65-F5344CB8AC3E}">
        <p14:creationId xmlns:p14="http://schemas.microsoft.com/office/powerpoint/2010/main" val="2455567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5F89-8D4F-4C8D-AAB2-F2DB774B849E}"/>
              </a:ext>
            </a:extLst>
          </p:cNvPr>
          <p:cNvSpPr>
            <a:spLocks noGrp="1"/>
          </p:cNvSpPr>
          <p:nvPr>
            <p:ph type="title"/>
          </p:nvPr>
        </p:nvSpPr>
        <p:spPr>
          <a:xfrm>
            <a:off x="677334" y="609600"/>
            <a:ext cx="8596668" cy="951914"/>
          </a:xfrm>
        </p:spPr>
        <p:txBody>
          <a:bodyPr>
            <a:normAutofit fontScale="90000"/>
          </a:bodyPr>
          <a:lstStyle/>
          <a:p>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RPL- Routing protocol for low power and lossy Networks </a:t>
            </a:r>
            <a:b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endParaRPr lang="en-US" dirty="0"/>
          </a:p>
        </p:txBody>
      </p:sp>
      <p:sp>
        <p:nvSpPr>
          <p:cNvPr id="3" name="Content Placeholder 2">
            <a:extLst>
              <a:ext uri="{FF2B5EF4-FFF2-40B4-BE49-F238E27FC236}">
                <a16:creationId xmlns:a16="http://schemas.microsoft.com/office/drawing/2014/main" id="{A6155671-BBD4-42CE-82E8-8F3D4DCBD8D8}"/>
              </a:ext>
            </a:extLst>
          </p:cNvPr>
          <p:cNvSpPr>
            <a:spLocks noGrp="1"/>
          </p:cNvSpPr>
          <p:nvPr>
            <p:ph idx="1"/>
          </p:nvPr>
        </p:nvSpPr>
        <p:spPr>
          <a:xfrm>
            <a:off x="677334" y="1716259"/>
            <a:ext cx="8596668" cy="4325104"/>
          </a:xfrm>
        </p:spPr>
        <p:txBody>
          <a:bodyPr/>
          <a:lstStyle/>
          <a:p>
            <a:r>
              <a:rPr lang="en-US" dirty="0"/>
              <a:t>RPL is an IPv6 Routing Protocol for Low Power and Lossy Networks that uses an optimized route for transmitting traffic from or to a central collector node called a root or sink node.</a:t>
            </a:r>
          </a:p>
          <a:p>
            <a:pPr algn="just"/>
            <a:r>
              <a:rPr lang="en-US" dirty="0"/>
              <a:t>Low power and lossy network(LLN) are resource constraints.</a:t>
            </a:r>
          </a:p>
          <a:p>
            <a:pPr algn="just"/>
            <a:r>
              <a:rPr lang="en-US" dirty="0"/>
              <a:t>Routers are usually limited in terms of processing power, battery, memory and their interconnects are characterized by unstable links with high loss rates, low data rates, and low packet delivery rates</a:t>
            </a:r>
          </a:p>
          <a:p>
            <a:pPr algn="just"/>
            <a:r>
              <a:rPr lang="en-US" dirty="0"/>
              <a:t>RPL supports three traffic flows: Traffic patterns would be Peer to Peer transfer(P2P), communication from a central server to multiple nodes on the LLN, Point to multipoint(P2MP) or Multipoint to point(MP2P)</a:t>
            </a:r>
          </a:p>
          <a:p>
            <a:r>
              <a:rPr lang="en-US" dirty="0"/>
              <a:t>RPL is a distance vector routing protocol(</a:t>
            </a:r>
            <a:r>
              <a:rPr lang="en-US" b="1" i="0" dirty="0">
                <a:solidFill>
                  <a:srgbClr val="222222"/>
                </a:solidFill>
                <a:effectLst/>
                <a:latin typeface="arial" panose="020B0604020202020204" pitchFamily="34" charset="0"/>
              </a:rPr>
              <a:t>Distance</a:t>
            </a:r>
            <a:r>
              <a:rPr lang="en-US" b="0" i="0" dirty="0">
                <a:solidFill>
                  <a:srgbClr val="222222"/>
                </a:solidFill>
                <a:effectLst/>
                <a:latin typeface="arial" panose="020B0604020202020204" pitchFamily="34" charset="0"/>
              </a:rPr>
              <a:t>-</a:t>
            </a:r>
            <a:r>
              <a:rPr lang="en-US" b="1" i="0" dirty="0">
                <a:solidFill>
                  <a:srgbClr val="222222"/>
                </a:solidFill>
                <a:effectLst/>
                <a:latin typeface="arial" panose="020B0604020202020204" pitchFamily="34" charset="0"/>
              </a:rPr>
              <a:t>vector routing protocols</a:t>
            </a:r>
            <a:r>
              <a:rPr lang="en-US" b="0" i="0" dirty="0">
                <a:solidFill>
                  <a:srgbClr val="222222"/>
                </a:solidFill>
                <a:effectLst/>
                <a:latin typeface="arial" panose="020B0604020202020204" pitchFamily="34" charset="0"/>
              </a:rPr>
              <a:t> measure the </a:t>
            </a:r>
            <a:r>
              <a:rPr lang="en-US" b="1" i="0" dirty="0">
                <a:solidFill>
                  <a:srgbClr val="222222"/>
                </a:solidFill>
                <a:effectLst/>
                <a:latin typeface="arial" panose="020B0604020202020204" pitchFamily="34" charset="0"/>
              </a:rPr>
              <a:t>distance</a:t>
            </a:r>
            <a:r>
              <a:rPr lang="en-US" b="0" i="0" dirty="0">
                <a:solidFill>
                  <a:srgbClr val="222222"/>
                </a:solidFill>
                <a:effectLst/>
                <a:latin typeface="arial" panose="020B0604020202020204" pitchFamily="34" charset="0"/>
              </a:rPr>
              <a:t> by the number of routers a packet has to pass, one </a:t>
            </a:r>
            <a:r>
              <a:rPr lang="en-US" b="1" i="0" dirty="0">
                <a:solidFill>
                  <a:srgbClr val="222222"/>
                </a:solidFill>
                <a:effectLst/>
                <a:latin typeface="arial" panose="020B0604020202020204" pitchFamily="34" charset="0"/>
              </a:rPr>
              <a:t>router</a:t>
            </a:r>
            <a:r>
              <a:rPr lang="en-US" b="0" i="0" dirty="0">
                <a:solidFill>
                  <a:srgbClr val="222222"/>
                </a:solidFill>
                <a:effectLst/>
                <a:latin typeface="arial" panose="020B0604020202020204" pitchFamily="34" charset="0"/>
              </a:rPr>
              <a:t> counts as one hop).</a:t>
            </a:r>
            <a:r>
              <a:rPr lang="en-US" dirty="0"/>
              <a:t> </a:t>
            </a:r>
          </a:p>
          <a:p>
            <a:endParaRPr lang="en-US" dirty="0"/>
          </a:p>
        </p:txBody>
      </p:sp>
    </p:spTree>
    <p:extLst>
      <p:ext uri="{BB962C8B-B14F-4D97-AF65-F5344CB8AC3E}">
        <p14:creationId xmlns:p14="http://schemas.microsoft.com/office/powerpoint/2010/main" val="26458934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E32B-8673-4088-83B9-2B635AE0B4DE}"/>
              </a:ext>
            </a:extLst>
          </p:cNvPr>
          <p:cNvSpPr>
            <a:spLocks noGrp="1"/>
          </p:cNvSpPr>
          <p:nvPr>
            <p:ph type="title"/>
          </p:nvPr>
        </p:nvSpPr>
        <p:spPr>
          <a:xfrm>
            <a:off x="677334" y="609601"/>
            <a:ext cx="8596668" cy="417342"/>
          </a:xfrm>
        </p:spPr>
        <p:txBody>
          <a:bodyPr>
            <a:normAutofit fontScale="90000"/>
          </a:bodyPr>
          <a:lstStyle/>
          <a:p>
            <a:r>
              <a:rPr lang="en-US" dirty="0"/>
              <a:t>Continued</a:t>
            </a:r>
          </a:p>
        </p:txBody>
      </p:sp>
      <p:sp>
        <p:nvSpPr>
          <p:cNvPr id="3" name="Content Placeholder 2">
            <a:extLst>
              <a:ext uri="{FF2B5EF4-FFF2-40B4-BE49-F238E27FC236}">
                <a16:creationId xmlns:a16="http://schemas.microsoft.com/office/drawing/2014/main" id="{641F6B80-6637-49F6-85C8-788E18D806A8}"/>
              </a:ext>
            </a:extLst>
          </p:cNvPr>
          <p:cNvSpPr>
            <a:spLocks noGrp="1"/>
          </p:cNvSpPr>
          <p:nvPr>
            <p:ph idx="1"/>
          </p:nvPr>
        </p:nvSpPr>
        <p:spPr>
          <a:xfrm>
            <a:off x="677334" y="1308295"/>
            <a:ext cx="8596668" cy="4733067"/>
          </a:xfrm>
        </p:spPr>
        <p:txBody>
          <a:bodyPr/>
          <a:lstStyle/>
          <a:p>
            <a:r>
              <a:rPr lang="en-US" dirty="0"/>
              <a:t>Distance-vector protocols are based on calculating the Direction and Distance to any link in a network. </a:t>
            </a:r>
          </a:p>
          <a:p>
            <a:pPr lvl="1"/>
            <a:r>
              <a:rPr lang="en-US" dirty="0"/>
              <a:t>"Direction" usually means the next-hop address and the exit interface.</a:t>
            </a:r>
          </a:p>
          <a:p>
            <a:pPr lvl="1"/>
            <a:r>
              <a:rPr lang="en-US" dirty="0"/>
              <a:t> "Distance" is a measure of the cost to reach a certain node. </a:t>
            </a:r>
          </a:p>
          <a:p>
            <a:r>
              <a:rPr lang="en-US" dirty="0"/>
              <a:t>The least cost route between any two nodes is the route with minimum distance. </a:t>
            </a:r>
          </a:p>
          <a:p>
            <a:r>
              <a:rPr lang="en-US" dirty="0"/>
              <a:t>Each node maintains a vector (table) of minimum distance to every node. </a:t>
            </a:r>
          </a:p>
          <a:p>
            <a:r>
              <a:rPr lang="en-US" dirty="0"/>
              <a:t>The cost of reaching a destination is calculated using various route metrics</a:t>
            </a:r>
          </a:p>
          <a:p>
            <a:r>
              <a:rPr lang="en-US" dirty="0"/>
              <a:t>The protocol was designed to be highly adaptive to network conditions and to provide alternate routes, whenever default routes are inaccessible. </a:t>
            </a:r>
          </a:p>
          <a:p>
            <a:pPr algn="just"/>
            <a:r>
              <a:rPr lang="en-US" dirty="0"/>
              <a:t>Contains thousands of nodes.</a:t>
            </a:r>
          </a:p>
          <a:p>
            <a:pPr algn="just"/>
            <a:r>
              <a:rPr lang="en-US" dirty="0"/>
              <a:t>Multiple concurrent instances of RPL may operate in a given network, each RPL instance is characterized by a unique RPL instance ID</a:t>
            </a:r>
          </a:p>
          <a:p>
            <a:endParaRPr lang="en-US" dirty="0"/>
          </a:p>
        </p:txBody>
      </p:sp>
    </p:spTree>
    <p:extLst>
      <p:ext uri="{BB962C8B-B14F-4D97-AF65-F5344CB8AC3E}">
        <p14:creationId xmlns:p14="http://schemas.microsoft.com/office/powerpoint/2010/main" val="295210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8CE7-7804-4755-AC00-E506EF82C0CA}"/>
              </a:ext>
            </a:extLst>
          </p:cNvPr>
          <p:cNvSpPr>
            <a:spLocks noGrp="1"/>
          </p:cNvSpPr>
          <p:nvPr>
            <p:ph type="title"/>
          </p:nvPr>
        </p:nvSpPr>
        <p:spPr>
          <a:xfrm>
            <a:off x="677334" y="609601"/>
            <a:ext cx="8596668" cy="361706"/>
          </a:xfrm>
        </p:spPr>
        <p:txBody>
          <a:bodyPr>
            <a:normAutofit fontScale="90000"/>
          </a:bodyPr>
          <a:lstStyle/>
          <a:p>
            <a:r>
              <a:rPr lang="en-US" sz="2200" dirty="0"/>
              <a:t>Continued</a:t>
            </a:r>
            <a:endParaRPr lang="en-US" dirty="0"/>
          </a:p>
        </p:txBody>
      </p:sp>
      <p:sp>
        <p:nvSpPr>
          <p:cNvPr id="3" name="Content Placeholder 2">
            <a:extLst>
              <a:ext uri="{FF2B5EF4-FFF2-40B4-BE49-F238E27FC236}">
                <a16:creationId xmlns:a16="http://schemas.microsoft.com/office/drawing/2014/main" id="{1DE2AC1F-E25B-4460-910C-80011BC8BF64}"/>
              </a:ext>
            </a:extLst>
          </p:cNvPr>
          <p:cNvSpPr>
            <a:spLocks noGrp="1"/>
          </p:cNvSpPr>
          <p:nvPr>
            <p:ph idx="1"/>
          </p:nvPr>
        </p:nvSpPr>
        <p:spPr>
          <a:xfrm>
            <a:off x="677334" y="1336431"/>
            <a:ext cx="8596668" cy="4704931"/>
          </a:xfrm>
        </p:spPr>
        <p:txBody>
          <a:bodyPr/>
          <a:lstStyle/>
          <a:p>
            <a:pPr algn="just"/>
            <a:r>
              <a:rPr lang="en-US" dirty="0"/>
              <a:t>RPL topology is organized as a Directed Acyclic Graph (DAG) divided into one or more Destination Oriented Acyclic DAGs (DODAGs). </a:t>
            </a:r>
          </a:p>
          <a:p>
            <a:pPr algn="just"/>
            <a:r>
              <a:rPr lang="en-US" dirty="0"/>
              <a:t>The RPL routing protocol builds one or more destination oriented direct acyclic graphs (DODAG).</a:t>
            </a:r>
          </a:p>
          <a:p>
            <a:pPr algn="just"/>
            <a:r>
              <a:rPr lang="en-US" dirty="0"/>
              <a:t>Each DODAG is a directed graph with no cycles and with a single root node</a:t>
            </a:r>
          </a:p>
          <a:p>
            <a:endParaRPr lang="en-US" dirty="0"/>
          </a:p>
        </p:txBody>
      </p:sp>
    </p:spTree>
    <p:extLst>
      <p:ext uri="{BB962C8B-B14F-4D97-AF65-F5344CB8AC3E}">
        <p14:creationId xmlns:p14="http://schemas.microsoft.com/office/powerpoint/2010/main" val="1845790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E17C4-E119-4DDB-9EFD-50525030EF9E}"/>
              </a:ext>
            </a:extLst>
          </p:cNvPr>
          <p:cNvSpPr>
            <a:spLocks noGrp="1"/>
          </p:cNvSpPr>
          <p:nvPr>
            <p:ph type="title"/>
          </p:nvPr>
        </p:nvSpPr>
        <p:spPr>
          <a:xfrm>
            <a:off x="677334" y="609600"/>
            <a:ext cx="8596668" cy="547396"/>
          </a:xfrm>
        </p:spPr>
        <p:txBody>
          <a:bodyPr>
            <a:normAutofit fontScale="90000"/>
          </a:bodyPr>
          <a:lstStyle/>
          <a:p>
            <a:r>
              <a:rPr lang="en-US" dirty="0"/>
              <a:t>Features of IPv6</a:t>
            </a:r>
          </a:p>
        </p:txBody>
      </p:sp>
      <p:sp>
        <p:nvSpPr>
          <p:cNvPr id="3" name="Content Placeholder 2">
            <a:extLst>
              <a:ext uri="{FF2B5EF4-FFF2-40B4-BE49-F238E27FC236}">
                <a16:creationId xmlns:a16="http://schemas.microsoft.com/office/drawing/2014/main" id="{D71455CA-2AEE-4D9E-8AA8-266F85377A00}"/>
              </a:ext>
            </a:extLst>
          </p:cNvPr>
          <p:cNvSpPr>
            <a:spLocks noGrp="1"/>
          </p:cNvSpPr>
          <p:nvPr>
            <p:ph idx="1"/>
          </p:nvPr>
        </p:nvSpPr>
        <p:spPr>
          <a:xfrm>
            <a:off x="677334" y="1408923"/>
            <a:ext cx="8596668" cy="4632440"/>
          </a:xfrm>
        </p:spPr>
        <p:txBody>
          <a:bodyPr>
            <a:normAutofit/>
          </a:bodyPr>
          <a:lstStyle/>
          <a:p>
            <a:pPr algn="just"/>
            <a:r>
              <a:rPr lang="en-US" sz="2000" dirty="0">
                <a:latin typeface="Times-Roman"/>
              </a:rPr>
              <a:t>The number of IPv6 addresses is 1028 times larger than the number of IPv4 addresses. So there are more than enough IPv6 addresses to allow for Internet devices to expand for a very long time.</a:t>
            </a:r>
          </a:p>
          <a:p>
            <a:pPr algn="just"/>
            <a:r>
              <a:rPr lang="en-US" sz="2000" b="0" i="0" u="none" strike="noStrike" baseline="0" dirty="0">
                <a:latin typeface="Times-Roman"/>
              </a:rPr>
              <a:t>IPv6 also adds improvements in areas such as routing and network configuration. </a:t>
            </a:r>
          </a:p>
          <a:p>
            <a:pPr algn="just"/>
            <a:r>
              <a:rPr lang="en-US" sz="2000" b="0" i="0" u="none" strike="noStrike" baseline="0" dirty="0">
                <a:latin typeface="Times-Roman"/>
              </a:rPr>
              <a:t>IPv6 </a:t>
            </a:r>
            <a:r>
              <a:rPr lang="en-US" sz="2000" dirty="0">
                <a:latin typeface="Times-Roman"/>
              </a:rPr>
              <a:t>	</a:t>
            </a:r>
            <a:r>
              <a:rPr lang="en-US" sz="2000" b="0" i="0" u="none" strike="noStrike" baseline="0" dirty="0">
                <a:latin typeface="Times-Roman"/>
              </a:rPr>
              <a:t>has extensive automatic configuration (autoconfiguration) mechanisms and reduces the IT burden, making configuration essentially plug-and-play.</a:t>
            </a:r>
          </a:p>
          <a:p>
            <a:pPr algn="just"/>
            <a:r>
              <a:rPr lang="en-US" sz="2000" b="0" i="0" u="none" strike="noStrike" baseline="0" dirty="0">
                <a:latin typeface="Times-Roman"/>
              </a:rPr>
              <a:t>The expectation is that IPv6 can make IP devices less expensive, more powerful, and even consume less power; the power issue is not only important for environmental reasons but also improves operability (e.g., longer battery life in portable devices, such as mobile phones).</a:t>
            </a:r>
          </a:p>
          <a:p>
            <a:pPr algn="just"/>
            <a:endParaRPr lang="en-US" sz="2000" dirty="0"/>
          </a:p>
        </p:txBody>
      </p:sp>
    </p:spTree>
    <p:extLst>
      <p:ext uri="{BB962C8B-B14F-4D97-AF65-F5344CB8AC3E}">
        <p14:creationId xmlns:p14="http://schemas.microsoft.com/office/powerpoint/2010/main" val="1500114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9FCD8B-9A26-4810-86B1-074CD09599B4}"/>
              </a:ext>
            </a:extLst>
          </p:cNvPr>
          <p:cNvPicPr>
            <a:picLocks noChangeAspect="1"/>
          </p:cNvPicPr>
          <p:nvPr/>
        </p:nvPicPr>
        <p:blipFill>
          <a:blip r:embed="rId2"/>
          <a:stretch>
            <a:fillRect/>
          </a:stretch>
        </p:blipFill>
        <p:spPr>
          <a:xfrm>
            <a:off x="294720" y="828675"/>
            <a:ext cx="9213264" cy="5200650"/>
          </a:xfrm>
          <a:prstGeom prst="rect">
            <a:avLst/>
          </a:prstGeom>
        </p:spPr>
      </p:pic>
    </p:spTree>
    <p:extLst>
      <p:ext uri="{BB962C8B-B14F-4D97-AF65-F5344CB8AC3E}">
        <p14:creationId xmlns:p14="http://schemas.microsoft.com/office/powerpoint/2010/main" val="3542194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C192CF-5B4F-4243-93E6-16D35B94F822}"/>
              </a:ext>
            </a:extLst>
          </p:cNvPr>
          <p:cNvPicPr>
            <a:picLocks noChangeAspect="1"/>
          </p:cNvPicPr>
          <p:nvPr/>
        </p:nvPicPr>
        <p:blipFill>
          <a:blip r:embed="rId2"/>
          <a:stretch>
            <a:fillRect/>
          </a:stretch>
        </p:blipFill>
        <p:spPr>
          <a:xfrm>
            <a:off x="278028" y="811335"/>
            <a:ext cx="9212202" cy="5057775"/>
          </a:xfrm>
          <a:prstGeom prst="rect">
            <a:avLst/>
          </a:prstGeom>
        </p:spPr>
      </p:pic>
      <p:pic>
        <p:nvPicPr>
          <p:cNvPr id="5" name="Picture 4">
            <a:extLst>
              <a:ext uri="{FF2B5EF4-FFF2-40B4-BE49-F238E27FC236}">
                <a16:creationId xmlns:a16="http://schemas.microsoft.com/office/drawing/2014/main" id="{DF1A7741-5BF3-4103-9D3F-796288194347}"/>
              </a:ext>
            </a:extLst>
          </p:cNvPr>
          <p:cNvPicPr>
            <a:picLocks noChangeAspect="1"/>
          </p:cNvPicPr>
          <p:nvPr/>
        </p:nvPicPr>
        <p:blipFill>
          <a:blip r:embed="rId3"/>
          <a:stretch>
            <a:fillRect/>
          </a:stretch>
        </p:blipFill>
        <p:spPr>
          <a:xfrm>
            <a:off x="296430" y="923925"/>
            <a:ext cx="9247065" cy="5010150"/>
          </a:xfrm>
          <a:prstGeom prst="rect">
            <a:avLst/>
          </a:prstGeom>
        </p:spPr>
      </p:pic>
    </p:spTree>
    <p:extLst>
      <p:ext uri="{BB962C8B-B14F-4D97-AF65-F5344CB8AC3E}">
        <p14:creationId xmlns:p14="http://schemas.microsoft.com/office/powerpoint/2010/main" val="35112423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116DA9-F57A-4539-B790-A9B74CE83C95}"/>
              </a:ext>
            </a:extLst>
          </p:cNvPr>
          <p:cNvPicPr>
            <a:picLocks noChangeAspect="1"/>
          </p:cNvPicPr>
          <p:nvPr/>
        </p:nvPicPr>
        <p:blipFill>
          <a:blip r:embed="rId2"/>
          <a:stretch>
            <a:fillRect/>
          </a:stretch>
        </p:blipFill>
        <p:spPr>
          <a:xfrm>
            <a:off x="317237" y="857250"/>
            <a:ext cx="9199625" cy="5143500"/>
          </a:xfrm>
          <a:prstGeom prst="rect">
            <a:avLst/>
          </a:prstGeom>
        </p:spPr>
      </p:pic>
    </p:spTree>
    <p:extLst>
      <p:ext uri="{BB962C8B-B14F-4D97-AF65-F5344CB8AC3E}">
        <p14:creationId xmlns:p14="http://schemas.microsoft.com/office/powerpoint/2010/main" val="322376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816CEA-3DD5-4D52-AD42-F38487C1DECC}"/>
              </a:ext>
            </a:extLst>
          </p:cNvPr>
          <p:cNvPicPr>
            <a:picLocks noChangeAspect="1"/>
          </p:cNvPicPr>
          <p:nvPr/>
        </p:nvPicPr>
        <p:blipFill>
          <a:blip r:embed="rId2"/>
          <a:stretch>
            <a:fillRect/>
          </a:stretch>
        </p:blipFill>
        <p:spPr>
          <a:xfrm>
            <a:off x="254031" y="890587"/>
            <a:ext cx="9280586" cy="5076825"/>
          </a:xfrm>
          <a:prstGeom prst="rect">
            <a:avLst/>
          </a:prstGeom>
        </p:spPr>
      </p:pic>
    </p:spTree>
    <p:extLst>
      <p:ext uri="{BB962C8B-B14F-4D97-AF65-F5344CB8AC3E}">
        <p14:creationId xmlns:p14="http://schemas.microsoft.com/office/powerpoint/2010/main" val="40839724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38B727-4B31-482D-AE0F-3E620B9E3827}"/>
              </a:ext>
            </a:extLst>
          </p:cNvPr>
          <p:cNvPicPr>
            <a:picLocks noChangeAspect="1"/>
          </p:cNvPicPr>
          <p:nvPr/>
        </p:nvPicPr>
        <p:blipFill>
          <a:blip r:embed="rId2"/>
          <a:stretch>
            <a:fillRect/>
          </a:stretch>
        </p:blipFill>
        <p:spPr>
          <a:xfrm>
            <a:off x="303829" y="928687"/>
            <a:ext cx="9266300" cy="5000625"/>
          </a:xfrm>
          <a:prstGeom prst="rect">
            <a:avLst/>
          </a:prstGeom>
        </p:spPr>
      </p:pic>
    </p:spTree>
    <p:extLst>
      <p:ext uri="{BB962C8B-B14F-4D97-AF65-F5344CB8AC3E}">
        <p14:creationId xmlns:p14="http://schemas.microsoft.com/office/powerpoint/2010/main" val="1326710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E41EA5-64B4-4240-8CF9-07EA52AE7979}"/>
              </a:ext>
            </a:extLst>
          </p:cNvPr>
          <p:cNvSpPr/>
          <p:nvPr/>
        </p:nvSpPr>
        <p:spPr>
          <a:xfrm>
            <a:off x="97185" y="2183563"/>
            <a:ext cx="10430099"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REST Protocol</a:t>
            </a:r>
          </a:p>
          <a:p>
            <a:pPr algn="ctr"/>
            <a:r>
              <a:rPr lang="en-US" sz="5400" b="1" dirty="0">
                <a:ln/>
                <a:solidFill>
                  <a:schemeClr val="accent4"/>
                </a:solidFill>
              </a:rPr>
              <a:t>Representational State Transfer</a:t>
            </a:r>
            <a:endParaRPr lang="en-US" sz="5400" b="1" cap="none" spc="0" dirty="0">
              <a:ln/>
              <a:solidFill>
                <a:schemeClr val="accent4"/>
              </a:solidFill>
              <a:effectLst/>
            </a:endParaRPr>
          </a:p>
        </p:txBody>
      </p:sp>
    </p:spTree>
    <p:extLst>
      <p:ext uri="{BB962C8B-B14F-4D97-AF65-F5344CB8AC3E}">
        <p14:creationId xmlns:p14="http://schemas.microsoft.com/office/powerpoint/2010/main" val="6668171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D1C6B-1A23-4FD9-8460-4FFCF1300C59}"/>
              </a:ext>
            </a:extLst>
          </p:cNvPr>
          <p:cNvSpPr>
            <a:spLocks noGrp="1"/>
          </p:cNvSpPr>
          <p:nvPr>
            <p:ph type="title"/>
          </p:nvPr>
        </p:nvSpPr>
        <p:spPr>
          <a:xfrm>
            <a:off x="677334" y="609600"/>
            <a:ext cx="8596668" cy="614289"/>
          </a:xfrm>
        </p:spPr>
        <p:txBody>
          <a:bodyPr>
            <a:normAutofit fontScale="90000"/>
          </a:bodyPr>
          <a:lstStyle/>
          <a:p>
            <a:r>
              <a:rPr lang="en-US" dirty="0"/>
              <a:t>Introduction</a:t>
            </a:r>
          </a:p>
        </p:txBody>
      </p:sp>
      <p:sp>
        <p:nvSpPr>
          <p:cNvPr id="3" name="Content Placeholder 2">
            <a:extLst>
              <a:ext uri="{FF2B5EF4-FFF2-40B4-BE49-F238E27FC236}">
                <a16:creationId xmlns:a16="http://schemas.microsoft.com/office/drawing/2014/main" id="{C22FF5DC-016E-4C95-9C26-81DFF111642A}"/>
              </a:ext>
            </a:extLst>
          </p:cNvPr>
          <p:cNvSpPr>
            <a:spLocks noGrp="1"/>
          </p:cNvSpPr>
          <p:nvPr>
            <p:ph idx="1"/>
          </p:nvPr>
        </p:nvSpPr>
        <p:spPr>
          <a:xfrm>
            <a:off x="677334" y="1491175"/>
            <a:ext cx="8596668" cy="4550187"/>
          </a:xfrm>
        </p:spPr>
        <p:txBody>
          <a:bodyPr>
            <a:normAutofit/>
          </a:bodyPr>
          <a:lstStyle/>
          <a:p>
            <a:r>
              <a:rPr lang="en-US" b="0" i="0" dirty="0">
                <a:solidFill>
                  <a:srgbClr val="273239"/>
                </a:solidFill>
                <a:effectLst/>
                <a:latin typeface="Arial" panose="020B0604020202020204" pitchFamily="34" charset="0"/>
                <a:cs typeface="Arial" panose="020B0604020202020204" pitchFamily="34" charset="0"/>
              </a:rPr>
              <a:t>REST is a software architectural style that defines the set of rules to be used for creating web services. </a:t>
            </a:r>
          </a:p>
          <a:p>
            <a:r>
              <a:rPr lang="en-US" b="0" i="0" dirty="0">
                <a:solidFill>
                  <a:srgbClr val="273239"/>
                </a:solidFill>
                <a:effectLst/>
                <a:latin typeface="Arial" panose="020B0604020202020204" pitchFamily="34" charset="0"/>
                <a:cs typeface="Arial" panose="020B0604020202020204" pitchFamily="34" charset="0"/>
              </a:rPr>
              <a:t>Web services that follow the REST architectural style are known as RESTful web services. </a:t>
            </a:r>
          </a:p>
          <a:p>
            <a:r>
              <a:rPr lang="en-US" b="0" i="0" dirty="0">
                <a:solidFill>
                  <a:srgbClr val="273239"/>
                </a:solidFill>
                <a:effectLst/>
                <a:latin typeface="Arial" panose="020B0604020202020204" pitchFamily="34" charset="0"/>
                <a:cs typeface="Arial" panose="020B0604020202020204" pitchFamily="34" charset="0"/>
              </a:rPr>
              <a:t>It allows requesting systems to access and manipulate web resources by using a uniform and predefined set of rules.</a:t>
            </a:r>
          </a:p>
          <a:p>
            <a:r>
              <a:rPr lang="en-US" b="0" i="0" dirty="0">
                <a:solidFill>
                  <a:srgbClr val="273239"/>
                </a:solidFill>
                <a:effectLst/>
                <a:latin typeface="Arial" panose="020B0604020202020204" pitchFamily="34" charset="0"/>
                <a:cs typeface="Arial" panose="020B0604020202020204" pitchFamily="34" charset="0"/>
              </a:rPr>
              <a:t> Interaction in REST-based systems happens through Internet’s Hypertext Transfer Protocol (HTTP).</a:t>
            </a:r>
          </a:p>
          <a:p>
            <a:r>
              <a:rPr lang="en-US" dirty="0">
                <a:solidFill>
                  <a:srgbClr val="273239"/>
                </a:solidFill>
                <a:latin typeface="Arial" panose="020B0604020202020204" pitchFamily="34" charset="0"/>
                <a:cs typeface="Arial" panose="020B0604020202020204" pitchFamily="34" charset="0"/>
              </a:rPr>
              <a:t>REST technology is generally preferred to the more robust Simple Object Access Protocol (SOAP) technology because </a:t>
            </a:r>
          </a:p>
          <a:p>
            <a:pPr lvl="1"/>
            <a:r>
              <a:rPr lang="en-US" dirty="0">
                <a:solidFill>
                  <a:srgbClr val="273239"/>
                </a:solidFill>
                <a:latin typeface="Arial" panose="020B0604020202020204" pitchFamily="34" charset="0"/>
                <a:cs typeface="Arial" panose="020B0604020202020204" pitchFamily="34" charset="0"/>
              </a:rPr>
              <a:t>REST uses less bandwidth, </a:t>
            </a:r>
          </a:p>
          <a:p>
            <a:pPr lvl="1"/>
            <a:r>
              <a:rPr lang="en-US" dirty="0">
                <a:solidFill>
                  <a:srgbClr val="273239"/>
                </a:solidFill>
                <a:latin typeface="Arial" panose="020B0604020202020204" pitchFamily="34" charset="0"/>
                <a:cs typeface="Arial" panose="020B0604020202020204" pitchFamily="34" charset="0"/>
              </a:rPr>
              <a:t>simple and flexible making it more suitable for internet usage. </a:t>
            </a:r>
          </a:p>
          <a:p>
            <a:pPr marL="0" indent="0">
              <a:buNone/>
            </a:pPr>
            <a:endParaRPr lang="en-US" b="0" i="0" dirty="0">
              <a:solidFill>
                <a:srgbClr val="273239"/>
              </a:solidFill>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73578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8E6B4-17F7-47DE-A9A5-E6F17A0AF9CC}"/>
              </a:ext>
            </a:extLst>
          </p:cNvPr>
          <p:cNvSpPr>
            <a:spLocks noGrp="1"/>
          </p:cNvSpPr>
          <p:nvPr>
            <p:ph type="title"/>
          </p:nvPr>
        </p:nvSpPr>
        <p:spPr>
          <a:xfrm>
            <a:off x="677334" y="609601"/>
            <a:ext cx="8596668" cy="318868"/>
          </a:xfrm>
        </p:spPr>
        <p:txBody>
          <a:bodyPr>
            <a:normAutofit fontScale="90000"/>
          </a:bodyPr>
          <a:lstStyle/>
          <a:p>
            <a:r>
              <a:rPr lang="en-US" sz="2200" dirty="0"/>
              <a:t>continued</a:t>
            </a:r>
            <a:endParaRPr lang="en-US" dirty="0"/>
          </a:p>
        </p:txBody>
      </p:sp>
      <p:sp>
        <p:nvSpPr>
          <p:cNvPr id="3" name="Content Placeholder 2">
            <a:extLst>
              <a:ext uri="{FF2B5EF4-FFF2-40B4-BE49-F238E27FC236}">
                <a16:creationId xmlns:a16="http://schemas.microsoft.com/office/drawing/2014/main" id="{96CBD18A-1D60-45DA-8BCF-285BEA9FB7A9}"/>
              </a:ext>
            </a:extLst>
          </p:cNvPr>
          <p:cNvSpPr>
            <a:spLocks noGrp="1"/>
          </p:cNvSpPr>
          <p:nvPr>
            <p:ph idx="1"/>
          </p:nvPr>
        </p:nvSpPr>
        <p:spPr>
          <a:xfrm>
            <a:off x="677334" y="928469"/>
            <a:ext cx="9043441" cy="3446583"/>
          </a:xfrm>
        </p:spPr>
        <p:txBody>
          <a:bodyPr/>
          <a:lstStyle/>
          <a:p>
            <a:pPr algn="l" fontAlgn="base"/>
            <a:r>
              <a:rPr lang="en-US" dirty="0">
                <a:solidFill>
                  <a:srgbClr val="273239"/>
                </a:solidFill>
                <a:latin typeface="Arial" panose="020B0604020202020204" pitchFamily="34" charset="0"/>
                <a:cs typeface="Arial" panose="020B0604020202020204" pitchFamily="34" charset="0"/>
              </a:rPr>
              <a:t>A Restful system consists of a:</a:t>
            </a:r>
          </a:p>
          <a:p>
            <a:pPr lvl="1" fontAlgn="base"/>
            <a:r>
              <a:rPr lang="en-US" sz="1800" dirty="0">
                <a:solidFill>
                  <a:srgbClr val="273239"/>
                </a:solidFill>
                <a:latin typeface="Arial" panose="020B0604020202020204" pitchFamily="34" charset="0"/>
                <a:cs typeface="Arial" panose="020B0604020202020204" pitchFamily="34" charset="0"/>
              </a:rPr>
              <a:t>client who requests resources.</a:t>
            </a:r>
          </a:p>
          <a:p>
            <a:pPr lvl="1" fontAlgn="base"/>
            <a:r>
              <a:rPr lang="en-US" sz="1800" dirty="0">
                <a:solidFill>
                  <a:srgbClr val="273239"/>
                </a:solidFill>
                <a:latin typeface="Arial" panose="020B0604020202020204" pitchFamily="34" charset="0"/>
                <a:cs typeface="Arial" panose="020B0604020202020204" pitchFamily="34" charset="0"/>
              </a:rPr>
              <a:t>server who has the resources.</a:t>
            </a:r>
          </a:p>
          <a:p>
            <a:pPr marL="0" indent="0" algn="l" fontAlgn="base">
              <a:buNone/>
            </a:pPr>
            <a:r>
              <a:rPr lang="en-US" dirty="0">
                <a:solidFill>
                  <a:srgbClr val="273239"/>
                </a:solidFill>
                <a:latin typeface="Arial" panose="020B0604020202020204" pitchFamily="34" charset="0"/>
                <a:cs typeface="Arial" panose="020B0604020202020204" pitchFamily="34" charset="0"/>
              </a:rPr>
              <a:t>Working:</a:t>
            </a:r>
          </a:p>
          <a:p>
            <a:pPr algn="l" fontAlgn="base"/>
            <a:r>
              <a:rPr lang="en-US" dirty="0">
                <a:solidFill>
                  <a:srgbClr val="273239"/>
                </a:solidFill>
                <a:latin typeface="Arial" panose="020B0604020202020204" pitchFamily="34" charset="0"/>
                <a:cs typeface="Arial" panose="020B0604020202020204" pitchFamily="34" charset="0"/>
              </a:rPr>
              <a:t>A request is sent from client to server in the form of web URL as HTTP GET or POST or PUT or DELETE request. </a:t>
            </a:r>
          </a:p>
          <a:p>
            <a:pPr algn="l" fontAlgn="base"/>
            <a:r>
              <a:rPr lang="en-US" dirty="0">
                <a:solidFill>
                  <a:srgbClr val="273239"/>
                </a:solidFill>
                <a:latin typeface="Arial" panose="020B0604020202020204" pitchFamily="34" charset="0"/>
                <a:cs typeface="Arial" panose="020B0604020202020204" pitchFamily="34" charset="0"/>
              </a:rPr>
              <a:t>After that, a response comes back from the server in the form of a resource which can be anything like HTML, XML, Image, or JSON.</a:t>
            </a:r>
          </a:p>
          <a:p>
            <a:pPr algn="l" fontAlgn="base"/>
            <a:r>
              <a:rPr lang="en-US" dirty="0">
                <a:solidFill>
                  <a:srgbClr val="273239"/>
                </a:solidFill>
                <a:latin typeface="Arial" panose="020B0604020202020204" pitchFamily="34" charset="0"/>
                <a:cs typeface="Arial" panose="020B0604020202020204" pitchFamily="34" charset="0"/>
              </a:rPr>
              <a:t> But now JSON is the most popular format being used in Web Services. </a:t>
            </a:r>
          </a:p>
          <a:p>
            <a:endParaRPr lang="en-US" dirty="0"/>
          </a:p>
        </p:txBody>
      </p:sp>
      <p:pic>
        <p:nvPicPr>
          <p:cNvPr id="1026" name="Picture 2">
            <a:extLst>
              <a:ext uri="{FF2B5EF4-FFF2-40B4-BE49-F238E27FC236}">
                <a16:creationId xmlns:a16="http://schemas.microsoft.com/office/drawing/2014/main" id="{6571F9BF-6F5C-4245-9E0C-72D02224D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87" y="4375052"/>
            <a:ext cx="7988364" cy="170844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961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D582-DF69-4AC4-9E71-7CB0A71985D5}"/>
              </a:ext>
            </a:extLst>
          </p:cNvPr>
          <p:cNvSpPr>
            <a:spLocks noGrp="1"/>
          </p:cNvSpPr>
          <p:nvPr>
            <p:ph type="title"/>
          </p:nvPr>
        </p:nvSpPr>
        <p:spPr>
          <a:xfrm>
            <a:off x="677334" y="609600"/>
            <a:ext cx="8596668" cy="533400"/>
          </a:xfrm>
        </p:spPr>
        <p:txBody>
          <a:bodyPr>
            <a:normAutofit fontScale="90000"/>
          </a:bodyPr>
          <a:lstStyle/>
          <a:p>
            <a:r>
              <a:rPr lang="en-US" dirty="0"/>
              <a:t>REST</a:t>
            </a:r>
          </a:p>
        </p:txBody>
      </p:sp>
      <p:sp>
        <p:nvSpPr>
          <p:cNvPr id="3" name="Content Placeholder 2">
            <a:extLst>
              <a:ext uri="{FF2B5EF4-FFF2-40B4-BE49-F238E27FC236}">
                <a16:creationId xmlns:a16="http://schemas.microsoft.com/office/drawing/2014/main" id="{33C05BFB-F7A5-4BE3-A21F-518373C9CBAA}"/>
              </a:ext>
            </a:extLst>
          </p:cNvPr>
          <p:cNvSpPr>
            <a:spLocks noGrp="1"/>
          </p:cNvSpPr>
          <p:nvPr>
            <p:ph idx="1"/>
          </p:nvPr>
        </p:nvSpPr>
        <p:spPr>
          <a:xfrm>
            <a:off x="677334" y="1143000"/>
            <a:ext cx="8596668" cy="4898363"/>
          </a:xfrm>
        </p:spPr>
        <p:txBody>
          <a:bodyPr>
            <a:normAutofit lnSpcReduction="10000"/>
          </a:bodyPr>
          <a:lstStyle/>
          <a:p>
            <a:r>
              <a:rPr lang="en-US" b="0" i="0" dirty="0">
                <a:solidFill>
                  <a:srgbClr val="273239"/>
                </a:solidFill>
                <a:effectLst/>
                <a:latin typeface="Arial" panose="020B0604020202020204" pitchFamily="34" charset="0"/>
                <a:cs typeface="Arial" panose="020B0604020202020204" pitchFamily="34" charset="0"/>
              </a:rPr>
              <a:t>There are six architectural constraints that make any web service</a:t>
            </a:r>
          </a:p>
          <a:p>
            <a:r>
              <a:rPr lang="en-US" b="1" i="0" dirty="0">
                <a:solidFill>
                  <a:srgbClr val="273239"/>
                </a:solidFill>
                <a:effectLst/>
                <a:latin typeface="Arial" panose="020B0604020202020204" pitchFamily="34" charset="0"/>
                <a:cs typeface="Arial" panose="020B0604020202020204" pitchFamily="34" charset="0"/>
              </a:rPr>
              <a:t>Uniform Interface: </a:t>
            </a:r>
            <a:r>
              <a:rPr lang="en-US" b="0" i="0" dirty="0">
                <a:solidFill>
                  <a:srgbClr val="273239"/>
                </a:solidFill>
                <a:effectLst/>
                <a:latin typeface="Arial" panose="020B0604020202020204" pitchFamily="34" charset="0"/>
                <a:cs typeface="Arial" panose="020B0604020202020204" pitchFamily="34" charset="0"/>
              </a:rPr>
              <a:t>It suggests that there should be a uniform way of interacting with a given server irrespective of device or type of application (website, mobile app).</a:t>
            </a:r>
          </a:p>
          <a:p>
            <a:r>
              <a:rPr lang="en-US" b="1" i="0" dirty="0">
                <a:solidFill>
                  <a:srgbClr val="273239"/>
                </a:solidFill>
                <a:effectLst/>
                <a:latin typeface="Arial" panose="020B0604020202020204" pitchFamily="34" charset="0"/>
                <a:cs typeface="Arial" panose="020B0604020202020204" pitchFamily="34" charset="0"/>
              </a:rPr>
              <a:t>Client-Server:</a:t>
            </a:r>
            <a:r>
              <a:rPr lang="en-US" b="0" i="0" dirty="0">
                <a:solidFill>
                  <a:srgbClr val="273239"/>
                </a:solidFill>
                <a:effectLst/>
                <a:latin typeface="Arial" panose="020B0604020202020204" pitchFamily="34" charset="0"/>
                <a:cs typeface="Arial" panose="020B0604020202020204" pitchFamily="34" charset="0"/>
              </a:rPr>
              <a:t> The REST application should have a client-server architecture. A Client is someone who is requesting resources and is not concerned with data storage</a:t>
            </a:r>
            <a:r>
              <a:rPr lang="en-US" dirty="0">
                <a:solidFill>
                  <a:srgbClr val="273239"/>
                </a:solidFill>
                <a:latin typeface="Arial" panose="020B0604020202020204" pitchFamily="34" charset="0"/>
                <a:cs typeface="Arial" panose="020B0604020202020204" pitchFamily="34" charset="0"/>
              </a:rPr>
              <a:t> </a:t>
            </a:r>
            <a:r>
              <a:rPr lang="en-US" b="0" i="0" dirty="0">
                <a:solidFill>
                  <a:srgbClr val="273239"/>
                </a:solidFill>
                <a:effectLst/>
                <a:latin typeface="Arial" panose="020B0604020202020204" pitchFamily="34" charset="0"/>
                <a:cs typeface="Arial" panose="020B0604020202020204" pitchFamily="34" charset="0"/>
              </a:rPr>
              <a:t>and a server is someone who holds the resources and is not concerned with the user interface or user state. </a:t>
            </a:r>
          </a:p>
          <a:p>
            <a:r>
              <a:rPr lang="en-US" b="1" i="0" dirty="0">
                <a:solidFill>
                  <a:srgbClr val="273239"/>
                </a:solidFill>
                <a:effectLst/>
                <a:latin typeface="Arial" panose="020B0604020202020204" pitchFamily="34" charset="0"/>
                <a:cs typeface="Arial" panose="020B0604020202020204" pitchFamily="34" charset="0"/>
              </a:rPr>
              <a:t>Cacheable:</a:t>
            </a:r>
            <a:r>
              <a:rPr lang="en-US" b="0" i="0" dirty="0">
                <a:solidFill>
                  <a:srgbClr val="273239"/>
                </a:solidFill>
                <a:effectLst/>
                <a:latin typeface="Arial" panose="020B0604020202020204" pitchFamily="34" charset="0"/>
                <a:cs typeface="Arial" panose="020B0604020202020204" pitchFamily="34" charset="0"/>
              </a:rPr>
              <a:t> Every response should include whether the response is cacheable or not and for how much duration responses can be cached at the client-side. The client will return the data from its cache for any subsequent request and there would be no need to send the request again to the server.</a:t>
            </a:r>
          </a:p>
          <a:p>
            <a:r>
              <a:rPr lang="en-US" dirty="0">
                <a:solidFill>
                  <a:srgbClr val="273239"/>
                </a:solidFill>
                <a:latin typeface="Arial" panose="020B0604020202020204" pitchFamily="34" charset="0"/>
                <a:cs typeface="Arial" panose="020B0604020202020204" pitchFamily="34" charset="0"/>
              </a:rPr>
              <a:t>Stateless: It means that the necessary state to handle the request is contained within the request itself and the server would not store anything related to the session. In REST, the client must include all information for the server to fulfill the request whether as a part of query params, headers or URI</a:t>
            </a:r>
          </a:p>
        </p:txBody>
      </p:sp>
    </p:spTree>
    <p:extLst>
      <p:ext uri="{BB962C8B-B14F-4D97-AF65-F5344CB8AC3E}">
        <p14:creationId xmlns:p14="http://schemas.microsoft.com/office/powerpoint/2010/main" val="35214851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4D5EA-7986-46CC-A713-3A2289363E1B}"/>
              </a:ext>
            </a:extLst>
          </p:cNvPr>
          <p:cNvSpPr>
            <a:spLocks noGrp="1"/>
          </p:cNvSpPr>
          <p:nvPr>
            <p:ph type="title"/>
          </p:nvPr>
        </p:nvSpPr>
        <p:spPr>
          <a:xfrm>
            <a:off x="677334" y="609600"/>
            <a:ext cx="8596668" cy="687355"/>
          </a:xfrm>
        </p:spPr>
        <p:txBody>
          <a:bodyPr/>
          <a:lstStyle/>
          <a:p>
            <a:r>
              <a:rPr lang="en-US" dirty="0"/>
              <a:t>HTTP Methods</a:t>
            </a:r>
          </a:p>
        </p:txBody>
      </p:sp>
      <p:sp>
        <p:nvSpPr>
          <p:cNvPr id="3" name="Content Placeholder 2">
            <a:extLst>
              <a:ext uri="{FF2B5EF4-FFF2-40B4-BE49-F238E27FC236}">
                <a16:creationId xmlns:a16="http://schemas.microsoft.com/office/drawing/2014/main" id="{094CB8A6-A025-4605-AD86-921F4EA4F48A}"/>
              </a:ext>
            </a:extLst>
          </p:cNvPr>
          <p:cNvSpPr>
            <a:spLocks noGrp="1"/>
          </p:cNvSpPr>
          <p:nvPr>
            <p:ph idx="1"/>
          </p:nvPr>
        </p:nvSpPr>
        <p:spPr>
          <a:xfrm>
            <a:off x="677334" y="1371601"/>
            <a:ext cx="8596668" cy="4669762"/>
          </a:xfrm>
        </p:spPr>
        <p:txBody>
          <a:bodyPr/>
          <a:lstStyle/>
          <a:p>
            <a:r>
              <a:rPr lang="en-US" dirty="0"/>
              <a:t>The PUT, GET, POST and DELETE methods are typically used in REST based architectures. The following table gives an explanation of these operations:</a:t>
            </a:r>
          </a:p>
          <a:p>
            <a:pPr marL="0" indent="0">
              <a:buNone/>
            </a:pPr>
            <a:endParaRPr lang="en-US" dirty="0"/>
          </a:p>
        </p:txBody>
      </p:sp>
      <p:graphicFrame>
        <p:nvGraphicFramePr>
          <p:cNvPr id="4" name="Table 4">
            <a:extLst>
              <a:ext uri="{FF2B5EF4-FFF2-40B4-BE49-F238E27FC236}">
                <a16:creationId xmlns:a16="http://schemas.microsoft.com/office/drawing/2014/main" id="{588FBAE3-40E7-4D3B-8ED1-90C91326E787}"/>
              </a:ext>
            </a:extLst>
          </p:cNvPr>
          <p:cNvGraphicFramePr>
            <a:graphicFrameLocks noGrp="1"/>
          </p:cNvGraphicFramePr>
          <p:nvPr/>
        </p:nvGraphicFramePr>
        <p:xfrm>
          <a:off x="743716" y="2011680"/>
          <a:ext cx="8127999" cy="48463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593762871"/>
                    </a:ext>
                  </a:extLst>
                </a:gridCol>
                <a:gridCol w="2709333">
                  <a:extLst>
                    <a:ext uri="{9D8B030D-6E8A-4147-A177-3AD203B41FA5}">
                      <a16:colId xmlns:a16="http://schemas.microsoft.com/office/drawing/2014/main" val="2110812451"/>
                    </a:ext>
                  </a:extLst>
                </a:gridCol>
                <a:gridCol w="2709333">
                  <a:extLst>
                    <a:ext uri="{9D8B030D-6E8A-4147-A177-3AD203B41FA5}">
                      <a16:colId xmlns:a16="http://schemas.microsoft.com/office/drawing/2014/main" val="3986571952"/>
                    </a:ext>
                  </a:extLst>
                </a:gridCol>
              </a:tblGrid>
              <a:tr h="605177">
                <a:tc>
                  <a:txBody>
                    <a:bodyPr/>
                    <a:lstStyle/>
                    <a:p>
                      <a:r>
                        <a:rPr lang="en-US" dirty="0"/>
                        <a:t>HTTP Method</a:t>
                      </a:r>
                    </a:p>
                  </a:txBody>
                  <a:tcPr/>
                </a:tc>
                <a:tc>
                  <a:txBody>
                    <a:bodyPr/>
                    <a:lstStyle/>
                    <a:p>
                      <a:r>
                        <a:rPr lang="en-US" dirty="0"/>
                        <a:t>CRUD Operation</a:t>
                      </a:r>
                    </a:p>
                  </a:txBody>
                  <a:tcPr/>
                </a:tc>
                <a:tc>
                  <a:txBody>
                    <a:bodyPr/>
                    <a:lstStyle/>
                    <a:p>
                      <a:r>
                        <a:rPr lang="en-US" dirty="0"/>
                        <a:t>Description </a:t>
                      </a:r>
                    </a:p>
                    <a:p>
                      <a:endParaRPr lang="en-US" dirty="0"/>
                    </a:p>
                  </a:txBody>
                  <a:tcPr/>
                </a:tc>
                <a:extLst>
                  <a:ext uri="{0D108BD9-81ED-4DB2-BD59-A6C34878D82A}">
                    <a16:rowId xmlns:a16="http://schemas.microsoft.com/office/drawing/2014/main" val="3920261899"/>
                  </a:ext>
                </a:extLst>
              </a:tr>
              <a:tr h="864539">
                <a:tc>
                  <a:txBody>
                    <a:bodyPr/>
                    <a:lstStyle/>
                    <a:p>
                      <a:r>
                        <a:rPr lang="en-US" dirty="0"/>
                        <a:t>POST</a:t>
                      </a:r>
                    </a:p>
                  </a:txBody>
                  <a:tcPr/>
                </a:tc>
                <a:tc>
                  <a:txBody>
                    <a:bodyPr/>
                    <a:lstStyle/>
                    <a:p>
                      <a:r>
                        <a:rPr lang="en-US" dirty="0"/>
                        <a:t>INSERT(CREATE)</a:t>
                      </a:r>
                    </a:p>
                  </a:txBody>
                  <a:tcPr/>
                </a:tc>
                <a:tc>
                  <a:txBody>
                    <a:bodyPr/>
                    <a:lstStyle/>
                    <a:p>
                      <a:r>
                        <a:rPr lang="en-US" dirty="0"/>
                        <a:t>Adds to an existing resource </a:t>
                      </a:r>
                    </a:p>
                    <a:p>
                      <a:endParaRPr lang="en-US" dirty="0"/>
                    </a:p>
                  </a:txBody>
                  <a:tcPr/>
                </a:tc>
                <a:extLst>
                  <a:ext uri="{0D108BD9-81ED-4DB2-BD59-A6C34878D82A}">
                    <a16:rowId xmlns:a16="http://schemas.microsoft.com/office/drawing/2014/main" val="458058598"/>
                  </a:ext>
                </a:extLst>
              </a:tr>
              <a:tr h="864539">
                <a:tc>
                  <a:txBody>
                    <a:bodyPr/>
                    <a:lstStyle/>
                    <a:p>
                      <a:r>
                        <a:rPr lang="en-US" dirty="0"/>
                        <a:t>PUT </a:t>
                      </a:r>
                    </a:p>
                  </a:txBody>
                  <a:tcPr/>
                </a:tc>
                <a:tc>
                  <a:txBody>
                    <a:bodyPr/>
                    <a:lstStyle/>
                    <a:p>
                      <a:r>
                        <a:rPr lang="en-US" dirty="0"/>
                        <a:t>UPDATE</a:t>
                      </a:r>
                    </a:p>
                  </a:txBody>
                  <a:tcPr/>
                </a:tc>
                <a:tc>
                  <a:txBody>
                    <a:bodyPr/>
                    <a:lstStyle/>
                    <a:p>
                      <a:r>
                        <a:rPr lang="en-US" dirty="0"/>
                        <a:t>Overrides existing resource </a:t>
                      </a:r>
                    </a:p>
                    <a:p>
                      <a:endParaRPr lang="en-US" dirty="0"/>
                    </a:p>
                  </a:txBody>
                  <a:tcPr/>
                </a:tc>
                <a:extLst>
                  <a:ext uri="{0D108BD9-81ED-4DB2-BD59-A6C34878D82A}">
                    <a16:rowId xmlns:a16="http://schemas.microsoft.com/office/drawing/2014/main" val="1054239119"/>
                  </a:ext>
                </a:extLst>
              </a:tr>
              <a:tr h="1642624">
                <a:tc>
                  <a:txBody>
                    <a:bodyPr/>
                    <a:lstStyle/>
                    <a:p>
                      <a:r>
                        <a:rPr lang="en-US" dirty="0"/>
                        <a:t>GET </a:t>
                      </a:r>
                    </a:p>
                  </a:txBody>
                  <a:tcPr/>
                </a:tc>
                <a:tc>
                  <a:txBody>
                    <a:bodyPr/>
                    <a:lstStyle/>
                    <a:p>
                      <a:r>
                        <a:rPr lang="en-US" dirty="0"/>
                        <a:t>SELECT(READ)</a:t>
                      </a:r>
                    </a:p>
                  </a:txBody>
                  <a:tcPr/>
                </a:tc>
                <a:tc>
                  <a:txBody>
                    <a:bodyPr/>
                    <a:lstStyle/>
                    <a:p>
                      <a:r>
                        <a:rPr lang="en-US" dirty="0"/>
                        <a:t>Fetches a resource. The resource is never changed via a request(Fetch the data from server)</a:t>
                      </a:r>
                    </a:p>
                    <a:p>
                      <a:endParaRPr lang="en-US" dirty="0"/>
                    </a:p>
                  </a:txBody>
                  <a:tcPr/>
                </a:tc>
                <a:extLst>
                  <a:ext uri="{0D108BD9-81ED-4DB2-BD59-A6C34878D82A}">
                    <a16:rowId xmlns:a16="http://schemas.microsoft.com/office/drawing/2014/main" val="1778693057"/>
                  </a:ext>
                </a:extLst>
              </a:tr>
              <a:tr h="605177">
                <a:tc>
                  <a:txBody>
                    <a:bodyPr/>
                    <a:lstStyle/>
                    <a:p>
                      <a:r>
                        <a:rPr lang="en-US" dirty="0"/>
                        <a:t>DELETE</a:t>
                      </a:r>
                    </a:p>
                  </a:txBody>
                  <a:tcPr/>
                </a:tc>
                <a:tc>
                  <a:txBody>
                    <a:bodyPr/>
                    <a:lstStyle/>
                    <a:p>
                      <a:r>
                        <a:rPr lang="en-US" dirty="0"/>
                        <a:t>DELETE</a:t>
                      </a:r>
                    </a:p>
                  </a:txBody>
                  <a:tcPr/>
                </a:tc>
                <a:tc>
                  <a:txBody>
                    <a:bodyPr/>
                    <a:lstStyle/>
                    <a:p>
                      <a:r>
                        <a:rPr lang="en-US" dirty="0"/>
                        <a:t>Deletes a resource</a:t>
                      </a:r>
                    </a:p>
                    <a:p>
                      <a:endParaRPr lang="en-US" dirty="0"/>
                    </a:p>
                  </a:txBody>
                  <a:tcPr/>
                </a:tc>
                <a:extLst>
                  <a:ext uri="{0D108BD9-81ED-4DB2-BD59-A6C34878D82A}">
                    <a16:rowId xmlns:a16="http://schemas.microsoft.com/office/drawing/2014/main" val="971373767"/>
                  </a:ext>
                </a:extLst>
              </a:tr>
            </a:tbl>
          </a:graphicData>
        </a:graphic>
      </p:graphicFrame>
    </p:spTree>
    <p:extLst>
      <p:ext uri="{BB962C8B-B14F-4D97-AF65-F5344CB8AC3E}">
        <p14:creationId xmlns:p14="http://schemas.microsoft.com/office/powerpoint/2010/main" val="722302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E6C7-2212-4098-9222-DB56BF76EB5B}"/>
              </a:ext>
            </a:extLst>
          </p:cNvPr>
          <p:cNvSpPr>
            <a:spLocks noGrp="1"/>
          </p:cNvSpPr>
          <p:nvPr>
            <p:ph type="title"/>
          </p:nvPr>
        </p:nvSpPr>
        <p:spPr>
          <a:xfrm>
            <a:off x="677334" y="609600"/>
            <a:ext cx="8596668" cy="564631"/>
          </a:xfrm>
        </p:spPr>
        <p:txBody>
          <a:bodyPr>
            <a:normAutofit fontScale="90000"/>
          </a:bodyPr>
          <a:lstStyle/>
          <a:p>
            <a:r>
              <a:rPr lang="en-US" dirty="0"/>
              <a:t>IPv6 Address</a:t>
            </a:r>
          </a:p>
        </p:txBody>
      </p:sp>
      <p:sp>
        <p:nvSpPr>
          <p:cNvPr id="4" name="Content Placeholder 16">
            <a:extLst>
              <a:ext uri="{FF2B5EF4-FFF2-40B4-BE49-F238E27FC236}">
                <a16:creationId xmlns:a16="http://schemas.microsoft.com/office/drawing/2014/main" id="{26BD9940-804E-4C07-BB0B-3BD56C81DB26}"/>
              </a:ext>
            </a:extLst>
          </p:cNvPr>
          <p:cNvSpPr txBox="1">
            <a:spLocks/>
          </p:cNvSpPr>
          <p:nvPr/>
        </p:nvSpPr>
        <p:spPr>
          <a:xfrm>
            <a:off x="1166019" y="1265400"/>
            <a:ext cx="7791450" cy="48006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sz="2800" dirty="0"/>
              <a:t>An IPv6 address is 128 bits long (16-byte).</a:t>
            </a:r>
          </a:p>
          <a:p>
            <a:r>
              <a:rPr lang="en-US" altLang="en-US" sz="2800" dirty="0"/>
              <a:t>Hexadecimal Colon Notation</a:t>
            </a:r>
          </a:p>
          <a:p>
            <a:pPr marL="0" indent="0">
              <a:buNone/>
            </a:pPr>
            <a:endParaRPr lang="en-US" altLang="en-US" sz="2800" dirty="0"/>
          </a:p>
          <a:p>
            <a:endParaRPr lang="en-US" altLang="en-US" sz="2800" dirty="0"/>
          </a:p>
          <a:p>
            <a:endParaRPr lang="en-US" altLang="en-US" sz="2800" dirty="0"/>
          </a:p>
          <a:p>
            <a:r>
              <a:rPr lang="en-US" altLang="en-US" sz="2800" dirty="0"/>
              <a:t>Abbreviation</a:t>
            </a:r>
          </a:p>
          <a:p>
            <a:pPr marL="0" indent="0">
              <a:buNone/>
            </a:pPr>
            <a:endParaRPr lang="en-US" altLang="en-US" sz="2800" dirty="0"/>
          </a:p>
          <a:p>
            <a:endParaRPr lang="en-US" altLang="en-US" sz="2800" dirty="0"/>
          </a:p>
        </p:txBody>
      </p:sp>
      <p:pic>
        <p:nvPicPr>
          <p:cNvPr id="6" name="Picture 7">
            <a:extLst>
              <a:ext uri="{FF2B5EF4-FFF2-40B4-BE49-F238E27FC236}">
                <a16:creationId xmlns:a16="http://schemas.microsoft.com/office/drawing/2014/main" id="{A69B6993-4175-4FB6-B7D4-A1C6BFCC9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808" y="2615681"/>
            <a:ext cx="669448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A3F05AFB-B6B0-467C-95E6-7EFA604C2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924" y="4599992"/>
            <a:ext cx="5551488" cy="20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3266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4764A-E93D-44D5-9D50-E0527F2A33AA}"/>
              </a:ext>
            </a:extLst>
          </p:cNvPr>
          <p:cNvSpPr>
            <a:spLocks noGrp="1"/>
          </p:cNvSpPr>
          <p:nvPr>
            <p:ph type="title"/>
          </p:nvPr>
        </p:nvSpPr>
        <p:spPr>
          <a:xfrm>
            <a:off x="677334" y="609600"/>
            <a:ext cx="8596668" cy="518160"/>
          </a:xfrm>
        </p:spPr>
        <p:txBody>
          <a:bodyPr>
            <a:normAutofit fontScale="90000"/>
          </a:bodyPr>
          <a:lstStyle/>
          <a:p>
            <a:r>
              <a:rPr lang="en-US" dirty="0"/>
              <a:t>GET and PUT</a:t>
            </a:r>
          </a:p>
        </p:txBody>
      </p:sp>
      <p:pic>
        <p:nvPicPr>
          <p:cNvPr id="4" name="Picture 3">
            <a:extLst>
              <a:ext uri="{FF2B5EF4-FFF2-40B4-BE49-F238E27FC236}">
                <a16:creationId xmlns:a16="http://schemas.microsoft.com/office/drawing/2014/main" id="{2387CCE7-D752-444E-9590-12702E79D141}"/>
              </a:ext>
            </a:extLst>
          </p:cNvPr>
          <p:cNvPicPr>
            <a:picLocks noChangeAspect="1"/>
          </p:cNvPicPr>
          <p:nvPr/>
        </p:nvPicPr>
        <p:blipFill>
          <a:blip r:embed="rId2"/>
          <a:stretch>
            <a:fillRect/>
          </a:stretch>
        </p:blipFill>
        <p:spPr>
          <a:xfrm>
            <a:off x="968692" y="1249680"/>
            <a:ext cx="6886575" cy="224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16D023C1-EB13-455A-8DD0-0340E9151C34}"/>
              </a:ext>
            </a:extLst>
          </p:cNvPr>
          <p:cNvPicPr>
            <a:picLocks noChangeAspect="1"/>
          </p:cNvPicPr>
          <p:nvPr/>
        </p:nvPicPr>
        <p:blipFill>
          <a:blip r:embed="rId3"/>
          <a:stretch>
            <a:fillRect/>
          </a:stretch>
        </p:blipFill>
        <p:spPr>
          <a:xfrm>
            <a:off x="914400" y="3611880"/>
            <a:ext cx="6940867" cy="2385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90436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C5A6B-2630-40EA-9FF3-4FECB3832867}"/>
              </a:ext>
            </a:extLst>
          </p:cNvPr>
          <p:cNvSpPr>
            <a:spLocks noGrp="1"/>
          </p:cNvSpPr>
          <p:nvPr>
            <p:ph type="title"/>
          </p:nvPr>
        </p:nvSpPr>
        <p:spPr>
          <a:xfrm>
            <a:off x="677334" y="609600"/>
            <a:ext cx="8596668" cy="495300"/>
          </a:xfrm>
        </p:spPr>
        <p:txBody>
          <a:bodyPr>
            <a:normAutofit fontScale="90000"/>
          </a:bodyPr>
          <a:lstStyle/>
          <a:p>
            <a:r>
              <a:rPr lang="en-US" dirty="0"/>
              <a:t>DELETE and POST</a:t>
            </a:r>
          </a:p>
        </p:txBody>
      </p:sp>
      <p:pic>
        <p:nvPicPr>
          <p:cNvPr id="4" name="Picture 3">
            <a:extLst>
              <a:ext uri="{FF2B5EF4-FFF2-40B4-BE49-F238E27FC236}">
                <a16:creationId xmlns:a16="http://schemas.microsoft.com/office/drawing/2014/main" id="{FB37955B-8761-46C6-9B5A-15C389640047}"/>
              </a:ext>
            </a:extLst>
          </p:cNvPr>
          <p:cNvPicPr>
            <a:picLocks noChangeAspect="1"/>
          </p:cNvPicPr>
          <p:nvPr/>
        </p:nvPicPr>
        <p:blipFill>
          <a:blip r:embed="rId2"/>
          <a:stretch>
            <a:fillRect/>
          </a:stretch>
        </p:blipFill>
        <p:spPr>
          <a:xfrm>
            <a:off x="1419225" y="1184910"/>
            <a:ext cx="6610350" cy="226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20D958A4-C871-45A0-AD55-06FCC5A997F2}"/>
              </a:ext>
            </a:extLst>
          </p:cNvPr>
          <p:cNvPicPr>
            <a:picLocks noChangeAspect="1"/>
          </p:cNvPicPr>
          <p:nvPr/>
        </p:nvPicPr>
        <p:blipFill>
          <a:blip r:embed="rId3"/>
          <a:stretch>
            <a:fillRect/>
          </a:stretch>
        </p:blipFill>
        <p:spPr>
          <a:xfrm>
            <a:off x="1419226" y="3657600"/>
            <a:ext cx="6683692" cy="226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94671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0569-1123-431C-B20C-D45E7BD15DF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DFD188E1-68D7-4244-9D79-8E08C4578437}"/>
              </a:ext>
            </a:extLst>
          </p:cNvPr>
          <p:cNvPicPr>
            <a:picLocks noChangeAspect="1"/>
          </p:cNvPicPr>
          <p:nvPr/>
        </p:nvPicPr>
        <p:blipFill>
          <a:blip r:embed="rId2"/>
          <a:stretch>
            <a:fillRect/>
          </a:stretch>
        </p:blipFill>
        <p:spPr>
          <a:xfrm>
            <a:off x="399097" y="708660"/>
            <a:ext cx="9001125" cy="4983480"/>
          </a:xfrm>
          <a:prstGeom prst="rect">
            <a:avLst/>
          </a:prstGeom>
        </p:spPr>
      </p:pic>
    </p:spTree>
    <p:extLst>
      <p:ext uri="{BB962C8B-B14F-4D97-AF65-F5344CB8AC3E}">
        <p14:creationId xmlns:p14="http://schemas.microsoft.com/office/powerpoint/2010/main" val="462841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24AD0-5A45-4FAC-8BDE-A368BA146B25}"/>
              </a:ext>
            </a:extLst>
          </p:cNvPr>
          <p:cNvSpPr>
            <a:spLocks noGrp="1"/>
          </p:cNvSpPr>
          <p:nvPr>
            <p:ph type="title"/>
          </p:nvPr>
        </p:nvSpPr>
        <p:spPr>
          <a:xfrm>
            <a:off x="677334" y="323996"/>
            <a:ext cx="8596668" cy="536834"/>
          </a:xfrm>
        </p:spPr>
        <p:txBody>
          <a:bodyPr>
            <a:normAutofit fontScale="90000"/>
          </a:bodyPr>
          <a:lstStyle/>
          <a:p>
            <a:r>
              <a:rPr lang="en-US" dirty="0"/>
              <a:t>Types of IPv6 addresses </a:t>
            </a:r>
          </a:p>
        </p:txBody>
      </p:sp>
      <p:sp>
        <p:nvSpPr>
          <p:cNvPr id="3" name="Content Placeholder 2">
            <a:extLst>
              <a:ext uri="{FF2B5EF4-FFF2-40B4-BE49-F238E27FC236}">
                <a16:creationId xmlns:a16="http://schemas.microsoft.com/office/drawing/2014/main" id="{E87DB8F1-23F7-4207-8256-E941F18F8C11}"/>
              </a:ext>
            </a:extLst>
          </p:cNvPr>
          <p:cNvSpPr>
            <a:spLocks noGrp="1"/>
          </p:cNvSpPr>
          <p:nvPr>
            <p:ph idx="1"/>
          </p:nvPr>
        </p:nvSpPr>
        <p:spPr>
          <a:xfrm>
            <a:off x="677334" y="860831"/>
            <a:ext cx="8596668" cy="5260052"/>
          </a:xfrm>
        </p:spPr>
        <p:txBody>
          <a:bodyPr>
            <a:normAutofit fontScale="77500" lnSpcReduction="20000"/>
          </a:bodyPr>
          <a:lstStyle/>
          <a:p>
            <a:pPr marL="571500" indent="-571500"/>
            <a:r>
              <a:rPr lang="en-US" altLang="en-US" sz="2400" dirty="0">
                <a:latin typeface="Arial" panose="020B0604020202020204" pitchFamily="34" charset="0"/>
                <a:cs typeface="Arial" panose="020B0604020202020204" pitchFamily="34" charset="0"/>
              </a:rPr>
              <a:t>Unicast: </a:t>
            </a:r>
            <a:r>
              <a:rPr lang="en-US" sz="2100" b="0" i="0" u="none" strike="noStrike" baseline="0" dirty="0">
                <a:latin typeface="Arial" panose="020B0604020202020204" pitchFamily="34" charset="0"/>
                <a:cs typeface="Arial" panose="020B0604020202020204" pitchFamily="34" charset="0"/>
              </a:rPr>
              <a:t>“send to this one specific address”</a:t>
            </a:r>
            <a:endParaRPr lang="en-US" altLang="en-US" sz="2400" dirty="0">
              <a:latin typeface="Arial" panose="020B0604020202020204" pitchFamily="34" charset="0"/>
              <a:cs typeface="Arial" panose="020B0604020202020204" pitchFamily="34" charset="0"/>
            </a:endParaRPr>
          </a:p>
          <a:p>
            <a:pPr marL="1028700" lvl="1" indent="-455613"/>
            <a:r>
              <a:rPr lang="en-US" altLang="en-US" sz="2100" dirty="0">
                <a:latin typeface="Arial" panose="020B0604020202020204" pitchFamily="34" charset="0"/>
                <a:cs typeface="Arial" panose="020B0604020202020204" pitchFamily="34" charset="0"/>
              </a:rPr>
              <a:t>Address of a single interface</a:t>
            </a:r>
          </a:p>
          <a:p>
            <a:pPr marL="1028700" lvl="1" indent="-455613"/>
            <a:r>
              <a:rPr lang="en-US" altLang="en-US" sz="2100" dirty="0">
                <a:latin typeface="Arial" panose="020B0604020202020204" pitchFamily="34" charset="0"/>
                <a:cs typeface="Arial" panose="020B0604020202020204" pitchFamily="34" charset="0"/>
              </a:rPr>
              <a:t>Delivery to single interface</a:t>
            </a:r>
          </a:p>
          <a:p>
            <a:pPr marL="1028700" lvl="1" indent="-455613"/>
            <a:endParaRPr lang="en-US" altLang="en-US" sz="1400" dirty="0">
              <a:latin typeface="Arial" panose="020B0604020202020204" pitchFamily="34" charset="0"/>
              <a:cs typeface="Arial" panose="020B0604020202020204" pitchFamily="34" charset="0"/>
            </a:endParaRPr>
          </a:p>
          <a:p>
            <a:pPr marL="571500" indent="-571500"/>
            <a:r>
              <a:rPr lang="en-US" altLang="en-US" sz="2400" dirty="0">
                <a:latin typeface="Arial" panose="020B0604020202020204" pitchFamily="34" charset="0"/>
                <a:cs typeface="Arial" panose="020B0604020202020204" pitchFamily="34" charset="0"/>
              </a:rPr>
              <a:t>Multicast: </a:t>
            </a:r>
            <a:r>
              <a:rPr lang="en-US" sz="2400" dirty="0">
                <a:latin typeface="Arial" panose="020B0604020202020204" pitchFamily="34" charset="0"/>
                <a:cs typeface="Arial" panose="020B0604020202020204" pitchFamily="34" charset="0"/>
              </a:rPr>
              <a:t>“send to every member of this specific group”</a:t>
            </a:r>
            <a:endParaRPr lang="en-US" altLang="en-US" sz="2400" dirty="0">
              <a:latin typeface="Arial" panose="020B0604020202020204" pitchFamily="34" charset="0"/>
              <a:cs typeface="Arial" panose="020B0604020202020204" pitchFamily="34" charset="0"/>
            </a:endParaRPr>
          </a:p>
          <a:p>
            <a:pPr marL="1028700" lvl="1" indent="-455613"/>
            <a:r>
              <a:rPr lang="en-US" altLang="en-US" sz="2100" dirty="0">
                <a:latin typeface="Arial" panose="020B0604020202020204" pitchFamily="34" charset="0"/>
                <a:cs typeface="Arial" panose="020B0604020202020204" pitchFamily="34" charset="0"/>
              </a:rPr>
              <a:t>Address of a set of interfaces</a:t>
            </a:r>
          </a:p>
          <a:p>
            <a:pPr marL="1028700" lvl="1" indent="-455613"/>
            <a:r>
              <a:rPr lang="en-US" altLang="en-US" sz="2100" dirty="0">
                <a:latin typeface="Arial" panose="020B0604020202020204" pitchFamily="34" charset="0"/>
                <a:cs typeface="Arial" panose="020B0604020202020204" pitchFamily="34" charset="0"/>
              </a:rPr>
              <a:t>Delivery to all interfaces in the set</a:t>
            </a:r>
          </a:p>
          <a:p>
            <a:pPr marL="1028700" lvl="1" indent="-455613"/>
            <a:endParaRPr lang="en-US" altLang="en-US" sz="1400" dirty="0">
              <a:latin typeface="Arial" panose="020B0604020202020204" pitchFamily="34" charset="0"/>
              <a:cs typeface="Arial" panose="020B0604020202020204" pitchFamily="34" charset="0"/>
            </a:endParaRPr>
          </a:p>
          <a:p>
            <a:pPr marL="571500" indent="-571500"/>
            <a:r>
              <a:rPr lang="en-US" altLang="en-US" sz="2400" dirty="0">
                <a:latin typeface="Arial" panose="020B0604020202020204" pitchFamily="34" charset="0"/>
                <a:cs typeface="Arial" panose="020B0604020202020204" pitchFamily="34" charset="0"/>
              </a:rPr>
              <a:t>Anycast: </a:t>
            </a:r>
            <a:r>
              <a:rPr lang="en-US" sz="2400" dirty="0">
                <a:latin typeface="Arial" panose="020B0604020202020204" pitchFamily="34" charset="0"/>
                <a:cs typeface="Arial" panose="020B0604020202020204" pitchFamily="34" charset="0"/>
              </a:rPr>
              <a:t>“send to any one member of this specific group.”</a:t>
            </a:r>
          </a:p>
          <a:p>
            <a:pPr marL="573087" lvl="1" indent="0">
              <a:buNone/>
            </a:pPr>
            <a:r>
              <a:rPr lang="en-US" altLang="en-US" sz="2100" dirty="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“send to the closest member of this specific group.”</a:t>
            </a:r>
            <a:endParaRPr lang="en-US" altLang="en-US" sz="2100" dirty="0">
              <a:latin typeface="Arial" panose="020B0604020202020204" pitchFamily="34" charset="0"/>
              <a:cs typeface="Arial" panose="020B0604020202020204" pitchFamily="34" charset="0"/>
            </a:endParaRPr>
          </a:p>
          <a:p>
            <a:pPr marL="1028700" lvl="1" indent="-455613"/>
            <a:r>
              <a:rPr lang="en-US" altLang="en-US" sz="2100" dirty="0">
                <a:latin typeface="Arial" panose="020B0604020202020204" pitchFamily="34" charset="0"/>
                <a:cs typeface="Arial" panose="020B0604020202020204" pitchFamily="34" charset="0"/>
              </a:rPr>
              <a:t>Address of a set of interfaces</a:t>
            </a:r>
          </a:p>
          <a:p>
            <a:pPr marL="1028700" lvl="1" indent="-455613"/>
            <a:r>
              <a:rPr lang="en-US" altLang="en-US" sz="2100" dirty="0">
                <a:latin typeface="Arial" panose="020B0604020202020204" pitchFamily="34" charset="0"/>
                <a:cs typeface="Arial" panose="020B0604020202020204" pitchFamily="34" charset="0"/>
              </a:rPr>
              <a:t>Delivery to a single interface in the set</a:t>
            </a:r>
          </a:p>
          <a:p>
            <a:pPr marL="1028700" lvl="1" indent="-455613"/>
            <a:endParaRPr lang="en-US" altLang="en-US" sz="1400" dirty="0">
              <a:latin typeface="Arial" panose="020B0604020202020204" pitchFamily="34" charset="0"/>
              <a:cs typeface="Arial" panose="020B0604020202020204" pitchFamily="34" charset="0"/>
            </a:endParaRPr>
          </a:p>
          <a:p>
            <a:pPr marL="571500" indent="-571500"/>
            <a:r>
              <a:rPr lang="en-US" altLang="en-US" sz="2400" dirty="0">
                <a:latin typeface="Arial" panose="020B0604020202020204" pitchFamily="34" charset="0"/>
                <a:cs typeface="Arial" panose="020B0604020202020204" pitchFamily="34" charset="0"/>
              </a:rPr>
              <a:t>No more broadcast addresses : </a:t>
            </a:r>
            <a:r>
              <a:rPr lang="en-US" sz="2400" dirty="0">
                <a:latin typeface="Arial" panose="020B0604020202020204" pitchFamily="34" charset="0"/>
                <a:cs typeface="Arial" panose="020B0604020202020204" pitchFamily="34" charset="0"/>
              </a:rPr>
              <a:t>“send this information/content to the entire universe of users in the address space.”</a:t>
            </a:r>
          </a:p>
          <a:p>
            <a:pPr marL="0" indent="0">
              <a:buNone/>
            </a:pPr>
            <a:r>
              <a:rPr lang="en-US" sz="2400" dirty="0">
                <a:latin typeface="Arial" panose="020B0604020202020204" pitchFamily="34" charset="0"/>
                <a:cs typeface="Arial" panose="020B0604020202020204" pitchFamily="34" charset="0"/>
                <a:hlinkClick r:id="rId2"/>
              </a:rPr>
              <a:t>https://www.youtube.com/watch?v=LU9Dz6WF40A</a:t>
            </a:r>
            <a:endParaRPr lang="en-US" sz="2400" dirty="0">
              <a:latin typeface="Arial" panose="020B0604020202020204" pitchFamily="34" charset="0"/>
              <a:cs typeface="Arial" panose="020B0604020202020204" pitchFamily="34" charset="0"/>
            </a:endParaRPr>
          </a:p>
          <a:p>
            <a:pPr marL="571500" indent="-571500"/>
            <a:endParaRPr lang="en-US" sz="2400" dirty="0">
              <a:latin typeface="Arial" panose="020B0604020202020204" pitchFamily="34" charset="0"/>
              <a:cs typeface="Arial" panose="020B0604020202020204" pitchFamily="34" charset="0"/>
            </a:endParaRPr>
          </a:p>
          <a:p>
            <a:pPr marL="571500" indent="-571500"/>
            <a:endParaRPr lang="en-US" altLang="en-US" sz="24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465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48DF-9726-4A1E-9476-6C84133E01D2}"/>
              </a:ext>
            </a:extLst>
          </p:cNvPr>
          <p:cNvSpPr>
            <a:spLocks noGrp="1"/>
          </p:cNvSpPr>
          <p:nvPr>
            <p:ph type="title"/>
          </p:nvPr>
        </p:nvSpPr>
        <p:spPr>
          <a:xfrm>
            <a:off x="677334" y="609600"/>
            <a:ext cx="8596668" cy="687355"/>
          </a:xfrm>
        </p:spPr>
        <p:txBody>
          <a:bodyPr/>
          <a:lstStyle/>
          <a:p>
            <a:r>
              <a:rPr lang="en-US" dirty="0"/>
              <a:t>Advantages of IPv6</a:t>
            </a:r>
          </a:p>
        </p:txBody>
      </p:sp>
      <p:sp>
        <p:nvSpPr>
          <p:cNvPr id="3" name="Content Placeholder 2">
            <a:extLst>
              <a:ext uri="{FF2B5EF4-FFF2-40B4-BE49-F238E27FC236}">
                <a16:creationId xmlns:a16="http://schemas.microsoft.com/office/drawing/2014/main" id="{BC92BD17-C66F-419A-B056-DE16FAEBD1C5}"/>
              </a:ext>
            </a:extLst>
          </p:cNvPr>
          <p:cNvSpPr>
            <a:spLocks noGrp="1"/>
          </p:cNvSpPr>
          <p:nvPr>
            <p:ph idx="1"/>
          </p:nvPr>
        </p:nvSpPr>
        <p:spPr>
          <a:xfrm>
            <a:off x="677334" y="1520891"/>
            <a:ext cx="8596668" cy="4520472"/>
          </a:xfrm>
        </p:spPr>
        <p:txBody>
          <a:bodyPr>
            <a:normAutofit lnSpcReduction="10000"/>
          </a:bodyPr>
          <a:lstStyle/>
          <a:p>
            <a:pPr algn="just"/>
            <a:r>
              <a:rPr lang="en-US" sz="2000" b="1" i="0" u="none" strike="noStrike" baseline="0" dirty="0">
                <a:latin typeface="Times-Roman"/>
              </a:rPr>
              <a:t>Scalability and expanded addressing capabilities</a:t>
            </a:r>
            <a:r>
              <a:rPr lang="en-US" sz="2000" b="0" i="0" u="none" strike="noStrike" baseline="0" dirty="0">
                <a:latin typeface="Times-Roman"/>
              </a:rPr>
              <a:t>: IPv6 has 128-bit addresses versus 32-bit IPv4 addresses.</a:t>
            </a:r>
          </a:p>
          <a:p>
            <a:pPr lvl="1" algn="just"/>
            <a:r>
              <a:rPr lang="en-US" sz="1800" b="0" i="0" u="none" strike="noStrike" baseline="0" dirty="0">
                <a:latin typeface="Times-Roman"/>
              </a:rPr>
              <a:t>With IPv6, the theoretical number of available IP addresses is </a:t>
            </a:r>
            <a:r>
              <a:rPr lang="en-US" sz="18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128 </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b="0" i="0" u="none" strike="noStrike" baseline="0" dirty="0">
                <a:latin typeface="Times-Roman"/>
              </a:rPr>
              <a:t>space</a:t>
            </a:r>
          </a:p>
          <a:p>
            <a:pPr algn="just"/>
            <a:r>
              <a:rPr lang="en-US" sz="2000" b="1" i="0" u="none" strike="noStrike" baseline="0" dirty="0">
                <a:latin typeface="Times-Roman"/>
              </a:rPr>
              <a:t>“Plug-and-play</a:t>
            </a:r>
            <a:r>
              <a:rPr lang="en-US" sz="2000" b="0" i="0" u="none" strike="noStrike" baseline="0" dirty="0">
                <a:latin typeface="Times-Roman"/>
              </a:rPr>
              <a:t>”: IPv6 includes a “plug-and-play” mechanism that facilitates the connection of equipment to the network. The requisite configuration is automatic.</a:t>
            </a:r>
          </a:p>
          <a:p>
            <a:pPr algn="just"/>
            <a:r>
              <a:rPr lang="en-US" sz="2000" b="0" i="0" u="none" strike="noStrike" baseline="0" dirty="0">
                <a:latin typeface="Times-Roman"/>
              </a:rPr>
              <a:t>IPv6 makes it easy for nodes to have multiple IPv6 addresses on the same network interface. This can create the opportunity for users to establish communities of interest (COI) networks on top of other physical IPv6 networks.</a:t>
            </a:r>
          </a:p>
          <a:p>
            <a:pPr algn="just"/>
            <a:r>
              <a:rPr lang="en-US" sz="2000" b="1" i="0" u="none" strike="noStrike" baseline="0" dirty="0">
                <a:latin typeface="Times-Roman"/>
              </a:rPr>
              <a:t>Security</a:t>
            </a:r>
            <a:r>
              <a:rPr lang="en-US" sz="2000" b="0" i="0" u="none" strike="noStrike" baseline="0" dirty="0">
                <a:latin typeface="Times-Roman"/>
              </a:rPr>
              <a:t>: IPv6 includes security in its specifications such as payload encryption and authentication of the source of the communication. It calls for end-to-end security, with built-in, strong IP-layer encryption and authentication</a:t>
            </a:r>
            <a:endParaRPr lang="en-US" sz="2000" dirty="0"/>
          </a:p>
        </p:txBody>
      </p:sp>
    </p:spTree>
    <p:extLst>
      <p:ext uri="{BB962C8B-B14F-4D97-AF65-F5344CB8AC3E}">
        <p14:creationId xmlns:p14="http://schemas.microsoft.com/office/powerpoint/2010/main" val="3841411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7F76-18B9-447D-B20C-9D7081291FE4}"/>
              </a:ext>
            </a:extLst>
          </p:cNvPr>
          <p:cNvSpPr>
            <a:spLocks noGrp="1"/>
          </p:cNvSpPr>
          <p:nvPr>
            <p:ph type="title"/>
          </p:nvPr>
        </p:nvSpPr>
        <p:spPr>
          <a:xfrm>
            <a:off x="677334" y="609600"/>
            <a:ext cx="8596668" cy="556727"/>
          </a:xfrm>
        </p:spPr>
        <p:txBody>
          <a:bodyPr>
            <a:normAutofit fontScale="90000"/>
          </a:bodyPr>
          <a:lstStyle/>
          <a:p>
            <a:r>
              <a:rPr lang="en-US" dirty="0"/>
              <a:t>continued</a:t>
            </a:r>
          </a:p>
        </p:txBody>
      </p:sp>
      <p:sp>
        <p:nvSpPr>
          <p:cNvPr id="3" name="Content Placeholder 2">
            <a:extLst>
              <a:ext uri="{FF2B5EF4-FFF2-40B4-BE49-F238E27FC236}">
                <a16:creationId xmlns:a16="http://schemas.microsoft.com/office/drawing/2014/main" id="{AEAC6CFD-C3BC-4778-BCBD-3562309DF8D8}"/>
              </a:ext>
            </a:extLst>
          </p:cNvPr>
          <p:cNvSpPr>
            <a:spLocks noGrp="1"/>
          </p:cNvSpPr>
          <p:nvPr>
            <p:ph idx="1"/>
          </p:nvPr>
        </p:nvSpPr>
        <p:spPr>
          <a:xfrm>
            <a:off x="677334" y="1390261"/>
            <a:ext cx="8596668" cy="4651101"/>
          </a:xfrm>
        </p:spPr>
        <p:txBody>
          <a:bodyPr>
            <a:normAutofit lnSpcReduction="10000"/>
          </a:bodyPr>
          <a:lstStyle/>
          <a:p>
            <a:pPr algn="just"/>
            <a:r>
              <a:rPr lang="en-US" sz="2000" b="0" i="0" u="none" strike="noStrike" baseline="0" dirty="0">
                <a:latin typeface="Times-Roman"/>
              </a:rPr>
              <a:t>It follows that IPv6 network architectures can easily adapt to an end-to-end security model where the end hosts have the responsibility of providing the security services necessary to protect any data traffic between them</a:t>
            </a:r>
          </a:p>
          <a:p>
            <a:pPr algn="just"/>
            <a:r>
              <a:rPr lang="en-US" sz="2000" b="1" i="0" u="none" strike="noStrike" baseline="0" dirty="0">
                <a:latin typeface="Times-Roman"/>
              </a:rPr>
              <a:t>Optimized protocol</a:t>
            </a:r>
            <a:r>
              <a:rPr lang="en-US" sz="2000" b="0" i="0" u="none" strike="noStrike" baseline="0" dirty="0">
                <a:latin typeface="Times-Roman"/>
              </a:rPr>
              <a:t>: IPv6 embodies IPv4 best practices but removes unused or 	obsolete IPv4 characteristics. This results in a better-optimized IP.</a:t>
            </a:r>
          </a:p>
          <a:p>
            <a:pPr algn="just"/>
            <a:r>
              <a:rPr lang="en-US" sz="2000" b="1" i="0" u="none" strike="noStrike" baseline="0" dirty="0">
                <a:latin typeface="Times-Roman"/>
              </a:rPr>
              <a:t>Real-time applications</a:t>
            </a:r>
            <a:r>
              <a:rPr lang="en-US" sz="2000" b="0" i="0" u="none" strike="noStrike" baseline="0" dirty="0">
                <a:latin typeface="Times-Roman"/>
              </a:rPr>
              <a:t>: To provide better support for real-time traffic (e.g., VoIP, IPTV), IPv6 includes “labeled flows” in its specifications. By means of this mechanism, routers can recognize the end-to-end flow to which transmitted packets belong.</a:t>
            </a:r>
          </a:p>
          <a:p>
            <a:pPr algn="just"/>
            <a:r>
              <a:rPr lang="en-US" sz="2000" b="1" i="0" u="none" strike="noStrike" baseline="0" dirty="0">
                <a:latin typeface="Times-Roman"/>
              </a:rPr>
              <a:t>Mobility</a:t>
            </a:r>
            <a:r>
              <a:rPr lang="en-US" sz="2000" b="0" i="0" u="none" strike="noStrike" baseline="0" dirty="0">
                <a:latin typeface="Times-Roman"/>
              </a:rPr>
              <a:t>: IPv6 includes more efficient and robust mobility mechanisms (enhanced support for mobile IP, mobile computing devices, and mobile video).</a:t>
            </a:r>
          </a:p>
          <a:p>
            <a:pPr algn="just"/>
            <a:r>
              <a:rPr lang="en-US" sz="2000" b="1" i="0" u="none" strike="noStrike" baseline="0" dirty="0">
                <a:latin typeface="Times-Roman"/>
              </a:rPr>
              <a:t>Extensibility</a:t>
            </a:r>
            <a:r>
              <a:rPr lang="en-US" sz="2000" b="0" i="0" u="none" strike="noStrike" baseline="0" dirty="0">
                <a:latin typeface="Times-Roman"/>
              </a:rPr>
              <a:t>: IPv6 has been designed to be extensible and offers support for new options and extensions.</a:t>
            </a:r>
            <a:endParaRPr lang="en-US" sz="2000" dirty="0"/>
          </a:p>
        </p:txBody>
      </p:sp>
    </p:spTree>
    <p:extLst>
      <p:ext uri="{BB962C8B-B14F-4D97-AF65-F5344CB8AC3E}">
        <p14:creationId xmlns:p14="http://schemas.microsoft.com/office/powerpoint/2010/main" val="4670536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5077</TotalTime>
  <Words>4301</Words>
  <Application>Microsoft Office PowerPoint</Application>
  <PresentationFormat>Widescreen</PresentationFormat>
  <Paragraphs>325</Paragraphs>
  <Slides>62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arial</vt:lpstr>
      <vt:lpstr>arial</vt:lpstr>
      <vt:lpstr>Calibri</vt:lpstr>
      <vt:lpstr>Roboto</vt:lpstr>
      <vt:lpstr>Times New Roman</vt:lpstr>
      <vt:lpstr>TimesNewRomanPSMT</vt:lpstr>
      <vt:lpstr>Times-Roman</vt:lpstr>
      <vt:lpstr>Trebuchet MS</vt:lpstr>
      <vt:lpstr>Wingdings 3</vt:lpstr>
      <vt:lpstr>Facet</vt:lpstr>
      <vt:lpstr>Unit 3 Wireless Technologies and IP based protocols supporting IoT</vt:lpstr>
      <vt:lpstr>Internet Protocol</vt:lpstr>
      <vt:lpstr>IP Address</vt:lpstr>
      <vt:lpstr>Introduction</vt:lpstr>
      <vt:lpstr>Features of IPv6</vt:lpstr>
      <vt:lpstr>IPv6 Address</vt:lpstr>
      <vt:lpstr>Types of IPv6 addresses </vt:lpstr>
      <vt:lpstr>Advantages of IPv6</vt:lpstr>
      <vt:lpstr>continued</vt:lpstr>
      <vt:lpstr>Difference between IPv4 and IPv6</vt:lpstr>
      <vt:lpstr>PowerPoint Presentation</vt:lpstr>
      <vt:lpstr>Introduction</vt:lpstr>
      <vt:lpstr>continued</vt:lpstr>
      <vt:lpstr>Features</vt:lpstr>
      <vt:lpstr>Architecture of 6LoWPAN</vt:lpstr>
      <vt:lpstr>PowerPoint Presentation</vt:lpstr>
      <vt:lpstr>Introduction</vt:lpstr>
      <vt:lpstr>MQTT Components- Publisher,           Subscriber, broker</vt:lpstr>
      <vt:lpstr>MQTT Components and Methods</vt:lpstr>
      <vt:lpstr>MQTT Methods</vt:lpstr>
      <vt:lpstr>Communication</vt:lpstr>
      <vt:lpstr>MQTT Topics</vt:lpstr>
      <vt:lpstr>continued</vt:lpstr>
      <vt:lpstr>Example</vt:lpstr>
      <vt:lpstr>Advantages of MQTT</vt:lpstr>
      <vt:lpstr>Applications of MQTT</vt:lpstr>
      <vt:lpstr>PowerPoint Presentation</vt:lpstr>
      <vt:lpstr>Introduction</vt:lpstr>
      <vt:lpstr>continued</vt:lpstr>
      <vt:lpstr>PowerPoint Presentation</vt:lpstr>
      <vt:lpstr>UDP</vt:lpstr>
      <vt:lpstr>UDP</vt:lpstr>
      <vt:lpstr>continued</vt:lpstr>
      <vt:lpstr>Messaging Modes</vt:lpstr>
      <vt:lpstr>PowerPoint Presentation</vt:lpstr>
      <vt:lpstr>Piggyback</vt:lpstr>
      <vt:lpstr>continued</vt:lpstr>
      <vt:lpstr>Separate response</vt:lpstr>
      <vt:lpstr>Comparison of MQTT and CoAP</vt:lpstr>
      <vt:lpstr>Advanced Message Queuing Protoco (AMQP) </vt:lpstr>
      <vt:lpstr>Continued</vt:lpstr>
      <vt:lpstr>PowerPoint Presentation</vt:lpstr>
      <vt:lpstr>PowerPoint Presentation</vt:lpstr>
      <vt:lpstr>Continued</vt:lpstr>
      <vt:lpstr>Example of AMQP- Analogy to Email</vt:lpstr>
      <vt:lpstr>AMQP- Standard RabbitMQ message flow</vt:lpstr>
      <vt:lpstr>RPL- Routing protocol for low power and lossy Networks  </vt:lpstr>
      <vt:lpstr>Continued</vt:lpstr>
      <vt:lpstr>Continued</vt:lpstr>
      <vt:lpstr>PowerPoint Presentation</vt:lpstr>
      <vt:lpstr>PowerPoint Presentation</vt:lpstr>
      <vt:lpstr>PowerPoint Presentation</vt:lpstr>
      <vt:lpstr>PowerPoint Presentation</vt:lpstr>
      <vt:lpstr>PowerPoint Presentation</vt:lpstr>
      <vt:lpstr>PowerPoint Presentation</vt:lpstr>
      <vt:lpstr>Introduction</vt:lpstr>
      <vt:lpstr>continued</vt:lpstr>
      <vt:lpstr>REST</vt:lpstr>
      <vt:lpstr>HTTP Methods</vt:lpstr>
      <vt:lpstr>GET and PUT</vt:lpstr>
      <vt:lpstr>DELETE and POST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 based protocol for IOT</dc:title>
  <dc:creator>Shrinivas Kulkarni</dc:creator>
  <cp:lastModifiedBy>Soft</cp:lastModifiedBy>
  <cp:revision>211</cp:revision>
  <dcterms:created xsi:type="dcterms:W3CDTF">2020-08-23T01:17:35Z</dcterms:created>
  <dcterms:modified xsi:type="dcterms:W3CDTF">2024-02-25T10:14:24Z</dcterms:modified>
</cp:coreProperties>
</file>